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78" r:id="rId4"/>
    <p:sldId id="259" r:id="rId5"/>
    <p:sldId id="260" r:id="rId6"/>
    <p:sldId id="258" r:id="rId7"/>
    <p:sldId id="264" r:id="rId8"/>
    <p:sldId id="265" r:id="rId9"/>
    <p:sldId id="271" r:id="rId10"/>
    <p:sldId id="273" r:id="rId11"/>
    <p:sldId id="274" r:id="rId12"/>
    <p:sldId id="275" r:id="rId13"/>
    <p:sldId id="287" r:id="rId14"/>
    <p:sldId id="279" r:id="rId15"/>
    <p:sldId id="282" r:id="rId16"/>
    <p:sldId id="291" r:id="rId17"/>
    <p:sldId id="289" r:id="rId18"/>
    <p:sldId id="283" r:id="rId19"/>
    <p:sldId id="293" r:id="rId20"/>
    <p:sldId id="294" r:id="rId21"/>
    <p:sldId id="295" r:id="rId22"/>
    <p:sldId id="284" r:id="rId23"/>
    <p:sldId id="290" r:id="rId24"/>
    <p:sldId id="285" r:id="rId25"/>
    <p:sldId id="29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970" autoAdjust="0"/>
  </p:normalViewPr>
  <p:slideViewPr>
    <p:cSldViewPr>
      <p:cViewPr>
        <p:scale>
          <a:sx n="60" d="100"/>
          <a:sy n="60" d="100"/>
        </p:scale>
        <p:origin x="-143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mencionado</a:t>
            </a:r>
            <a:r>
              <a:rPr lang="pt-BR" baseline="0" dirty="0" smtClean="0"/>
              <a:t> anteriormente o treinamento das redes SOM é competitivo, ou seja os neurônios competem entre si para ver quem gera o maior valor de saída.</a:t>
            </a:r>
          </a:p>
          <a:p>
            <a:r>
              <a:rPr lang="pt-BR" baseline="0" dirty="0" smtClean="0"/>
              <a:t>O neurônio a ser ativado, ou seja, o vencedor da competição é determinado através da distância euclidiana entre os pesos de determinado neurônio e os padrões de entrada que são apresentados à rede. Definido o vencedor, este tem seus pesos atualizados.</a:t>
            </a:r>
          </a:p>
          <a:p>
            <a:r>
              <a:rPr lang="pt-BR" baseline="0" dirty="0" smtClean="0"/>
              <a:t>O processo competitivo é implementado através do conceito de vizinhança, onde além do neurônio vencedor, os neurônios contidos num determinado raio de vizinhança têm também seus pesos atualizados.</a:t>
            </a:r>
          </a:p>
          <a:p>
            <a:r>
              <a:rPr lang="pt-BR" baseline="0" dirty="0" smtClean="0"/>
              <a:t>Através desse processo de treinamento a rede cria regiões que respondem a grupos de entrada semelhantes.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cliente, como forma de personalização</a:t>
            </a:r>
            <a:r>
              <a:rPr lang="pt-BR" baseline="0" dirty="0" smtClean="0"/>
              <a:t> da locadora na visão do cliente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Resumindo</a:t>
            </a:r>
            <a:r>
              <a:rPr lang="pt-BR" baseline="0" dirty="0" smtClean="0"/>
              <a:t> o processo de treinamento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r>
              <a:rPr lang="pt-BR" baseline="0" dirty="0" smtClean="0"/>
              <a:t> utilizados no treinamento, na montagem do mapa.</a:t>
            </a:r>
          </a:p>
          <a:p>
            <a:r>
              <a:rPr lang="pt-BR" baseline="0" dirty="0" smtClean="0"/>
              <a:t>Ou seja, são os parâmetros de entrada da rede que são comparados com o vetor de pesos dos neurônios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</a:p>
          <a:p>
            <a:r>
              <a:rPr lang="pt-BR" dirty="0" smtClean="0"/>
              <a:t>O problema</a:t>
            </a:r>
            <a:r>
              <a:rPr lang="pt-BR" baseline="0" dirty="0" smtClean="0"/>
              <a:t> da sobrecarga ocorre também em vídeo locadoras, hoje, muitas delas, seguindo o padrão do comércio eletrônico, disponibilizam locações através da internet, fazendo entregas em domicílio.</a:t>
            </a:r>
          </a:p>
          <a:p>
            <a:r>
              <a:rPr lang="pt-BR" baseline="0" dirty="0" smtClean="0"/>
              <a:t>Encontrar um bom filme para assistir não é uma tarefa fácil. O cliente quer fazer uma boa escolha para que não se arrependa e desperdice dinheiro em algo que não lhe agrada. Para dar suporte às suas decisões, o cliente geralmente pede opinião de outras pessoas, amigos, familiares, e mesmo dos funcionários do estabelecimento. Conhecer o perfil de um cliente, saber realmente qual filme irá agradá-lo não é uma tarefa trivial.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objetivo deste</a:t>
            </a:r>
            <a:r>
              <a:rPr lang="pt-BR" baseline="0" dirty="0" smtClean="0"/>
              <a:t> trabalho é auxiliar clientes de vídeo locadoras no processo de locação de novos filmes.</a:t>
            </a:r>
          </a:p>
          <a:p>
            <a:r>
              <a:rPr lang="pt-BR" baseline="0" dirty="0" smtClean="0"/>
              <a:t>Para isso foi desenvolvida uma prova de conceito que traz os benefícios dos sistemas de recomendação para o ambiente das vídeo locadoras.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sistemas computacionais proporcionaram formas de criar e transmitir</a:t>
            </a:r>
            <a:r>
              <a:rPr lang="pt-BR" baseline="0" dirty="0" smtClean="0"/>
              <a:t> um grande volume de informação mais facilmente. Apesar de seus benefícios a facilidade na produção e troca de informação leva a um problema conhecido como sobrecarga de informação. Devido ao crescimento da internet e do avanço dos paradigmas de segurança, o mercado tradicional que conhecemos está migrando para um modelo de negócios virtual. Diversas lojas disponibilizam seus produtos para venda online, muitas delas possuem apenas a loja virtual. Pelo fato de não haver limitação de espaço físico para expor os produtos, a diversidade de produtos disponíveis ao cliente é sensivelmente superior. Encontrar um produto que realmente interesse é um trabalho difícil e entediante. Para minimizar o problema da sobrecarga de informação de produtos, as lojas virtuais lançam mão de ferramentas que auxiliem o cliente a encontrar aquilo que procura e satisfazer suas necessidades. Uma dessas ferramentas são os sistemas de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abordagem baseada</a:t>
            </a:r>
            <a:r>
              <a:rPr lang="pt-BR" baseline="0" dirty="0" smtClean="0"/>
              <a:t> em conteúdo tenta recomendar itens similares a outros que o usuário gosta analisando o conteúdo dos itens. </a:t>
            </a:r>
          </a:p>
          <a:p>
            <a:r>
              <a:rPr lang="pt-BR" baseline="0" dirty="0" smtClean="0"/>
              <a:t>Fazendo o usuário expressar explicitamente suas preferências ou apenas assumindo que itens que o usuário já adquiriu ou de alguma outra forma mostrou algum interesse, indica itens que o usuário gosta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Recomenda todos os itens, todos</a:t>
            </a:r>
            <a:r>
              <a:rPr lang="pt-BR" baseline="0" dirty="0" smtClean="0"/>
              <a:t> os itens disponíveis são comparados com o perfil do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textos. Esse tipo de técnica</a:t>
            </a:r>
            <a:r>
              <a:rPr lang="pt-BR" baseline="0" dirty="0" smtClean="0"/>
              <a:t> avalia o conteúdo de um texto que descreve o item, mas não é possível considerar fatores de qualidade e renome do autor, por exemplo, e como não há avaliações é difícil saber se o usuário aprova este item.</a:t>
            </a:r>
            <a:endParaRPr lang="pt-BR" dirty="0" smtClean="0"/>
          </a:p>
          <a:p>
            <a:r>
              <a:rPr lang="pt-BR" dirty="0" err="1" smtClean="0"/>
              <a:t>Superespecialização</a:t>
            </a:r>
            <a:r>
              <a:rPr lang="pt-BR" dirty="0" smtClean="0"/>
              <a:t>: a diversidade de itens fica restrita à</a:t>
            </a:r>
            <a:r>
              <a:rPr lang="pt-BR" baseline="0" dirty="0" smtClean="0"/>
              <a:t> similaridade dos itens já avaliados, não sendo possível recomendar itens não relacionados que ainda poderiam interessar ao usuário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mapas auto-organizáveis são um tipo</a:t>
            </a:r>
            <a:r>
              <a:rPr lang="pt-BR" baseline="0" dirty="0" smtClean="0"/>
              <a:t> de redes neurais artificiais </a:t>
            </a:r>
            <a:r>
              <a:rPr lang="pt-BR" dirty="0" smtClean="0"/>
              <a:t>também chamados</a:t>
            </a:r>
            <a:r>
              <a:rPr lang="pt-BR" baseline="0" dirty="0" smtClean="0"/>
              <a:t> de redes SOM (</a:t>
            </a:r>
            <a:r>
              <a:rPr lang="pt-BR" baseline="0" dirty="0" err="1" smtClean="0"/>
              <a:t>self-organizing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maps</a:t>
            </a:r>
            <a:r>
              <a:rPr lang="pt-BR" baseline="0" dirty="0" smtClean="0"/>
              <a:t>), na sigla em inglês, cujo aprendizado é competitivo e não-supervisionado. </a:t>
            </a:r>
          </a:p>
          <a:p>
            <a:r>
              <a:rPr lang="pt-BR" baseline="0" dirty="0" smtClean="0"/>
              <a:t>Em competitivo quero dizer que os neurônios que formam essa rede competem entre si para serem ativados, ou seja, existe interação entre os neurônios e não-supervisionado quer dizer que não existe a figura do supervisor que mostra à rede qual a saída desejada para uma determinada entrada. </a:t>
            </a:r>
          </a:p>
          <a:p>
            <a:r>
              <a:rPr lang="pt-BR" baseline="0" dirty="0" smtClean="0"/>
              <a:t>Estas redes foram propostas pelo cientista finlandês </a:t>
            </a:r>
            <a:r>
              <a:rPr lang="pt-BR" baseline="0" dirty="0" err="1" smtClean="0"/>
              <a:t>Teuvo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, que teve sua inspiração no cérebro de animais mais desenvolvidos. Sabe-se que o córtex cerebral humano possui áreas que são responsáveis por funções específicas. Existem áreas dedicadas à fala, à visão, etc. Portanto neurônios espacialmente próximos tendem a responder a estímulos semelhantes. O que levou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 a crer que, da mesma forma que a representação de conhecimento é geometricamente organizada em partes do cérebro, a auto-organização de diferentes representações de informação também poderia ser possível.</a:t>
            </a:r>
            <a:endParaRPr lang="pt-BR" dirty="0" smtClean="0"/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pt-BR" baseline="0" dirty="0" smtClean="0"/>
              <a:t> mapas SOM são geralmente formador por uma grade bidimensional, onde estão dispostos os neurônios da camada de saída.</a:t>
            </a:r>
          </a:p>
          <a:p>
            <a:r>
              <a:rPr lang="pt-BR" baseline="0" dirty="0" smtClean="0"/>
              <a:t>Cada um desses neurônios possui um conjunto de pesos que são as conexões entre as unidades de entrada e os neurônios do mapa.</a:t>
            </a:r>
            <a:endParaRPr lang="pt-BR" u="none" baseline="0" dirty="0" smtClean="0"/>
          </a:p>
          <a:p>
            <a:r>
              <a:rPr lang="pt-BR" u="none" baseline="0" dirty="0" smtClean="0"/>
              <a:t>Cada neurônio recebe todas as entradas e funciona como um extrator de características: quanto mais semelhante a entrada for do vetor de um determinado neurônio, maior o valor de sua saída, caracterizando o vencedor do processo competitivo do treinamento.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-34000" contrast="-90000"/>
          </a:blip>
          <a:srcRect b="417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 userDrawn="1"/>
        </p:nvSpPr>
        <p:spPr>
          <a:xfrm>
            <a:off x="0" y="5786454"/>
            <a:ext cx="9144000" cy="10715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105C-F6EA-4C79-A5DA-383894905110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5786454"/>
            <a:ext cx="9144000" cy="0"/>
          </a:xfrm>
          <a:prstGeom prst="line">
            <a:avLst/>
          </a:prstGeom>
          <a:ln w="793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EA5-B17A-4746-AD7A-087A98B63BC2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545-B5EC-409B-8315-742E9B7B4DBC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1285860"/>
          </a:xfrm>
          <a:prstGeom prst="rect">
            <a:avLst/>
          </a:prstGeom>
          <a:gradFill>
            <a:gsLst>
              <a:gs pos="16000">
                <a:schemeClr val="bg1"/>
              </a:gs>
              <a:gs pos="50000">
                <a:schemeClr val="accent1">
                  <a:lumMod val="20000"/>
                  <a:lumOff val="80000"/>
                  <a:alpha val="59000"/>
                </a:schemeClr>
              </a:gs>
              <a:gs pos="100000">
                <a:schemeClr val="bg1">
                  <a:lumMod val="85000"/>
                  <a:alpha val="1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2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25BF-1311-44FD-9C66-63CF67DE284F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marca_dsc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620" y="6481198"/>
            <a:ext cx="1428760" cy="305388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0" y="71414"/>
            <a:ext cx="9144000" cy="0"/>
          </a:xfrm>
          <a:prstGeom prst="line">
            <a:avLst/>
          </a:prstGeom>
          <a:ln w="1809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E5BC-216D-4B77-BF93-83DDFD28FB7A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ECF2-7282-4CA8-9578-B555006107E7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6E7-46B4-4F15-A913-6795EEA3B1B1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ECC-7188-4928-802E-A694D9348EB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1CD5-0B0D-4630-929C-4E8A2A7E7B4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EF6-6B4C-4A42-AAF4-C5CDD162ADE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E3A1-0695-490D-804E-2182D3F1A126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7399-82F1-433D-906E-4FC9C136C804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pic>
        <p:nvPicPr>
          <p:cNvPr id="5" name="Espaço Reservado para Conteúdo 4" descr="mapa_so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4643" y="2011346"/>
            <a:ext cx="5734714" cy="370367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Distância euclidiana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</p:txBody>
      </p:sp>
      <p:pic>
        <p:nvPicPr>
          <p:cNvPr id="4" name="Imagem 3" descr="neighbourho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3429000"/>
            <a:ext cx="3829050" cy="28479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endParaRPr lang="pt-BR" dirty="0" smtClean="0"/>
          </a:p>
          <a:p>
            <a:r>
              <a:rPr lang="pt-BR" dirty="0" smtClean="0"/>
              <a:t>Baseado no histórico de locações</a:t>
            </a:r>
          </a:p>
          <a:p>
            <a:endParaRPr lang="pt-BR" dirty="0" smtClean="0"/>
          </a:p>
          <a:p>
            <a:r>
              <a:rPr lang="pt-BR" dirty="0" smtClean="0"/>
              <a:t>Utiliza redes SOM</a:t>
            </a:r>
          </a:p>
          <a:p>
            <a:endParaRPr lang="pt-BR" dirty="0" smtClean="0"/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  <p:pic>
        <p:nvPicPr>
          <p:cNvPr id="4" name="Imagem 3" descr="mosaico_filmes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786189"/>
            <a:ext cx="2643206" cy="240531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Inicia</a:t>
            </a:r>
            <a:r>
              <a:rPr lang="pt-BR" sz="1100" baseline="0"/>
              <a:t> ciclo de treinamento</a:t>
            </a:r>
            <a:endParaRPr lang="pt-BR" sz="1100"/>
          </a:p>
        </p:txBody>
      </p:sp>
      <p:sp>
        <p:nvSpPr>
          <p:cNvPr id="7" name="Fluxograma: Processo 6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8" name="Fluxograma: Processo 7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9" name="Fluxograma: Processo 8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10" name="Conector de seta reta 9"/>
          <p:cNvCxnSpPr>
            <a:stCxn id="6" idx="2"/>
            <a:endCxn id="7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2"/>
            <a:endCxn id="8" idx="0"/>
          </p:cNvCxnSpPr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2"/>
            <a:endCxn id="9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Decisão 12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4" name="Conector de seta reta 13"/>
          <p:cNvCxnSpPr>
            <a:stCxn id="9" idx="2"/>
            <a:endCxn id="13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ecisão 14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Os ciclos</a:t>
            </a:r>
            <a:r>
              <a:rPr lang="pt-BR" sz="1100" baseline="0" dirty="0"/>
              <a:t> terminaram?</a:t>
            </a:r>
            <a:endParaRPr lang="pt-BR" sz="1100" dirty="0"/>
          </a:p>
        </p:txBody>
      </p:sp>
      <p:sp>
        <p:nvSpPr>
          <p:cNvPr id="16" name="Fluxograma: Processo 15"/>
          <p:cNvSpPr/>
          <p:nvPr/>
        </p:nvSpPr>
        <p:spPr>
          <a:xfrm>
            <a:off x="7215206" y="542926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Finaliza treinamento</a:t>
            </a:r>
          </a:p>
        </p:txBody>
      </p:sp>
      <p:cxnSp>
        <p:nvCxnSpPr>
          <p:cNvPr id="17" name="Conector de seta reta 16"/>
          <p:cNvCxnSpPr>
            <a:stCxn id="15" idx="3"/>
            <a:endCxn id="16" idx="1"/>
          </p:cNvCxnSpPr>
          <p:nvPr/>
        </p:nvCxnSpPr>
        <p:spPr>
          <a:xfrm flipV="1">
            <a:off x="6476998" y="5735588"/>
            <a:ext cx="738208" cy="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45"/>
          <p:cNvSpPr txBox="1"/>
          <p:nvPr/>
        </p:nvSpPr>
        <p:spPr>
          <a:xfrm>
            <a:off x="5500694" y="4714884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Não</a:t>
            </a:r>
          </a:p>
        </p:txBody>
      </p:sp>
      <p:sp>
        <p:nvSpPr>
          <p:cNvPr id="19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Não</a:t>
            </a:r>
          </a:p>
        </p:txBody>
      </p:sp>
      <p:sp>
        <p:nvSpPr>
          <p:cNvPr id="20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sp>
        <p:nvSpPr>
          <p:cNvPr id="21" name="CaixaDeTexto 48"/>
          <p:cNvSpPr txBox="1"/>
          <p:nvPr/>
        </p:nvSpPr>
        <p:spPr>
          <a:xfrm>
            <a:off x="6500826" y="5357826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cxnSp>
        <p:nvCxnSpPr>
          <p:cNvPr id="55" name="Conector angulado 54"/>
          <p:cNvCxnSpPr>
            <a:stCxn id="13" idx="1"/>
            <a:endCxn id="7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13" idx="3"/>
            <a:endCxn id="15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15" idx="0"/>
            <a:endCxn id="6" idx="3"/>
          </p:cNvCxnSpPr>
          <p:nvPr/>
        </p:nvCxnSpPr>
        <p:spPr>
          <a:xfrm rot="16200000" flipV="1">
            <a:off x="2464570" y="2297897"/>
            <a:ext cx="3390925" cy="2443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Rede treinada</a:t>
            </a:r>
          </a:p>
          <a:p>
            <a:endParaRPr lang="pt-BR" dirty="0" smtClean="0"/>
          </a:p>
          <a:p>
            <a:r>
              <a:rPr lang="pt-BR" dirty="0" smtClean="0"/>
              <a:t>Cliente apresenta um novo filme à rede</a:t>
            </a:r>
          </a:p>
          <a:p>
            <a:endParaRPr lang="pt-BR" dirty="0" smtClean="0"/>
          </a:p>
          <a:p>
            <a:r>
              <a:rPr lang="pt-BR" dirty="0" smtClean="0"/>
              <a:t>Filmes com maior similaridade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Pública</a:t>
            </a:r>
          </a:p>
          <a:p>
            <a:r>
              <a:rPr lang="pt-BR" dirty="0" smtClean="0"/>
              <a:t>Avaliações (1-5)</a:t>
            </a:r>
          </a:p>
          <a:p>
            <a:r>
              <a:rPr lang="pt-BR" dirty="0" smtClean="0"/>
              <a:t>Acervo de filmes</a:t>
            </a:r>
          </a:p>
          <a:p>
            <a:r>
              <a:rPr lang="en-US" dirty="0" smtClean="0"/>
              <a:t>100.000 </a:t>
            </a:r>
            <a:r>
              <a:rPr lang="en-US" dirty="0" err="1" smtClean="0"/>
              <a:t>avaliações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943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1682 </a:t>
            </a:r>
            <a:r>
              <a:rPr lang="en-US" dirty="0" err="1" smtClean="0"/>
              <a:t>itens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4" name="Imagem 3" descr="QUIM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1571612"/>
            <a:ext cx="1828800" cy="1602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usuário foi tratado como um cliente da locadora</a:t>
            </a:r>
          </a:p>
          <a:p>
            <a:endParaRPr lang="pt-BR" dirty="0" smtClean="0"/>
          </a:p>
          <a:p>
            <a:r>
              <a:rPr lang="pt-BR" dirty="0" smtClean="0"/>
              <a:t>Base de avaliações dividida entre treinamento e teste (80%/20%)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Parâmetros:</a:t>
            </a:r>
          </a:p>
          <a:p>
            <a:pPr lvl="1"/>
            <a:r>
              <a:rPr lang="pt-BR" dirty="0" smtClean="0"/>
              <a:t>Gêneros</a:t>
            </a:r>
          </a:p>
          <a:p>
            <a:pPr lvl="1"/>
            <a:r>
              <a:rPr lang="pt-BR" dirty="0" smtClean="0"/>
              <a:t>Ano de lançamento</a:t>
            </a:r>
          </a:p>
          <a:p>
            <a:pPr lvl="1"/>
            <a:r>
              <a:rPr lang="pt-BR" dirty="0" smtClean="0"/>
              <a:t>Número de locações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Espaço Reservado para Conteúdo 9"/>
          <p:cNvGraphicFramePr>
            <a:graphicFrameLocks/>
          </p:cNvGraphicFramePr>
          <p:nvPr/>
        </p:nvGraphicFramePr>
        <p:xfrm>
          <a:off x="642910" y="2045003"/>
          <a:ext cx="7858181" cy="2767995"/>
        </p:xfrm>
        <a:graphic>
          <a:graphicData uri="http://schemas.openxmlformats.org/drawingml/2006/table">
            <a:tbl>
              <a:tblPr/>
              <a:tblGrid>
                <a:gridCol w="2222704"/>
                <a:gridCol w="1981907"/>
                <a:gridCol w="889080"/>
                <a:gridCol w="1875410"/>
                <a:gridCol w="889080"/>
              </a:tblGrid>
              <a:tr h="1714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1 e o filme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Independence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145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Independence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Starship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Troopers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Wars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Empire Strikes Back,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5" name="Imagem 4" descr="clien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359968"/>
            <a:ext cx="8967610" cy="4712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Mapas auto-organizáveis</a:t>
            </a:r>
          </a:p>
          <a:p>
            <a:r>
              <a:rPr lang="pt-BR" dirty="0" smtClean="0"/>
              <a:t>Modelo Proposto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  <a:endParaRPr lang="pt-BR" dirty="0"/>
          </a:p>
        </p:txBody>
      </p:sp>
      <p:pic>
        <p:nvPicPr>
          <p:cNvPr id="4" name="Imagem 3" descr="ferramenta_a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1928802"/>
            <a:ext cx="2457450" cy="262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214414" y="2714618"/>
          <a:ext cx="6715171" cy="2297124"/>
        </p:xfrm>
        <a:graphic>
          <a:graphicData uri="http://schemas.openxmlformats.org/drawingml/2006/table">
            <a:tbl>
              <a:tblPr/>
              <a:tblGrid>
                <a:gridCol w="1901641"/>
                <a:gridCol w="1687706"/>
                <a:gridCol w="760657"/>
                <a:gridCol w="1604510"/>
                <a:gridCol w="760657"/>
              </a:tblGrid>
              <a:tr h="3828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6 e o filme Pulp Fiction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Pulp Fiction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GoodFellas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Donnie Brasco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Godfather,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Espaço Reservado para Conteúdo 4" descr="client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" y="1511280"/>
            <a:ext cx="8988324" cy="4703802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auto-organizáveis mostraram-se um bom método para construção do perfil de cliente</a:t>
            </a:r>
          </a:p>
          <a:p>
            <a:endParaRPr lang="pt-BR" dirty="0" smtClean="0"/>
          </a:p>
          <a:p>
            <a:r>
              <a:rPr lang="pt-BR" dirty="0" smtClean="0"/>
              <a:t>Foi possível construir o perfil e conduzir o cliente a uma boa escolha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foi possível obter dados </a:t>
            </a:r>
            <a:r>
              <a:rPr lang="pt-BR" dirty="0" smtClean="0"/>
              <a:t>reais</a:t>
            </a:r>
          </a:p>
          <a:p>
            <a:r>
              <a:rPr lang="pt-BR" dirty="0" smtClean="0"/>
              <a:t>Clientes com poucos filmes no histórico obtêm resultados com filmes de pouca similaridade entre si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Recomendação de filmes</a:t>
            </a:r>
          </a:p>
        </p:txBody>
      </p:sp>
      <p:pic>
        <p:nvPicPr>
          <p:cNvPr id="4" name="Imagem 3" descr="locado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2357430"/>
            <a:ext cx="4857784" cy="364333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285992"/>
            <a:ext cx="8229600" cy="2593193"/>
          </a:xfrm>
        </p:spPr>
        <p:txBody>
          <a:bodyPr>
            <a:normAutofit fontScale="92500" lnSpcReduction="20000"/>
          </a:bodyPr>
          <a:lstStyle/>
          <a:p>
            <a:r>
              <a:rPr lang="pt-BR" sz="3800" dirty="0" smtClean="0"/>
              <a:t>Auxiliar clientes de vídeo locadoras</a:t>
            </a:r>
          </a:p>
          <a:p>
            <a:endParaRPr lang="pt-BR" sz="3800" dirty="0" smtClean="0"/>
          </a:p>
          <a:p>
            <a:pPr lvl="1"/>
            <a:r>
              <a:rPr lang="pt-BR" sz="3800" dirty="0" smtClean="0"/>
              <a:t>Prova de conceito de sistema de recomendação utilizando mapas auto-organizáveis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goal_set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1643050"/>
            <a:ext cx="1543082" cy="16856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07443"/>
            <a:ext cx="8229600" cy="2043114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</a:p>
          <a:p>
            <a:endParaRPr lang="pt-BR" dirty="0" smtClean="0"/>
          </a:p>
          <a:p>
            <a:r>
              <a:rPr lang="pt-BR" dirty="0" smtClean="0"/>
              <a:t>Redes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857364"/>
            <a:ext cx="7429552" cy="4357718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Sobrecarga </a:t>
            </a:r>
          </a:p>
          <a:p>
            <a:pPr algn="just"/>
            <a:r>
              <a:rPr lang="pt-BR" sz="4000" dirty="0" smtClean="0"/>
              <a:t>Lojas virtuais</a:t>
            </a:r>
          </a:p>
          <a:p>
            <a:pPr algn="just"/>
            <a:r>
              <a:rPr lang="pt-BR" sz="4000" dirty="0" smtClean="0"/>
              <a:t>Diversidade</a:t>
            </a:r>
          </a:p>
          <a:p>
            <a:pPr algn="just"/>
            <a:r>
              <a:rPr lang="pt-BR" sz="4000" dirty="0" smtClean="0"/>
              <a:t>Marketing direto</a:t>
            </a:r>
          </a:p>
          <a:p>
            <a:pPr algn="just"/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 </a:t>
            </a:r>
          </a:p>
          <a:p>
            <a:pPr algn="ctr">
              <a:buNone/>
            </a:pPr>
            <a:endParaRPr lang="pt-BR" sz="4000" dirty="0" smtClean="0"/>
          </a:p>
        </p:txBody>
      </p:sp>
      <p:pic>
        <p:nvPicPr>
          <p:cNvPr id="9" name="Imagem 8" descr="escol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2786058"/>
            <a:ext cx="2442482" cy="271464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686800" cy="4525963"/>
          </a:xfrm>
        </p:spPr>
        <p:txBody>
          <a:bodyPr/>
          <a:lstStyle/>
          <a:p>
            <a:r>
              <a:rPr lang="pt-BR" dirty="0" smtClean="0"/>
              <a:t>Similaridade entre usuário e item</a:t>
            </a:r>
          </a:p>
          <a:p>
            <a:r>
              <a:rPr lang="pt-BR" dirty="0" smtClean="0"/>
              <a:t>Baseada no perfil do usuário previamente construído</a:t>
            </a:r>
          </a:p>
          <a:p>
            <a:r>
              <a:rPr lang="pt-BR" dirty="0" smtClean="0"/>
              <a:t>O perfil é conhecido através do conteúdo dos itens</a:t>
            </a:r>
            <a:endParaRPr lang="pt-BR" dirty="0"/>
          </a:p>
        </p:txBody>
      </p:sp>
      <p:pic>
        <p:nvPicPr>
          <p:cNvPr id="4" name="Imagem 3" descr="content-is-the-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0874" y="3770882"/>
            <a:ext cx="2682894" cy="25870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avaliações</a:t>
            </a:r>
          </a:p>
          <a:p>
            <a:r>
              <a:rPr lang="pt-BR" dirty="0" smtClean="0"/>
              <a:t>Recomenda todos os itens</a:t>
            </a:r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Avalia conteúdo textual</a:t>
            </a:r>
          </a:p>
          <a:p>
            <a:r>
              <a:rPr lang="pt-BR" dirty="0" err="1" smtClean="0"/>
              <a:t>Superespecialização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Competitivo e não-supervisionado</a:t>
            </a:r>
          </a:p>
          <a:p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Córtex cerebral</a:t>
            </a:r>
          </a:p>
        </p:txBody>
      </p:sp>
      <p:pic>
        <p:nvPicPr>
          <p:cNvPr id="4" name="Imagem 3" descr="cort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4000504"/>
            <a:ext cx="3333750" cy="218122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3984</TotalTime>
  <Words>1574</Words>
  <Application>Microsoft Office PowerPoint</Application>
  <PresentationFormat>Apresentação na tela (4:3)</PresentationFormat>
  <Paragraphs>252</Paragraphs>
  <Slides>25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Sistema de recomendação para clientes de vídeo locadoras baseado em redes SOM</vt:lpstr>
      <vt:lpstr>Roteiro</vt:lpstr>
      <vt:lpstr>Motivação</vt:lpstr>
      <vt:lpstr>Objetivo</vt:lpstr>
      <vt:lpstr>Conceitos Fundamentais</vt:lpstr>
      <vt:lpstr>Sistemas de recomendação</vt:lpstr>
      <vt:lpstr>Filtragem baseada em conteúdo</vt:lpstr>
      <vt:lpstr>Filtragem baseada em conteúdo</vt:lpstr>
      <vt:lpstr>Mapas auto-organizáveis</vt:lpstr>
      <vt:lpstr>Arquitetura das redes SOM </vt:lpstr>
      <vt:lpstr>Treinamento</vt:lpstr>
      <vt:lpstr>Modelo proposto</vt:lpstr>
      <vt:lpstr>Treinamento</vt:lpstr>
      <vt:lpstr>Funcionamento do modelo</vt:lpstr>
      <vt:lpstr>Experimentos</vt:lpstr>
      <vt:lpstr>Experimentos</vt:lpstr>
      <vt:lpstr>Experimentos</vt:lpstr>
      <vt:lpstr>Resultados</vt:lpstr>
      <vt:lpstr>Resultados</vt:lpstr>
      <vt:lpstr>Resultados</vt:lpstr>
      <vt:lpstr>Resultados</vt:lpstr>
      <vt:lpstr>Conclusões</vt:lpstr>
      <vt:lpstr>Discussões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377</cp:revision>
  <dcterms:created xsi:type="dcterms:W3CDTF">2009-11-24T23:41:26Z</dcterms:created>
  <dcterms:modified xsi:type="dcterms:W3CDTF">2009-12-13T13:03:51Z</dcterms:modified>
</cp:coreProperties>
</file>