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Default Extension="gif" ContentType="image/gif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3"/>
  </p:notesMasterIdLst>
  <p:sldIdLst>
    <p:sldId id="256" r:id="rId2"/>
    <p:sldId id="309" r:id="rId3"/>
    <p:sldId id="258" r:id="rId4"/>
    <p:sldId id="268" r:id="rId5"/>
    <p:sldId id="271" r:id="rId6"/>
    <p:sldId id="310" r:id="rId7"/>
    <p:sldId id="272" r:id="rId8"/>
    <p:sldId id="273" r:id="rId9"/>
    <p:sldId id="302" r:id="rId10"/>
    <p:sldId id="274" r:id="rId11"/>
    <p:sldId id="275" r:id="rId12"/>
    <p:sldId id="305" r:id="rId13"/>
    <p:sldId id="306" r:id="rId14"/>
    <p:sldId id="311" r:id="rId15"/>
    <p:sldId id="286" r:id="rId16"/>
    <p:sldId id="312" r:id="rId17"/>
    <p:sldId id="288" r:id="rId18"/>
    <p:sldId id="287" r:id="rId19"/>
    <p:sldId id="289" r:id="rId20"/>
    <p:sldId id="290" r:id="rId21"/>
    <p:sldId id="291" r:id="rId22"/>
    <p:sldId id="292" r:id="rId23"/>
    <p:sldId id="263" r:id="rId24"/>
    <p:sldId id="283" r:id="rId25"/>
    <p:sldId id="317" r:id="rId26"/>
    <p:sldId id="296" r:id="rId27"/>
    <p:sldId id="284" r:id="rId28"/>
    <p:sldId id="300" r:id="rId29"/>
    <p:sldId id="297" r:id="rId30"/>
    <p:sldId id="326" r:id="rId31"/>
    <p:sldId id="328" r:id="rId32"/>
    <p:sldId id="324" r:id="rId33"/>
    <p:sldId id="301" r:id="rId34"/>
    <p:sldId id="299" r:id="rId35"/>
    <p:sldId id="265" r:id="rId36"/>
    <p:sldId id="303" r:id="rId37"/>
    <p:sldId id="304" r:id="rId38"/>
    <p:sldId id="277" r:id="rId39"/>
    <p:sldId id="279" r:id="rId40"/>
    <p:sldId id="280" r:id="rId41"/>
    <p:sldId id="307" r:id="rId42"/>
    <p:sldId id="315" r:id="rId43"/>
    <p:sldId id="266" r:id="rId44"/>
    <p:sldId id="321" r:id="rId45"/>
    <p:sldId id="322" r:id="rId46"/>
    <p:sldId id="323" r:id="rId47"/>
    <p:sldId id="329" r:id="rId48"/>
    <p:sldId id="330" r:id="rId49"/>
    <p:sldId id="319" r:id="rId50"/>
    <p:sldId id="314" r:id="rId51"/>
    <p:sldId id="308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3" autoAdjust="0"/>
    <p:restoredTop sz="78855" autoAdjust="0"/>
  </p:normalViewPr>
  <p:slideViewPr>
    <p:cSldViewPr showGuides="1">
      <p:cViewPr>
        <p:scale>
          <a:sx n="66" d="100"/>
          <a:sy n="66" d="100"/>
        </p:scale>
        <p:origin x="-48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26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Densidade de Conexões</c:v>
                </c:pt>
              </c:strCache>
            </c:strRef>
          </c:tx>
          <c:dLbls>
            <c:dLblPos val="outEnd"/>
            <c:showVal val="1"/>
          </c:dLbls>
          <c:cat>
            <c:strRef>
              <c:f>Sheet1!$A$2:$A$5</c:f>
              <c:strCache>
                <c:ptCount val="4"/>
                <c:pt idx="0">
                  <c:v>Igreja</c:v>
                </c:pt>
                <c:pt idx="1">
                  <c:v>Empresa</c:v>
                </c:pt>
                <c:pt idx="2">
                  <c:v>Igreja e Empresa</c:v>
                </c:pt>
                <c:pt idx="3">
                  <c:v>Nenhuma Estrutura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8.4500000000000061E-2</c:v>
                </c:pt>
                <c:pt idx="1">
                  <c:v>0.18700000000000006</c:v>
                </c:pt>
                <c:pt idx="2">
                  <c:v>0.24110000000000001</c:v>
                </c:pt>
                <c:pt idx="3">
                  <c:v>1.7100000000000011E-2</c:v>
                </c:pt>
              </c:numCache>
            </c:numRef>
          </c:val>
        </c:ser>
        <c:dLbls>
          <c:showVal val="1"/>
        </c:dLbls>
        <c:axId val="143037952"/>
        <c:axId val="143039488"/>
      </c:barChart>
      <c:catAx>
        <c:axId val="143037952"/>
        <c:scaling>
          <c:orientation val="minMax"/>
        </c:scaling>
        <c:axPos val="b"/>
        <c:tickLblPos val="nextTo"/>
        <c:crossAx val="143039488"/>
        <c:crosses val="autoZero"/>
        <c:auto val="1"/>
        <c:lblAlgn val="ctr"/>
        <c:lblOffset val="100"/>
      </c:catAx>
      <c:valAx>
        <c:axId val="143039488"/>
        <c:scaling>
          <c:orientation val="minMax"/>
        </c:scaling>
        <c:axPos val="l"/>
        <c:majorGridlines/>
        <c:numFmt formatCode="General" sourceLinked="1"/>
        <c:tickLblPos val="nextTo"/>
        <c:crossAx val="1430379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6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Número de Conexões</c:v>
                </c:pt>
              </c:strCache>
            </c:strRef>
          </c:tx>
          <c:dLbls>
            <c:dLblPos val="outEnd"/>
            <c:showVal val="1"/>
          </c:dLbls>
          <c:cat>
            <c:strRef>
              <c:f>Sheet1!$A$2:$A$5</c:f>
              <c:strCache>
                <c:ptCount val="4"/>
                <c:pt idx="0">
                  <c:v>Igreja</c:v>
                </c:pt>
                <c:pt idx="1">
                  <c:v>Empresa</c:v>
                </c:pt>
                <c:pt idx="2">
                  <c:v>Igreja e Empresa</c:v>
                </c:pt>
                <c:pt idx="3">
                  <c:v>Nenhuma Estrutura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21084.67</c:v>
                </c:pt>
                <c:pt idx="1">
                  <c:v>46666.659999999996</c:v>
                </c:pt>
                <c:pt idx="2">
                  <c:v>60174</c:v>
                </c:pt>
                <c:pt idx="3">
                  <c:v>4284</c:v>
                </c:pt>
              </c:numCache>
            </c:numRef>
          </c:val>
        </c:ser>
        <c:dLbls>
          <c:showVal val="1"/>
        </c:dLbls>
        <c:axId val="112866048"/>
        <c:axId val="112867584"/>
      </c:barChart>
      <c:catAx>
        <c:axId val="112866048"/>
        <c:scaling>
          <c:orientation val="minMax"/>
        </c:scaling>
        <c:axPos val="b"/>
        <c:tickLblPos val="nextTo"/>
        <c:crossAx val="112867584"/>
        <c:crosses val="autoZero"/>
        <c:auto val="1"/>
        <c:lblAlgn val="ctr"/>
        <c:lblOffset val="100"/>
      </c:catAx>
      <c:valAx>
        <c:axId val="112867584"/>
        <c:scaling>
          <c:orientation val="minMax"/>
        </c:scaling>
        <c:axPos val="l"/>
        <c:majorGridlines/>
        <c:numFmt formatCode="General" sourceLinked="1"/>
        <c:tickLblPos val="nextTo"/>
        <c:crossAx val="1128660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22067-2DBB-48FD-9D43-EF827DB0868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D688FCF-E631-440C-890D-51624D1E955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Ator 1</a:t>
          </a:r>
          <a:endParaRPr lang="pt-BR" dirty="0"/>
        </a:p>
      </dgm:t>
    </dgm:pt>
    <dgm:pt modelId="{DE6E923E-5FF1-40A9-A2F5-7CEBADBB80BE}" type="parTrans" cxnId="{7F775589-0E5E-4BDF-8A16-E4D022BE03BA}">
      <dgm:prSet/>
      <dgm:spPr/>
      <dgm:t>
        <a:bodyPr/>
        <a:lstStyle/>
        <a:p>
          <a:endParaRPr lang="pt-BR"/>
        </a:p>
      </dgm:t>
    </dgm:pt>
    <dgm:pt modelId="{7F791AD0-2742-4458-9E2A-F001B44D95D7}" type="sibTrans" cxnId="{7F775589-0E5E-4BDF-8A16-E4D022BE03BA}">
      <dgm:prSet/>
      <dgm:spPr/>
      <dgm:t>
        <a:bodyPr/>
        <a:lstStyle/>
        <a:p>
          <a:endParaRPr lang="pt-BR"/>
        </a:p>
      </dgm:t>
    </dgm:pt>
    <dgm:pt modelId="{19569EDB-18A3-4FD3-BDC5-7160D2829BA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Ator 2</a:t>
          </a:r>
          <a:endParaRPr lang="pt-BR" dirty="0"/>
        </a:p>
      </dgm:t>
    </dgm:pt>
    <dgm:pt modelId="{D8180377-86A6-454B-81FE-883C8D573B44}" type="parTrans" cxnId="{FB2C15DB-82FD-41C9-9DD7-AF3AAEC325E8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7D641D9C-5F6D-468D-B464-E8AB6A8A89FE}" type="sibTrans" cxnId="{FB2C15DB-82FD-41C9-9DD7-AF3AAEC325E8}">
      <dgm:prSet/>
      <dgm:spPr/>
      <dgm:t>
        <a:bodyPr/>
        <a:lstStyle/>
        <a:p>
          <a:endParaRPr lang="pt-BR"/>
        </a:p>
      </dgm:t>
    </dgm:pt>
    <dgm:pt modelId="{36D3D5DC-B12B-4E6B-BC34-E2E5F9FD3EF4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Ator 3</a:t>
          </a:r>
          <a:endParaRPr lang="pt-BR" dirty="0"/>
        </a:p>
      </dgm:t>
    </dgm:pt>
    <dgm:pt modelId="{30B4AB8F-2180-40E2-9421-87880D473B34}" type="parTrans" cxnId="{D6BA7223-1BC0-484A-823B-B0CDE0F92CA8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D08EB205-DB85-4ECC-ABF0-1DFBEAA17540}" type="sibTrans" cxnId="{D6BA7223-1BC0-484A-823B-B0CDE0F92CA8}">
      <dgm:prSet/>
      <dgm:spPr/>
      <dgm:t>
        <a:bodyPr/>
        <a:lstStyle/>
        <a:p>
          <a:endParaRPr lang="pt-BR"/>
        </a:p>
      </dgm:t>
    </dgm:pt>
    <dgm:pt modelId="{F9CA9A48-5F97-4390-97B9-1709CCB812DA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Ator 4</a:t>
          </a:r>
          <a:endParaRPr lang="pt-BR" dirty="0"/>
        </a:p>
      </dgm:t>
    </dgm:pt>
    <dgm:pt modelId="{2AA3CF68-DAD6-478C-9DC3-078E038EE9F0}" type="parTrans" cxnId="{3F8852CE-F788-4DA7-9AC6-3D37644C958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1BB8D314-D4E3-4676-AC50-AA62EE5A955E}" type="sibTrans" cxnId="{3F8852CE-F788-4DA7-9AC6-3D37644C9586}">
      <dgm:prSet/>
      <dgm:spPr/>
      <dgm:t>
        <a:bodyPr/>
        <a:lstStyle/>
        <a:p>
          <a:endParaRPr lang="pt-BR"/>
        </a:p>
      </dgm:t>
    </dgm:pt>
    <dgm:pt modelId="{A25B8972-6178-4102-9E62-F64A401C5D33}" type="pres">
      <dgm:prSet presAssocID="{89422067-2DBB-48FD-9D43-EF827DB0868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DDFD04A-1D89-4C6F-829C-2F62FA1B3883}" type="pres">
      <dgm:prSet presAssocID="{DD688FCF-E631-440C-890D-51624D1E955C}" presName="centerShape" presStyleLbl="node0" presStyleIdx="0" presStyleCnt="1" custScaleX="64971" custScaleY="64971"/>
      <dgm:spPr/>
      <dgm:t>
        <a:bodyPr/>
        <a:lstStyle/>
        <a:p>
          <a:endParaRPr lang="pt-BR"/>
        </a:p>
      </dgm:t>
    </dgm:pt>
    <dgm:pt modelId="{AFFE6AF5-4B35-478B-952A-AB5780878A41}" type="pres">
      <dgm:prSet presAssocID="{D8180377-86A6-454B-81FE-883C8D573B44}" presName="Name9" presStyleLbl="parChTrans1D2" presStyleIdx="0" presStyleCnt="3"/>
      <dgm:spPr/>
      <dgm:t>
        <a:bodyPr/>
        <a:lstStyle/>
        <a:p>
          <a:endParaRPr lang="pt-BR"/>
        </a:p>
      </dgm:t>
    </dgm:pt>
    <dgm:pt modelId="{86AAFD19-4820-460C-9D32-1833F5A592D8}" type="pres">
      <dgm:prSet presAssocID="{D8180377-86A6-454B-81FE-883C8D573B44}" presName="connTx" presStyleLbl="parChTrans1D2" presStyleIdx="0" presStyleCnt="3"/>
      <dgm:spPr/>
      <dgm:t>
        <a:bodyPr/>
        <a:lstStyle/>
        <a:p>
          <a:endParaRPr lang="pt-BR"/>
        </a:p>
      </dgm:t>
    </dgm:pt>
    <dgm:pt modelId="{6E203E01-A166-4075-9556-6D2416FF559B}" type="pres">
      <dgm:prSet presAssocID="{19569EDB-18A3-4FD3-BDC5-7160D2829BAD}" presName="node" presStyleLbl="node1" presStyleIdx="0" presStyleCnt="3" custScaleX="64971" custScaleY="649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12AC65-90D7-4C29-9C5B-36709E62C882}" type="pres">
      <dgm:prSet presAssocID="{30B4AB8F-2180-40E2-9421-87880D473B34}" presName="Name9" presStyleLbl="parChTrans1D2" presStyleIdx="1" presStyleCnt="3"/>
      <dgm:spPr/>
      <dgm:t>
        <a:bodyPr/>
        <a:lstStyle/>
        <a:p>
          <a:endParaRPr lang="pt-BR"/>
        </a:p>
      </dgm:t>
    </dgm:pt>
    <dgm:pt modelId="{B09DA398-1301-4268-9F5E-7DD9347567F2}" type="pres">
      <dgm:prSet presAssocID="{30B4AB8F-2180-40E2-9421-87880D473B34}" presName="connTx" presStyleLbl="parChTrans1D2" presStyleIdx="1" presStyleCnt="3"/>
      <dgm:spPr/>
      <dgm:t>
        <a:bodyPr/>
        <a:lstStyle/>
        <a:p>
          <a:endParaRPr lang="pt-BR"/>
        </a:p>
      </dgm:t>
    </dgm:pt>
    <dgm:pt modelId="{1FB7AA3A-6E5F-4C16-9F89-BF6DF2AD4C58}" type="pres">
      <dgm:prSet presAssocID="{36D3D5DC-B12B-4E6B-BC34-E2E5F9FD3EF4}" presName="node" presStyleLbl="node1" presStyleIdx="1" presStyleCnt="3" custScaleX="64971" custScaleY="649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3B05CF-1D7B-44D9-8C51-B174FD7CEA28}" type="pres">
      <dgm:prSet presAssocID="{2AA3CF68-DAD6-478C-9DC3-078E038EE9F0}" presName="Name9" presStyleLbl="parChTrans1D2" presStyleIdx="2" presStyleCnt="3"/>
      <dgm:spPr/>
      <dgm:t>
        <a:bodyPr/>
        <a:lstStyle/>
        <a:p>
          <a:endParaRPr lang="pt-BR"/>
        </a:p>
      </dgm:t>
    </dgm:pt>
    <dgm:pt modelId="{3E328BDB-2A3E-4AFA-A9F9-F9718F9747B8}" type="pres">
      <dgm:prSet presAssocID="{2AA3CF68-DAD6-478C-9DC3-078E038EE9F0}" presName="connTx" presStyleLbl="parChTrans1D2" presStyleIdx="2" presStyleCnt="3"/>
      <dgm:spPr/>
      <dgm:t>
        <a:bodyPr/>
        <a:lstStyle/>
        <a:p>
          <a:endParaRPr lang="pt-BR"/>
        </a:p>
      </dgm:t>
    </dgm:pt>
    <dgm:pt modelId="{FA1CF7E1-DCA9-486E-90CB-9CFC62AD3C34}" type="pres">
      <dgm:prSet presAssocID="{F9CA9A48-5F97-4390-97B9-1709CCB812DA}" presName="node" presStyleLbl="node1" presStyleIdx="2" presStyleCnt="3" custScaleX="64971" custScaleY="649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594C6EE-B07E-4246-90EF-BCAD13161DAA}" type="presOf" srcId="{2AA3CF68-DAD6-478C-9DC3-078E038EE9F0}" destId="{3E328BDB-2A3E-4AFA-A9F9-F9718F9747B8}" srcOrd="1" destOrd="0" presId="urn:microsoft.com/office/officeart/2005/8/layout/radial1"/>
    <dgm:cxn modelId="{4F6D7143-9003-4A10-ABB0-CD58463AF350}" type="presOf" srcId="{30B4AB8F-2180-40E2-9421-87880D473B34}" destId="{CD12AC65-90D7-4C29-9C5B-36709E62C882}" srcOrd="0" destOrd="0" presId="urn:microsoft.com/office/officeart/2005/8/layout/radial1"/>
    <dgm:cxn modelId="{9B4C14E1-F288-4FFF-97DC-9A1ED9FEF306}" type="presOf" srcId="{F9CA9A48-5F97-4390-97B9-1709CCB812DA}" destId="{FA1CF7E1-DCA9-486E-90CB-9CFC62AD3C34}" srcOrd="0" destOrd="0" presId="urn:microsoft.com/office/officeart/2005/8/layout/radial1"/>
    <dgm:cxn modelId="{FB2C15DB-82FD-41C9-9DD7-AF3AAEC325E8}" srcId="{DD688FCF-E631-440C-890D-51624D1E955C}" destId="{19569EDB-18A3-4FD3-BDC5-7160D2829BAD}" srcOrd="0" destOrd="0" parTransId="{D8180377-86A6-454B-81FE-883C8D573B44}" sibTransId="{7D641D9C-5F6D-468D-B464-E8AB6A8A89FE}"/>
    <dgm:cxn modelId="{EEC9A1E9-8F34-47F1-9A5F-062B2149CDEE}" type="presOf" srcId="{30B4AB8F-2180-40E2-9421-87880D473B34}" destId="{B09DA398-1301-4268-9F5E-7DD9347567F2}" srcOrd="1" destOrd="0" presId="urn:microsoft.com/office/officeart/2005/8/layout/radial1"/>
    <dgm:cxn modelId="{BCFA3305-A461-44B4-A790-46FFE7A8206E}" type="presOf" srcId="{36D3D5DC-B12B-4E6B-BC34-E2E5F9FD3EF4}" destId="{1FB7AA3A-6E5F-4C16-9F89-BF6DF2AD4C58}" srcOrd="0" destOrd="0" presId="urn:microsoft.com/office/officeart/2005/8/layout/radial1"/>
    <dgm:cxn modelId="{D6BA7223-1BC0-484A-823B-B0CDE0F92CA8}" srcId="{DD688FCF-E631-440C-890D-51624D1E955C}" destId="{36D3D5DC-B12B-4E6B-BC34-E2E5F9FD3EF4}" srcOrd="1" destOrd="0" parTransId="{30B4AB8F-2180-40E2-9421-87880D473B34}" sibTransId="{D08EB205-DB85-4ECC-ABF0-1DFBEAA17540}"/>
    <dgm:cxn modelId="{054E0173-6D63-4CC5-A083-9F7C92137417}" type="presOf" srcId="{2AA3CF68-DAD6-478C-9DC3-078E038EE9F0}" destId="{2B3B05CF-1D7B-44D9-8C51-B174FD7CEA28}" srcOrd="0" destOrd="0" presId="urn:microsoft.com/office/officeart/2005/8/layout/radial1"/>
    <dgm:cxn modelId="{86BFFC55-0E8F-4BC8-BDA1-80E2130A4956}" type="presOf" srcId="{DD688FCF-E631-440C-890D-51624D1E955C}" destId="{2DDFD04A-1D89-4C6F-829C-2F62FA1B3883}" srcOrd="0" destOrd="0" presId="urn:microsoft.com/office/officeart/2005/8/layout/radial1"/>
    <dgm:cxn modelId="{7F775589-0E5E-4BDF-8A16-E4D022BE03BA}" srcId="{89422067-2DBB-48FD-9D43-EF827DB0868A}" destId="{DD688FCF-E631-440C-890D-51624D1E955C}" srcOrd="0" destOrd="0" parTransId="{DE6E923E-5FF1-40A9-A2F5-7CEBADBB80BE}" sibTransId="{7F791AD0-2742-4458-9E2A-F001B44D95D7}"/>
    <dgm:cxn modelId="{3F8852CE-F788-4DA7-9AC6-3D37644C9586}" srcId="{DD688FCF-E631-440C-890D-51624D1E955C}" destId="{F9CA9A48-5F97-4390-97B9-1709CCB812DA}" srcOrd="2" destOrd="0" parTransId="{2AA3CF68-DAD6-478C-9DC3-078E038EE9F0}" sibTransId="{1BB8D314-D4E3-4676-AC50-AA62EE5A955E}"/>
    <dgm:cxn modelId="{BDB1E38D-CD12-48D8-850A-9883A876ACF7}" type="presOf" srcId="{D8180377-86A6-454B-81FE-883C8D573B44}" destId="{86AAFD19-4820-460C-9D32-1833F5A592D8}" srcOrd="1" destOrd="0" presId="urn:microsoft.com/office/officeart/2005/8/layout/radial1"/>
    <dgm:cxn modelId="{55E96C87-127A-41D1-B1CD-78984FE45447}" type="presOf" srcId="{89422067-2DBB-48FD-9D43-EF827DB0868A}" destId="{A25B8972-6178-4102-9E62-F64A401C5D33}" srcOrd="0" destOrd="0" presId="urn:microsoft.com/office/officeart/2005/8/layout/radial1"/>
    <dgm:cxn modelId="{026283A5-753E-4FE1-98CF-4ACC6E44C54D}" type="presOf" srcId="{19569EDB-18A3-4FD3-BDC5-7160D2829BAD}" destId="{6E203E01-A166-4075-9556-6D2416FF559B}" srcOrd="0" destOrd="0" presId="urn:microsoft.com/office/officeart/2005/8/layout/radial1"/>
    <dgm:cxn modelId="{8D5624E8-523E-4F24-998C-0C3192C82E9D}" type="presOf" srcId="{D8180377-86A6-454B-81FE-883C8D573B44}" destId="{AFFE6AF5-4B35-478B-952A-AB5780878A41}" srcOrd="0" destOrd="0" presId="urn:microsoft.com/office/officeart/2005/8/layout/radial1"/>
    <dgm:cxn modelId="{AFC28D78-B060-4F5F-9B97-9B4E9984D2AE}" type="presParOf" srcId="{A25B8972-6178-4102-9E62-F64A401C5D33}" destId="{2DDFD04A-1D89-4C6F-829C-2F62FA1B3883}" srcOrd="0" destOrd="0" presId="urn:microsoft.com/office/officeart/2005/8/layout/radial1"/>
    <dgm:cxn modelId="{07DF6D66-DB0D-4EDB-B9EF-EA099CE2410D}" type="presParOf" srcId="{A25B8972-6178-4102-9E62-F64A401C5D33}" destId="{AFFE6AF5-4B35-478B-952A-AB5780878A41}" srcOrd="1" destOrd="0" presId="urn:microsoft.com/office/officeart/2005/8/layout/radial1"/>
    <dgm:cxn modelId="{0F173AAB-0E10-4575-9F6D-ED2A9DF709E4}" type="presParOf" srcId="{AFFE6AF5-4B35-478B-952A-AB5780878A41}" destId="{86AAFD19-4820-460C-9D32-1833F5A592D8}" srcOrd="0" destOrd="0" presId="urn:microsoft.com/office/officeart/2005/8/layout/radial1"/>
    <dgm:cxn modelId="{FD1BEE9E-D093-42E4-A1B5-3E272C64BF3E}" type="presParOf" srcId="{A25B8972-6178-4102-9E62-F64A401C5D33}" destId="{6E203E01-A166-4075-9556-6D2416FF559B}" srcOrd="2" destOrd="0" presId="urn:microsoft.com/office/officeart/2005/8/layout/radial1"/>
    <dgm:cxn modelId="{857BB0AB-6D60-4A49-9612-AF745632CDAF}" type="presParOf" srcId="{A25B8972-6178-4102-9E62-F64A401C5D33}" destId="{CD12AC65-90D7-4C29-9C5B-36709E62C882}" srcOrd="3" destOrd="0" presId="urn:microsoft.com/office/officeart/2005/8/layout/radial1"/>
    <dgm:cxn modelId="{377223EF-DC28-4EB7-A475-29243E7A2703}" type="presParOf" srcId="{CD12AC65-90D7-4C29-9C5B-36709E62C882}" destId="{B09DA398-1301-4268-9F5E-7DD9347567F2}" srcOrd="0" destOrd="0" presId="urn:microsoft.com/office/officeart/2005/8/layout/radial1"/>
    <dgm:cxn modelId="{D7C64EFB-0D1D-4E10-A062-9F1BF8900C02}" type="presParOf" srcId="{A25B8972-6178-4102-9E62-F64A401C5D33}" destId="{1FB7AA3A-6E5F-4C16-9F89-BF6DF2AD4C58}" srcOrd="4" destOrd="0" presId="urn:microsoft.com/office/officeart/2005/8/layout/radial1"/>
    <dgm:cxn modelId="{3EC32013-43C0-4B5F-A8A5-AA613E42EBD2}" type="presParOf" srcId="{A25B8972-6178-4102-9E62-F64A401C5D33}" destId="{2B3B05CF-1D7B-44D9-8C51-B174FD7CEA28}" srcOrd="5" destOrd="0" presId="urn:microsoft.com/office/officeart/2005/8/layout/radial1"/>
    <dgm:cxn modelId="{FB135417-014F-4901-B98F-CC77D5CCE748}" type="presParOf" srcId="{2B3B05CF-1D7B-44D9-8C51-B174FD7CEA28}" destId="{3E328BDB-2A3E-4AFA-A9F9-F9718F9747B8}" srcOrd="0" destOrd="0" presId="urn:microsoft.com/office/officeart/2005/8/layout/radial1"/>
    <dgm:cxn modelId="{5B1FA82B-1BA7-4CCA-B5DC-F1F3E1602D7E}" type="presParOf" srcId="{A25B8972-6178-4102-9E62-F64A401C5D33}" destId="{FA1CF7E1-DCA9-486E-90CB-9CFC62AD3C34}" srcOrd="6" destOrd="0" presId="urn:microsoft.com/office/officeart/2005/8/layout/radia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A2C02-277E-4B94-B692-8E1A4EFE990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A9000FF-C021-4D37-B855-317A526B119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Agente</a:t>
          </a:r>
          <a:endParaRPr lang="pt-BR" dirty="0"/>
        </a:p>
      </dgm:t>
    </dgm:pt>
    <dgm:pt modelId="{32E43D96-A1F5-4CD1-A514-2A49FDF5D015}" type="parTrans" cxnId="{A4421EA9-D2EC-4312-A8AC-38D45BFA22CF}">
      <dgm:prSet/>
      <dgm:spPr/>
      <dgm:t>
        <a:bodyPr/>
        <a:lstStyle/>
        <a:p>
          <a:endParaRPr lang="pt-BR"/>
        </a:p>
      </dgm:t>
    </dgm:pt>
    <dgm:pt modelId="{7958E813-9AFB-41E7-A716-49ABF5955890}" type="sibTrans" cxnId="{A4421EA9-D2EC-4312-A8AC-38D45BFA22CF}">
      <dgm:prSet/>
      <dgm:spPr/>
      <dgm:t>
        <a:bodyPr/>
        <a:lstStyle/>
        <a:p>
          <a:endParaRPr lang="pt-BR"/>
        </a:p>
      </dgm:t>
    </dgm:pt>
    <dgm:pt modelId="{5D392A39-9805-46E6-836B-BE5A6750EF94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Sensação</a:t>
          </a:r>
          <a:endParaRPr lang="pt-BR" dirty="0"/>
        </a:p>
      </dgm:t>
    </dgm:pt>
    <dgm:pt modelId="{5EF333B2-CC65-4FAB-9665-D7B3C7DF3445}" type="parTrans" cxnId="{E05C5B09-C54E-422E-8419-C1626AF4D9A4}">
      <dgm:prSet/>
      <dgm:spPr/>
      <dgm:t>
        <a:bodyPr/>
        <a:lstStyle/>
        <a:p>
          <a:endParaRPr lang="pt-BR"/>
        </a:p>
      </dgm:t>
    </dgm:pt>
    <dgm:pt modelId="{180407C3-881F-413B-90FA-424D16C6F179}" type="sibTrans" cxnId="{E05C5B09-C54E-422E-8419-C1626AF4D9A4}">
      <dgm:prSet/>
      <dgm:spPr/>
      <dgm:t>
        <a:bodyPr/>
        <a:lstStyle/>
        <a:p>
          <a:endParaRPr lang="pt-BR"/>
        </a:p>
      </dgm:t>
    </dgm:pt>
    <dgm:pt modelId="{408C31B2-E526-4EFD-8D20-D0290083E48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Localização</a:t>
          </a:r>
          <a:endParaRPr lang="pt-BR" dirty="0"/>
        </a:p>
      </dgm:t>
    </dgm:pt>
    <dgm:pt modelId="{A6C590CE-06C7-47FE-8D25-A7F57ADE65C3}" type="parTrans" cxnId="{13304EA0-801A-4EEB-B0BE-9B9EA79F3BDE}">
      <dgm:prSet/>
      <dgm:spPr/>
      <dgm:t>
        <a:bodyPr/>
        <a:lstStyle/>
        <a:p>
          <a:endParaRPr lang="pt-BR"/>
        </a:p>
      </dgm:t>
    </dgm:pt>
    <dgm:pt modelId="{7D921383-2C39-4DB9-A899-2FE399CB61D4}" type="sibTrans" cxnId="{13304EA0-801A-4EEB-B0BE-9B9EA79F3BDE}">
      <dgm:prSet/>
      <dgm:spPr/>
      <dgm:t>
        <a:bodyPr/>
        <a:lstStyle/>
        <a:p>
          <a:endParaRPr lang="pt-BR"/>
        </a:p>
      </dgm:t>
    </dgm:pt>
    <dgm:pt modelId="{5EC6CF6D-C4CD-4709-B8F6-17136F98A97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Mente</a:t>
          </a:r>
          <a:endParaRPr lang="pt-BR" dirty="0"/>
        </a:p>
      </dgm:t>
    </dgm:pt>
    <dgm:pt modelId="{B4E0072D-9C00-4AC2-8670-9E42BF1C3CA6}" type="parTrans" cxnId="{112CF904-F2C5-4C46-B951-5292A2353569}">
      <dgm:prSet/>
      <dgm:spPr/>
      <dgm:t>
        <a:bodyPr/>
        <a:lstStyle/>
        <a:p>
          <a:endParaRPr lang="pt-BR"/>
        </a:p>
      </dgm:t>
    </dgm:pt>
    <dgm:pt modelId="{A4AE6700-8CF0-4019-917B-F0394C7CDA94}" type="sibTrans" cxnId="{112CF904-F2C5-4C46-B951-5292A2353569}">
      <dgm:prSet/>
      <dgm:spPr/>
      <dgm:t>
        <a:bodyPr/>
        <a:lstStyle/>
        <a:p>
          <a:endParaRPr lang="pt-BR"/>
        </a:p>
      </dgm:t>
    </dgm:pt>
    <dgm:pt modelId="{72C3F444-0F98-4E95-BC40-3CCBE6D4A15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Estado</a:t>
          </a:r>
          <a:endParaRPr lang="pt-BR" dirty="0"/>
        </a:p>
      </dgm:t>
    </dgm:pt>
    <dgm:pt modelId="{D3C2F997-7598-4957-A41A-E53DA3EEDC28}" type="parTrans" cxnId="{AD6E2D5B-EA4F-4FCE-9ACE-B0B43410A7A7}">
      <dgm:prSet/>
      <dgm:spPr/>
      <dgm:t>
        <a:bodyPr/>
        <a:lstStyle/>
        <a:p>
          <a:endParaRPr lang="pt-BR"/>
        </a:p>
      </dgm:t>
    </dgm:pt>
    <dgm:pt modelId="{5FBD5EA0-8405-4215-8B61-2300DEFA01EB}" type="sibTrans" cxnId="{AD6E2D5B-EA4F-4FCE-9ACE-B0B43410A7A7}">
      <dgm:prSet/>
      <dgm:spPr/>
      <dgm:t>
        <a:bodyPr/>
        <a:lstStyle/>
        <a:p>
          <a:endParaRPr lang="pt-BR"/>
        </a:p>
      </dgm:t>
    </dgm:pt>
    <dgm:pt modelId="{279C93CC-5EDF-4135-A447-3927D184E05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Última Sensação</a:t>
          </a:r>
          <a:endParaRPr lang="pt-BR" dirty="0"/>
        </a:p>
      </dgm:t>
    </dgm:pt>
    <dgm:pt modelId="{06DE89FD-6B3B-4C5D-BEDF-FA1E0DA9D26E}" type="parTrans" cxnId="{0A8B882B-F807-46F5-81DA-0E40C81E4A51}">
      <dgm:prSet/>
      <dgm:spPr/>
      <dgm:t>
        <a:bodyPr/>
        <a:lstStyle/>
        <a:p>
          <a:endParaRPr lang="pt-BR"/>
        </a:p>
      </dgm:t>
    </dgm:pt>
    <dgm:pt modelId="{6A598D27-A024-44FB-ADF2-63E08642E96B}" type="sibTrans" cxnId="{0A8B882B-F807-46F5-81DA-0E40C81E4A51}">
      <dgm:prSet/>
      <dgm:spPr/>
      <dgm:t>
        <a:bodyPr/>
        <a:lstStyle/>
        <a:p>
          <a:endParaRPr lang="pt-BR"/>
        </a:p>
      </dgm:t>
    </dgm:pt>
    <dgm:pt modelId="{FA732F8C-516E-413F-BEC8-67D24613498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Último Estado</a:t>
          </a:r>
          <a:endParaRPr lang="pt-BR" dirty="0"/>
        </a:p>
      </dgm:t>
    </dgm:pt>
    <dgm:pt modelId="{1809D97A-F895-4D1E-B111-AB9F8E1BE6DF}" type="parTrans" cxnId="{F4551CD4-1386-4F7B-807A-856C74AD5897}">
      <dgm:prSet/>
      <dgm:spPr/>
      <dgm:t>
        <a:bodyPr/>
        <a:lstStyle/>
        <a:p>
          <a:endParaRPr lang="pt-BR"/>
        </a:p>
      </dgm:t>
    </dgm:pt>
    <dgm:pt modelId="{E012ABE2-27E0-4C49-B689-B9CC9D1C6772}" type="sibTrans" cxnId="{F4551CD4-1386-4F7B-807A-856C74AD5897}">
      <dgm:prSet/>
      <dgm:spPr/>
      <dgm:t>
        <a:bodyPr/>
        <a:lstStyle/>
        <a:p>
          <a:endParaRPr lang="pt-BR"/>
        </a:p>
      </dgm:t>
    </dgm:pt>
    <dgm:pt modelId="{12FD7088-97AA-4FAD-9A58-B9C5A4B751B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Última Ação</a:t>
          </a:r>
          <a:endParaRPr lang="pt-BR" dirty="0"/>
        </a:p>
      </dgm:t>
    </dgm:pt>
    <dgm:pt modelId="{5C4BDA54-4011-45B8-9671-A0B514579F01}" type="parTrans" cxnId="{8735B9CF-1DB8-4C30-8B4C-433ED95301EE}">
      <dgm:prSet/>
      <dgm:spPr/>
      <dgm:t>
        <a:bodyPr/>
        <a:lstStyle/>
        <a:p>
          <a:endParaRPr lang="pt-BR"/>
        </a:p>
      </dgm:t>
    </dgm:pt>
    <dgm:pt modelId="{617A771B-EA42-4B1A-B437-087830974137}" type="sibTrans" cxnId="{8735B9CF-1DB8-4C30-8B4C-433ED95301EE}">
      <dgm:prSet/>
      <dgm:spPr/>
      <dgm:t>
        <a:bodyPr/>
        <a:lstStyle/>
        <a:p>
          <a:endParaRPr lang="pt-BR"/>
        </a:p>
      </dgm:t>
    </dgm:pt>
    <dgm:pt modelId="{47CA191D-A872-4A78-B4C3-118079CD94A3}" type="pres">
      <dgm:prSet presAssocID="{12AA2C02-277E-4B94-B692-8E1A4EFE99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B42B101-57B0-494A-B69E-6F112159C28E}" type="pres">
      <dgm:prSet presAssocID="{2A9000FF-C021-4D37-B855-317A526B119E}" presName="vertOne" presStyleCnt="0"/>
      <dgm:spPr/>
    </dgm:pt>
    <dgm:pt modelId="{C20CE391-44DB-4503-8941-24B18E20AB7B}" type="pres">
      <dgm:prSet presAssocID="{2A9000FF-C021-4D37-B855-317A526B119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E1027A-DE53-42FB-A309-0FCA907B382E}" type="pres">
      <dgm:prSet presAssocID="{2A9000FF-C021-4D37-B855-317A526B119E}" presName="parTransOne" presStyleCnt="0"/>
      <dgm:spPr/>
    </dgm:pt>
    <dgm:pt modelId="{454B456F-81CD-4C1C-84FE-749D1AE83CD9}" type="pres">
      <dgm:prSet presAssocID="{2A9000FF-C021-4D37-B855-317A526B119E}" presName="horzOne" presStyleCnt="0"/>
      <dgm:spPr/>
    </dgm:pt>
    <dgm:pt modelId="{3CAB6A0C-C7E2-411E-8477-272F8DB37C45}" type="pres">
      <dgm:prSet presAssocID="{5EC6CF6D-C4CD-4709-B8F6-17136F98A978}" presName="vertTwo" presStyleCnt="0"/>
      <dgm:spPr/>
    </dgm:pt>
    <dgm:pt modelId="{1841A03E-B9F8-4B57-8DF4-D0FDCF8F147C}" type="pres">
      <dgm:prSet presAssocID="{5EC6CF6D-C4CD-4709-B8F6-17136F98A97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9BF183-8C74-4758-A646-1EBCC6E5313C}" type="pres">
      <dgm:prSet presAssocID="{5EC6CF6D-C4CD-4709-B8F6-17136F98A978}" presName="parTransTwo" presStyleCnt="0"/>
      <dgm:spPr/>
    </dgm:pt>
    <dgm:pt modelId="{F57AFC6D-8336-40B2-AA74-1BDA541C894C}" type="pres">
      <dgm:prSet presAssocID="{5EC6CF6D-C4CD-4709-B8F6-17136F98A978}" presName="horzTwo" presStyleCnt="0"/>
      <dgm:spPr/>
    </dgm:pt>
    <dgm:pt modelId="{96B60815-7753-4409-88E3-62C7A372E3F2}" type="pres">
      <dgm:prSet presAssocID="{279C93CC-5EDF-4135-A447-3927D184E051}" presName="vertThree" presStyleCnt="0"/>
      <dgm:spPr/>
    </dgm:pt>
    <dgm:pt modelId="{18DD5F58-18A2-41C0-A07C-56DCDBD58FB0}" type="pres">
      <dgm:prSet presAssocID="{279C93CC-5EDF-4135-A447-3927D184E051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C4365E-4E97-4389-B517-CBEBD2964310}" type="pres">
      <dgm:prSet presAssocID="{279C93CC-5EDF-4135-A447-3927D184E051}" presName="horzThree" presStyleCnt="0"/>
      <dgm:spPr/>
    </dgm:pt>
    <dgm:pt modelId="{E4EFD375-C9D2-471A-9CF7-E1EA703FC5CA}" type="pres">
      <dgm:prSet presAssocID="{6A598D27-A024-44FB-ADF2-63E08642E96B}" presName="sibSpaceThree" presStyleCnt="0"/>
      <dgm:spPr/>
    </dgm:pt>
    <dgm:pt modelId="{B939362B-6D6F-49CA-B577-3917B31418A8}" type="pres">
      <dgm:prSet presAssocID="{FA732F8C-516E-413F-BEC8-67D246134988}" presName="vertThree" presStyleCnt="0"/>
      <dgm:spPr/>
    </dgm:pt>
    <dgm:pt modelId="{7273116E-88CC-4A97-B2B6-61DD5F68B160}" type="pres">
      <dgm:prSet presAssocID="{FA732F8C-516E-413F-BEC8-67D246134988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0D8878-8A71-4FE6-9136-485648ED64B1}" type="pres">
      <dgm:prSet presAssocID="{FA732F8C-516E-413F-BEC8-67D246134988}" presName="horzThree" presStyleCnt="0"/>
      <dgm:spPr/>
    </dgm:pt>
    <dgm:pt modelId="{39E64268-89B7-4715-82A2-29DE334981A6}" type="pres">
      <dgm:prSet presAssocID="{E012ABE2-27E0-4C49-B689-B9CC9D1C6772}" presName="sibSpaceThree" presStyleCnt="0"/>
      <dgm:spPr/>
    </dgm:pt>
    <dgm:pt modelId="{F6934B0C-03C0-4CCD-B5F9-DB65AACB669D}" type="pres">
      <dgm:prSet presAssocID="{12FD7088-97AA-4FAD-9A58-B9C5A4B751B8}" presName="vertThree" presStyleCnt="0"/>
      <dgm:spPr/>
    </dgm:pt>
    <dgm:pt modelId="{D9CF985D-68F5-4BC2-94C9-1F04C32A3CC0}" type="pres">
      <dgm:prSet presAssocID="{12FD7088-97AA-4FAD-9A58-B9C5A4B751B8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41904E-47BC-4E5C-B764-C5201D86C4F3}" type="pres">
      <dgm:prSet presAssocID="{12FD7088-97AA-4FAD-9A58-B9C5A4B751B8}" presName="horzThree" presStyleCnt="0"/>
      <dgm:spPr/>
    </dgm:pt>
    <dgm:pt modelId="{433D31C1-8296-4CB1-811C-15EBF67B212B}" type="pres">
      <dgm:prSet presAssocID="{A4AE6700-8CF0-4019-917B-F0394C7CDA94}" presName="sibSpaceTwo" presStyleCnt="0"/>
      <dgm:spPr/>
    </dgm:pt>
    <dgm:pt modelId="{90C7B397-DFD8-4AE0-B743-DFB3B6F6A782}" type="pres">
      <dgm:prSet presAssocID="{72C3F444-0F98-4E95-BC40-3CCBE6D4A15E}" presName="vertTwo" presStyleCnt="0"/>
      <dgm:spPr/>
    </dgm:pt>
    <dgm:pt modelId="{FE8F09B1-B543-414A-8C65-00F0EE7B5D31}" type="pres">
      <dgm:prSet presAssocID="{72C3F444-0F98-4E95-BC40-3CCBE6D4A15E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FFAE1F-E4E0-4994-B396-413C50210EFF}" type="pres">
      <dgm:prSet presAssocID="{72C3F444-0F98-4E95-BC40-3CCBE6D4A15E}" presName="parTransTwo" presStyleCnt="0"/>
      <dgm:spPr/>
    </dgm:pt>
    <dgm:pt modelId="{59E9BB60-F6E7-4A8F-A51E-3DCCFEDFF579}" type="pres">
      <dgm:prSet presAssocID="{72C3F444-0F98-4E95-BC40-3CCBE6D4A15E}" presName="horzTwo" presStyleCnt="0"/>
      <dgm:spPr/>
    </dgm:pt>
    <dgm:pt modelId="{B618C244-0477-4353-88DB-36398103061B}" type="pres">
      <dgm:prSet presAssocID="{5D392A39-9805-46E6-836B-BE5A6750EF94}" presName="vertThree" presStyleCnt="0"/>
      <dgm:spPr/>
    </dgm:pt>
    <dgm:pt modelId="{53F9906B-D19C-44CE-9469-12845E3BDABE}" type="pres">
      <dgm:prSet presAssocID="{5D392A39-9805-46E6-836B-BE5A6750EF94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EA4412-F102-44E9-B7F2-D5EAA8FF1870}" type="pres">
      <dgm:prSet presAssocID="{5D392A39-9805-46E6-836B-BE5A6750EF94}" presName="horzThree" presStyleCnt="0"/>
      <dgm:spPr/>
    </dgm:pt>
    <dgm:pt modelId="{48A6FCBF-1FAF-438E-BE5B-80FD0DD078E2}" type="pres">
      <dgm:prSet presAssocID="{180407C3-881F-413B-90FA-424D16C6F179}" presName="sibSpaceThree" presStyleCnt="0"/>
      <dgm:spPr/>
    </dgm:pt>
    <dgm:pt modelId="{6B0AD469-12AD-4CFB-A0EC-B8F0228DD78E}" type="pres">
      <dgm:prSet presAssocID="{408C31B2-E526-4EFD-8D20-D0290083E480}" presName="vertThree" presStyleCnt="0"/>
      <dgm:spPr/>
    </dgm:pt>
    <dgm:pt modelId="{925B71E3-5982-46D7-9CF0-F71944FCD63A}" type="pres">
      <dgm:prSet presAssocID="{408C31B2-E526-4EFD-8D20-D0290083E480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092A72-3B79-4FDD-A50A-55B8F88D2B91}" type="pres">
      <dgm:prSet presAssocID="{408C31B2-E526-4EFD-8D20-D0290083E480}" presName="horzThree" presStyleCnt="0"/>
      <dgm:spPr/>
    </dgm:pt>
  </dgm:ptLst>
  <dgm:cxnLst>
    <dgm:cxn modelId="{AD6E2D5B-EA4F-4FCE-9ACE-B0B43410A7A7}" srcId="{2A9000FF-C021-4D37-B855-317A526B119E}" destId="{72C3F444-0F98-4E95-BC40-3CCBE6D4A15E}" srcOrd="1" destOrd="0" parTransId="{D3C2F997-7598-4957-A41A-E53DA3EEDC28}" sibTransId="{5FBD5EA0-8405-4215-8B61-2300DEFA01EB}"/>
    <dgm:cxn modelId="{82A68F41-7110-4C32-87C4-0E86E1558DEA}" type="presOf" srcId="{FA732F8C-516E-413F-BEC8-67D246134988}" destId="{7273116E-88CC-4A97-B2B6-61DD5F68B160}" srcOrd="0" destOrd="0" presId="urn:microsoft.com/office/officeart/2005/8/layout/hierarchy4"/>
    <dgm:cxn modelId="{8735B9CF-1DB8-4C30-8B4C-433ED95301EE}" srcId="{5EC6CF6D-C4CD-4709-B8F6-17136F98A978}" destId="{12FD7088-97AA-4FAD-9A58-B9C5A4B751B8}" srcOrd="2" destOrd="0" parTransId="{5C4BDA54-4011-45B8-9671-A0B514579F01}" sibTransId="{617A771B-EA42-4B1A-B437-087830974137}"/>
    <dgm:cxn modelId="{0A8B882B-F807-46F5-81DA-0E40C81E4A51}" srcId="{5EC6CF6D-C4CD-4709-B8F6-17136F98A978}" destId="{279C93CC-5EDF-4135-A447-3927D184E051}" srcOrd="0" destOrd="0" parTransId="{06DE89FD-6B3B-4C5D-BEDF-FA1E0DA9D26E}" sibTransId="{6A598D27-A024-44FB-ADF2-63E08642E96B}"/>
    <dgm:cxn modelId="{E05C5B09-C54E-422E-8419-C1626AF4D9A4}" srcId="{72C3F444-0F98-4E95-BC40-3CCBE6D4A15E}" destId="{5D392A39-9805-46E6-836B-BE5A6750EF94}" srcOrd="0" destOrd="0" parTransId="{5EF333B2-CC65-4FAB-9665-D7B3C7DF3445}" sibTransId="{180407C3-881F-413B-90FA-424D16C6F179}"/>
    <dgm:cxn modelId="{7AD105E9-0EF8-4710-80D1-D7DBB745A142}" type="presOf" srcId="{72C3F444-0F98-4E95-BC40-3CCBE6D4A15E}" destId="{FE8F09B1-B543-414A-8C65-00F0EE7B5D31}" srcOrd="0" destOrd="0" presId="urn:microsoft.com/office/officeart/2005/8/layout/hierarchy4"/>
    <dgm:cxn modelId="{6BD2C419-FEDB-4F9D-9300-6CF8408E8EFA}" type="presOf" srcId="{5EC6CF6D-C4CD-4709-B8F6-17136F98A978}" destId="{1841A03E-B9F8-4B57-8DF4-D0FDCF8F147C}" srcOrd="0" destOrd="0" presId="urn:microsoft.com/office/officeart/2005/8/layout/hierarchy4"/>
    <dgm:cxn modelId="{87D60992-97DF-4429-B795-7175D1590014}" type="presOf" srcId="{408C31B2-E526-4EFD-8D20-D0290083E480}" destId="{925B71E3-5982-46D7-9CF0-F71944FCD63A}" srcOrd="0" destOrd="0" presId="urn:microsoft.com/office/officeart/2005/8/layout/hierarchy4"/>
    <dgm:cxn modelId="{13304EA0-801A-4EEB-B0BE-9B9EA79F3BDE}" srcId="{72C3F444-0F98-4E95-BC40-3CCBE6D4A15E}" destId="{408C31B2-E526-4EFD-8D20-D0290083E480}" srcOrd="1" destOrd="0" parTransId="{A6C590CE-06C7-47FE-8D25-A7F57ADE65C3}" sibTransId="{7D921383-2C39-4DB9-A899-2FE399CB61D4}"/>
    <dgm:cxn modelId="{A4421EA9-D2EC-4312-A8AC-38D45BFA22CF}" srcId="{12AA2C02-277E-4B94-B692-8E1A4EFE9906}" destId="{2A9000FF-C021-4D37-B855-317A526B119E}" srcOrd="0" destOrd="0" parTransId="{32E43D96-A1F5-4CD1-A514-2A49FDF5D015}" sibTransId="{7958E813-9AFB-41E7-A716-49ABF5955890}"/>
    <dgm:cxn modelId="{8EAC817D-7FDC-4518-94D2-1DCB1EB9198F}" type="presOf" srcId="{5D392A39-9805-46E6-836B-BE5A6750EF94}" destId="{53F9906B-D19C-44CE-9469-12845E3BDABE}" srcOrd="0" destOrd="0" presId="urn:microsoft.com/office/officeart/2005/8/layout/hierarchy4"/>
    <dgm:cxn modelId="{0863B692-6932-4B0A-AE00-FD5D14F93198}" type="presOf" srcId="{12AA2C02-277E-4B94-B692-8E1A4EFE9906}" destId="{47CA191D-A872-4A78-B4C3-118079CD94A3}" srcOrd="0" destOrd="0" presId="urn:microsoft.com/office/officeart/2005/8/layout/hierarchy4"/>
    <dgm:cxn modelId="{F4551CD4-1386-4F7B-807A-856C74AD5897}" srcId="{5EC6CF6D-C4CD-4709-B8F6-17136F98A978}" destId="{FA732F8C-516E-413F-BEC8-67D246134988}" srcOrd="1" destOrd="0" parTransId="{1809D97A-F895-4D1E-B111-AB9F8E1BE6DF}" sibTransId="{E012ABE2-27E0-4C49-B689-B9CC9D1C6772}"/>
    <dgm:cxn modelId="{1606C892-855A-4D0B-8DE5-0A866758EC39}" type="presOf" srcId="{2A9000FF-C021-4D37-B855-317A526B119E}" destId="{C20CE391-44DB-4503-8941-24B18E20AB7B}" srcOrd="0" destOrd="0" presId="urn:microsoft.com/office/officeart/2005/8/layout/hierarchy4"/>
    <dgm:cxn modelId="{46AEFC67-9386-4192-B59A-B1C8222D8B4A}" type="presOf" srcId="{279C93CC-5EDF-4135-A447-3927D184E051}" destId="{18DD5F58-18A2-41C0-A07C-56DCDBD58FB0}" srcOrd="0" destOrd="0" presId="urn:microsoft.com/office/officeart/2005/8/layout/hierarchy4"/>
    <dgm:cxn modelId="{112CF904-F2C5-4C46-B951-5292A2353569}" srcId="{2A9000FF-C021-4D37-B855-317A526B119E}" destId="{5EC6CF6D-C4CD-4709-B8F6-17136F98A978}" srcOrd="0" destOrd="0" parTransId="{B4E0072D-9C00-4AC2-8670-9E42BF1C3CA6}" sibTransId="{A4AE6700-8CF0-4019-917B-F0394C7CDA94}"/>
    <dgm:cxn modelId="{7E54850F-91F2-41A2-B6C3-258A988386CD}" type="presOf" srcId="{12FD7088-97AA-4FAD-9A58-B9C5A4B751B8}" destId="{D9CF985D-68F5-4BC2-94C9-1F04C32A3CC0}" srcOrd="0" destOrd="0" presId="urn:microsoft.com/office/officeart/2005/8/layout/hierarchy4"/>
    <dgm:cxn modelId="{6B1F4135-59E0-4816-AF06-7B97E6C121FC}" type="presParOf" srcId="{47CA191D-A872-4A78-B4C3-118079CD94A3}" destId="{AB42B101-57B0-494A-B69E-6F112159C28E}" srcOrd="0" destOrd="0" presId="urn:microsoft.com/office/officeart/2005/8/layout/hierarchy4"/>
    <dgm:cxn modelId="{136AFD6A-234B-4DB7-9F7C-936A86E5B159}" type="presParOf" srcId="{AB42B101-57B0-494A-B69E-6F112159C28E}" destId="{C20CE391-44DB-4503-8941-24B18E20AB7B}" srcOrd="0" destOrd="0" presId="urn:microsoft.com/office/officeart/2005/8/layout/hierarchy4"/>
    <dgm:cxn modelId="{16A341BD-39DA-4A0C-95E3-6FFA922CF4E4}" type="presParOf" srcId="{AB42B101-57B0-494A-B69E-6F112159C28E}" destId="{DFE1027A-DE53-42FB-A309-0FCA907B382E}" srcOrd="1" destOrd="0" presId="urn:microsoft.com/office/officeart/2005/8/layout/hierarchy4"/>
    <dgm:cxn modelId="{7111ED89-AC78-44BE-A8E6-FCC5255DE7E6}" type="presParOf" srcId="{AB42B101-57B0-494A-B69E-6F112159C28E}" destId="{454B456F-81CD-4C1C-84FE-749D1AE83CD9}" srcOrd="2" destOrd="0" presId="urn:microsoft.com/office/officeart/2005/8/layout/hierarchy4"/>
    <dgm:cxn modelId="{DD537C2D-E44F-492A-AFC1-D6B59A25C6A1}" type="presParOf" srcId="{454B456F-81CD-4C1C-84FE-749D1AE83CD9}" destId="{3CAB6A0C-C7E2-411E-8477-272F8DB37C45}" srcOrd="0" destOrd="0" presId="urn:microsoft.com/office/officeart/2005/8/layout/hierarchy4"/>
    <dgm:cxn modelId="{BBE5C27C-DF45-40AD-BA3F-D0441089BA57}" type="presParOf" srcId="{3CAB6A0C-C7E2-411E-8477-272F8DB37C45}" destId="{1841A03E-B9F8-4B57-8DF4-D0FDCF8F147C}" srcOrd="0" destOrd="0" presId="urn:microsoft.com/office/officeart/2005/8/layout/hierarchy4"/>
    <dgm:cxn modelId="{AD5B8796-7893-47B0-8FF2-FECF194B9238}" type="presParOf" srcId="{3CAB6A0C-C7E2-411E-8477-272F8DB37C45}" destId="{909BF183-8C74-4758-A646-1EBCC6E5313C}" srcOrd="1" destOrd="0" presId="urn:microsoft.com/office/officeart/2005/8/layout/hierarchy4"/>
    <dgm:cxn modelId="{995A6B08-0C7A-4567-82F4-BF86C69D15A0}" type="presParOf" srcId="{3CAB6A0C-C7E2-411E-8477-272F8DB37C45}" destId="{F57AFC6D-8336-40B2-AA74-1BDA541C894C}" srcOrd="2" destOrd="0" presId="urn:microsoft.com/office/officeart/2005/8/layout/hierarchy4"/>
    <dgm:cxn modelId="{59B98C25-0F6E-4260-B0D8-F49C1D0AF23A}" type="presParOf" srcId="{F57AFC6D-8336-40B2-AA74-1BDA541C894C}" destId="{96B60815-7753-4409-88E3-62C7A372E3F2}" srcOrd="0" destOrd="0" presId="urn:microsoft.com/office/officeart/2005/8/layout/hierarchy4"/>
    <dgm:cxn modelId="{AF745595-E72B-40C2-8DB0-38B918DB36C2}" type="presParOf" srcId="{96B60815-7753-4409-88E3-62C7A372E3F2}" destId="{18DD5F58-18A2-41C0-A07C-56DCDBD58FB0}" srcOrd="0" destOrd="0" presId="urn:microsoft.com/office/officeart/2005/8/layout/hierarchy4"/>
    <dgm:cxn modelId="{3181F300-D9B6-46A4-8FD3-84107E3EA189}" type="presParOf" srcId="{96B60815-7753-4409-88E3-62C7A372E3F2}" destId="{8CC4365E-4E97-4389-B517-CBEBD2964310}" srcOrd="1" destOrd="0" presId="urn:microsoft.com/office/officeart/2005/8/layout/hierarchy4"/>
    <dgm:cxn modelId="{BE81AAA2-30FD-492F-A38F-272226902FD5}" type="presParOf" srcId="{F57AFC6D-8336-40B2-AA74-1BDA541C894C}" destId="{E4EFD375-C9D2-471A-9CF7-E1EA703FC5CA}" srcOrd="1" destOrd="0" presId="urn:microsoft.com/office/officeart/2005/8/layout/hierarchy4"/>
    <dgm:cxn modelId="{6E9E9F8A-6E4F-4E13-9C05-E49453DDBF5D}" type="presParOf" srcId="{F57AFC6D-8336-40B2-AA74-1BDA541C894C}" destId="{B939362B-6D6F-49CA-B577-3917B31418A8}" srcOrd="2" destOrd="0" presId="urn:microsoft.com/office/officeart/2005/8/layout/hierarchy4"/>
    <dgm:cxn modelId="{0BEB1293-C270-484C-B4B6-8623684DA7E4}" type="presParOf" srcId="{B939362B-6D6F-49CA-B577-3917B31418A8}" destId="{7273116E-88CC-4A97-B2B6-61DD5F68B160}" srcOrd="0" destOrd="0" presId="urn:microsoft.com/office/officeart/2005/8/layout/hierarchy4"/>
    <dgm:cxn modelId="{4D5F6D5F-E15D-4A34-BEC7-70DEB5025D99}" type="presParOf" srcId="{B939362B-6D6F-49CA-B577-3917B31418A8}" destId="{070D8878-8A71-4FE6-9136-485648ED64B1}" srcOrd="1" destOrd="0" presId="urn:microsoft.com/office/officeart/2005/8/layout/hierarchy4"/>
    <dgm:cxn modelId="{CC89B94A-CF94-4E1F-9CEF-62B2658AFEA3}" type="presParOf" srcId="{F57AFC6D-8336-40B2-AA74-1BDA541C894C}" destId="{39E64268-89B7-4715-82A2-29DE334981A6}" srcOrd="3" destOrd="0" presId="urn:microsoft.com/office/officeart/2005/8/layout/hierarchy4"/>
    <dgm:cxn modelId="{8BE63B75-32AF-4873-A7F8-ED869C0F4C96}" type="presParOf" srcId="{F57AFC6D-8336-40B2-AA74-1BDA541C894C}" destId="{F6934B0C-03C0-4CCD-B5F9-DB65AACB669D}" srcOrd="4" destOrd="0" presId="urn:microsoft.com/office/officeart/2005/8/layout/hierarchy4"/>
    <dgm:cxn modelId="{EB64375F-B092-411E-B5C8-6001BC45B55A}" type="presParOf" srcId="{F6934B0C-03C0-4CCD-B5F9-DB65AACB669D}" destId="{D9CF985D-68F5-4BC2-94C9-1F04C32A3CC0}" srcOrd="0" destOrd="0" presId="urn:microsoft.com/office/officeart/2005/8/layout/hierarchy4"/>
    <dgm:cxn modelId="{93460BF5-47DD-486D-9F64-81BEEEADF50A}" type="presParOf" srcId="{F6934B0C-03C0-4CCD-B5F9-DB65AACB669D}" destId="{1C41904E-47BC-4E5C-B764-C5201D86C4F3}" srcOrd="1" destOrd="0" presId="urn:microsoft.com/office/officeart/2005/8/layout/hierarchy4"/>
    <dgm:cxn modelId="{3D1D37C2-1156-47A8-9CB6-1EE0C8BD1AAA}" type="presParOf" srcId="{454B456F-81CD-4C1C-84FE-749D1AE83CD9}" destId="{433D31C1-8296-4CB1-811C-15EBF67B212B}" srcOrd="1" destOrd="0" presId="urn:microsoft.com/office/officeart/2005/8/layout/hierarchy4"/>
    <dgm:cxn modelId="{711BBA67-8FF2-4E49-AEE6-B22F02DD825C}" type="presParOf" srcId="{454B456F-81CD-4C1C-84FE-749D1AE83CD9}" destId="{90C7B397-DFD8-4AE0-B743-DFB3B6F6A782}" srcOrd="2" destOrd="0" presId="urn:microsoft.com/office/officeart/2005/8/layout/hierarchy4"/>
    <dgm:cxn modelId="{4302B7B1-FD81-4A6C-A2F2-5D2655E3122F}" type="presParOf" srcId="{90C7B397-DFD8-4AE0-B743-DFB3B6F6A782}" destId="{FE8F09B1-B543-414A-8C65-00F0EE7B5D31}" srcOrd="0" destOrd="0" presId="urn:microsoft.com/office/officeart/2005/8/layout/hierarchy4"/>
    <dgm:cxn modelId="{7E3B33EB-86BF-4710-8B8A-A2887475760C}" type="presParOf" srcId="{90C7B397-DFD8-4AE0-B743-DFB3B6F6A782}" destId="{3AFFAE1F-E4E0-4994-B396-413C50210EFF}" srcOrd="1" destOrd="0" presId="urn:microsoft.com/office/officeart/2005/8/layout/hierarchy4"/>
    <dgm:cxn modelId="{E429F53E-21B2-4780-9081-2367A37DEA42}" type="presParOf" srcId="{90C7B397-DFD8-4AE0-B743-DFB3B6F6A782}" destId="{59E9BB60-F6E7-4A8F-A51E-3DCCFEDFF579}" srcOrd="2" destOrd="0" presId="urn:microsoft.com/office/officeart/2005/8/layout/hierarchy4"/>
    <dgm:cxn modelId="{1A1DF44F-57EE-4D85-8E61-DA399EF22E6F}" type="presParOf" srcId="{59E9BB60-F6E7-4A8F-A51E-3DCCFEDFF579}" destId="{B618C244-0477-4353-88DB-36398103061B}" srcOrd="0" destOrd="0" presId="urn:microsoft.com/office/officeart/2005/8/layout/hierarchy4"/>
    <dgm:cxn modelId="{D5ED4375-2E30-499F-8613-DC91B4C17143}" type="presParOf" srcId="{B618C244-0477-4353-88DB-36398103061B}" destId="{53F9906B-D19C-44CE-9469-12845E3BDABE}" srcOrd="0" destOrd="0" presId="urn:microsoft.com/office/officeart/2005/8/layout/hierarchy4"/>
    <dgm:cxn modelId="{3AC9290B-0131-4EA2-8339-30C1B1B6DDF4}" type="presParOf" srcId="{B618C244-0477-4353-88DB-36398103061B}" destId="{25EA4412-F102-44E9-B7F2-D5EAA8FF1870}" srcOrd="1" destOrd="0" presId="urn:microsoft.com/office/officeart/2005/8/layout/hierarchy4"/>
    <dgm:cxn modelId="{057D3B83-A097-420C-AB90-87F20D233F05}" type="presParOf" srcId="{59E9BB60-F6E7-4A8F-A51E-3DCCFEDFF579}" destId="{48A6FCBF-1FAF-438E-BE5B-80FD0DD078E2}" srcOrd="1" destOrd="0" presId="urn:microsoft.com/office/officeart/2005/8/layout/hierarchy4"/>
    <dgm:cxn modelId="{8DB5DB39-F9B8-4FB4-A843-CB2F3E4CC2F2}" type="presParOf" srcId="{59E9BB60-F6E7-4A8F-A51E-3DCCFEDFF579}" destId="{6B0AD469-12AD-4CFB-A0EC-B8F0228DD78E}" srcOrd="2" destOrd="0" presId="urn:microsoft.com/office/officeart/2005/8/layout/hierarchy4"/>
    <dgm:cxn modelId="{A3652B8D-3E2E-4175-AF31-41F75F476A95}" type="presParOf" srcId="{6B0AD469-12AD-4CFB-A0EC-B8F0228DD78E}" destId="{925B71E3-5982-46D7-9CF0-F71944FCD63A}" srcOrd="0" destOrd="0" presId="urn:microsoft.com/office/officeart/2005/8/layout/hierarchy4"/>
    <dgm:cxn modelId="{A22F07AF-7D2B-413A-AD90-CF287552141F}" type="presParOf" srcId="{6B0AD469-12AD-4CFB-A0EC-B8F0228DD78E}" destId="{9E092A72-3B79-4FDD-A50A-55B8F88D2B91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0274-EF68-492D-B777-22ACAEA00995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40CC9-7BC3-4F22-BF10-FC2B7BA335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Explicar AMBIENTE no contexto de sistemas multiagente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r>
              <a:rPr lang="pt-BR" baseline="0" dirty="0" smtClean="0"/>
              <a:t> de ABSS</a:t>
            </a:r>
          </a:p>
          <a:p>
            <a:r>
              <a:rPr lang="pt-BR" dirty="0" smtClean="0"/>
              <a:t>Falar do  AMBIENTE em ABSS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Exemplificar</a:t>
            </a:r>
            <a:r>
              <a:rPr lang="pt-BR" baseline="0" dirty="0" smtClean="0"/>
              <a:t> com relações comerciais entre países, alianças políticas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de extração de estatísticas sociais.</a:t>
            </a:r>
          </a:p>
          <a:p>
            <a:r>
              <a:rPr lang="pt-BR" dirty="0" smtClean="0"/>
              <a:t>Explicar as métricas</a:t>
            </a:r>
            <a:r>
              <a:rPr lang="pt-BR" baseline="0" dirty="0" smtClean="0"/>
              <a:t> utilizadas no presente trabalho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8</a:t>
            </a:r>
            <a:r>
              <a:rPr lang="pt-BR" baseline="0" dirty="0" smtClean="0"/>
              <a:t> MINUTOS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000" b="1" dirty="0" smtClean="0"/>
              <a:t>10 MINUTOS</a:t>
            </a:r>
            <a:endParaRPr lang="pt-BR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PRÓXIMO</a:t>
            </a:r>
            <a:r>
              <a:rPr lang="pt-BR" baseline="0" dirty="0" smtClean="0"/>
              <a:t> TEM EXEMPLO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14 MINUTOS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22</a:t>
            </a:r>
            <a:r>
              <a:rPr lang="pt-BR" baseline="0" dirty="0" smtClean="0"/>
              <a:t> MINUTOS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21 MINUTOS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EXEMPLO DA POLÍTICA AFIRMATIVA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 MINUTOS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0CC9-7BC3-4F22-BF10-FC2B7BA3356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C654F-ECE9-4A77-8622-48BE20AA0A83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23/11/2009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20A15-F055-4DD8-9EBB-795D0AD1E98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C654F-ECE9-4A77-8622-48BE20AA0A83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23/11/2009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20A15-F055-4DD8-9EBB-795D0AD1E98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marca_ds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7" y="6287605"/>
            <a:ext cx="2000264" cy="427543"/>
          </a:xfrm>
          <a:prstGeom prst="rect">
            <a:avLst/>
          </a:prstGeom>
        </p:spPr>
      </p:pic>
      <p:pic>
        <p:nvPicPr>
          <p:cNvPr id="18" name="Picture 2" descr="D:\Documentos\Poli\TCC\Apresentação\polilogo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65" y="6143644"/>
            <a:ext cx="1146505" cy="642942"/>
          </a:xfrm>
          <a:prstGeom prst="rect">
            <a:avLst/>
          </a:prstGeom>
          <a:noFill/>
        </p:spPr>
      </p:pic>
      <p:pic>
        <p:nvPicPr>
          <p:cNvPr id="19" name="Picture 18" descr="logo_up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57622" y="6143644"/>
            <a:ext cx="1014444" cy="653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14554"/>
            <a:ext cx="7772400" cy="1362075"/>
          </a:xfrm>
        </p:spPr>
        <p:txBody>
          <a:bodyPr anchor="t"/>
          <a:lstStyle>
            <a:lvl1pPr algn="l">
              <a:buFont typeface="Arial" pitchFamily="34" charset="0"/>
              <a:buNone/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14348" y="3429000"/>
            <a:ext cx="7786742" cy="192882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C654F-ECE9-4A77-8622-48BE20AA0A83}" type="datetimeFigureOut">
              <a:rPr lang="pt-BR" smtClean="0"/>
              <a:pPr/>
              <a:t>23/11/2009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20A15-F055-4DD8-9EBB-795D0AD1E9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de Elementos Estruturantes nas Relações Sociais de Agentes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 smtClean="0"/>
              <a:t>Hugo Serrano</a:t>
            </a:r>
          </a:p>
          <a:p>
            <a:pPr algn="l"/>
            <a:r>
              <a:rPr lang="pt-BR" sz="2600" b="1" dirty="0" smtClean="0"/>
              <a:t>Orientador: Prof. Fernando Buarque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Multiagente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Técnica de Inteligência Artificial caracterizada pela emergência de comportamentos inteligentes a partir das interações em uma população de </a:t>
            </a:r>
            <a:r>
              <a:rPr lang="pt-BR" b="1" u="sng" dirty="0" smtClean="0"/>
              <a:t>agentes</a:t>
            </a:r>
            <a:r>
              <a:rPr lang="pt-BR" dirty="0" smtClean="0"/>
              <a:t> em um </a:t>
            </a:r>
            <a:r>
              <a:rPr lang="pt-BR" b="1" u="sng" dirty="0" smtClean="0"/>
              <a:t>ambiente</a:t>
            </a:r>
          </a:p>
          <a:p>
            <a:pPr lvl="1"/>
            <a:r>
              <a:rPr lang="pt-BR" dirty="0" smtClean="0"/>
              <a:t>Ambiente representa o espaço onde ocorrem as interações entre os agentes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Simulações Sociais Baseadas em Agentes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Modelar computacionalmente diferentes sistemas sociais usando agentes artificiais</a:t>
            </a:r>
          </a:p>
          <a:p>
            <a:r>
              <a:rPr lang="pt-BR" dirty="0" smtClean="0"/>
              <a:t>Observar os comportamentos dos agentes e fenômenos sociais na sociedade artificial, interpretar os resultados e tentar traduzi-los para um contexto real.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abstrata utilizada para representar as relações entre diversos atores sociais</a:t>
            </a:r>
          </a:p>
          <a:p>
            <a:pPr lvl="1"/>
            <a:r>
              <a:rPr lang="pt-BR" dirty="0" smtClean="0"/>
              <a:t>Indivíduos ou grupos</a:t>
            </a:r>
          </a:p>
          <a:p>
            <a:pPr lvl="1"/>
            <a:endParaRPr lang="pt-B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428860" y="3098633"/>
          <a:ext cx="4262446" cy="318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redes sociais</a:t>
            </a:r>
          </a:p>
          <a:p>
            <a:pPr lvl="1"/>
            <a:r>
              <a:rPr lang="pt-BR" dirty="0" smtClean="0"/>
              <a:t>Extrair informações sobre a estrutura da rede sociais através de medidas estatísticas.</a:t>
            </a:r>
          </a:p>
          <a:p>
            <a:pPr lvl="2"/>
            <a:r>
              <a:rPr lang="pt-BR" dirty="0" smtClean="0"/>
              <a:t>Ex: Densidade de conexões, centralidade, influência de atores específicos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contribuições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 smtClean="0"/>
              <a:t>Ambiente</a:t>
            </a:r>
          </a:p>
          <a:p>
            <a:r>
              <a:rPr lang="pt-BR" dirty="0" smtClean="0"/>
              <a:t>Modelos de Elementos Estruturantes</a:t>
            </a:r>
          </a:p>
          <a:p>
            <a:r>
              <a:rPr lang="pt-BR" dirty="0" smtClean="0"/>
              <a:t>Modelo de Agente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Matriz quadrada de ordem </a:t>
            </a:r>
            <a:r>
              <a:rPr lang="pt-BR" i="1" dirty="0" smtClean="0"/>
              <a:t>N</a:t>
            </a:r>
            <a:r>
              <a:rPr lang="pt-BR" dirty="0" smtClean="0"/>
              <a:t>=28, totalizando  784 células (</a:t>
            </a:r>
            <a:r>
              <a:rPr lang="pt-BR" i="1" dirty="0" smtClean="0"/>
              <a:t>i.e.</a:t>
            </a:r>
            <a:r>
              <a:rPr lang="pt-BR" dirty="0" smtClean="0"/>
              <a:t> posições no ambiente).</a:t>
            </a:r>
          </a:p>
          <a:p>
            <a:r>
              <a:rPr lang="pt-BR" dirty="0" smtClean="0"/>
              <a:t>A posição de cada célula representada na forma de um par ordenado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p =</a:t>
            </a:r>
            <a:r>
              <a:rPr lang="pt-BR" i="1" dirty="0" smtClean="0"/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Distância entre dois pontos no ambiente definida pela distância euclidiana </a:t>
            </a:r>
          </a:p>
          <a:p>
            <a:endParaRPr lang="pt-BR" dirty="0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357438" y="2928934"/>
          <a:ext cx="4429125" cy="779462"/>
        </p:xfrm>
        <a:graphic>
          <a:graphicData uri="http://schemas.openxmlformats.org/presentationml/2006/ole">
            <p:oleObj spid="_x0000_s75779" name="Equation" r:id="rId4" imgW="158724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 distância entre os pontos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 smtClean="0"/>
              <a:t> 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10,10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949" name="Picture 948" descr="D:\Documentos\workspace\Social_Networks_V3\results_scenario_3\ITERATION_35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143116"/>
            <a:ext cx="4000528" cy="39290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63" name="Rectangle 962"/>
          <p:cNvSpPr/>
          <p:nvPr/>
        </p:nvSpPr>
        <p:spPr>
          <a:xfrm>
            <a:off x="3000364" y="2571744"/>
            <a:ext cx="142876" cy="1428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4" name="Elbow Connector 1216"/>
          <p:cNvCxnSpPr/>
          <p:nvPr/>
        </p:nvCxnSpPr>
        <p:spPr>
          <a:xfrm>
            <a:off x="3071802" y="3720845"/>
            <a:ext cx="1000132" cy="1588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46" name="TextBox 945"/>
          <p:cNvSpPr txBox="1"/>
          <p:nvPr/>
        </p:nvSpPr>
        <p:spPr>
          <a:xfrm rot="2700000">
            <a:off x="3323376" y="2891995"/>
            <a:ext cx="1058787" cy="369332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d=9,9</a:t>
            </a:r>
            <a:endParaRPr lang="pt-BR" dirty="0"/>
          </a:p>
        </p:txBody>
      </p:sp>
      <p:sp>
        <p:nvSpPr>
          <p:cNvPr id="947" name="TextBox 946"/>
          <p:cNvSpPr txBox="1"/>
          <p:nvPr/>
        </p:nvSpPr>
        <p:spPr>
          <a:xfrm>
            <a:off x="3286116" y="3782510"/>
            <a:ext cx="429407" cy="369332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48" name="TextBox 947"/>
          <p:cNvSpPr txBox="1"/>
          <p:nvPr/>
        </p:nvSpPr>
        <p:spPr>
          <a:xfrm>
            <a:off x="2571736" y="3141779"/>
            <a:ext cx="429407" cy="369332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cxnSp>
        <p:nvCxnSpPr>
          <p:cNvPr id="929" name="Straight Arrow Connector 928"/>
          <p:cNvCxnSpPr/>
          <p:nvPr/>
        </p:nvCxnSpPr>
        <p:spPr>
          <a:xfrm rot="16200000" flipH="1">
            <a:off x="3039483" y="2677489"/>
            <a:ext cx="1071570" cy="102236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30" name="Elbow Connector 1216"/>
          <p:cNvCxnSpPr>
            <a:cxnSpLocks/>
          </p:cNvCxnSpPr>
          <p:nvPr/>
        </p:nvCxnSpPr>
        <p:spPr>
          <a:xfrm rot="5400000">
            <a:off x="2536018" y="3185060"/>
            <a:ext cx="1071569" cy="1588"/>
          </a:xfrm>
          <a:prstGeom prst="bentConnector3">
            <a:avLst>
              <a:gd name="adj1" fmla="val 50000"/>
            </a:avLst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Estruturantes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o papel de modificar a percepção do agente em relação ao ambiente de acordo com o seus modelos de influência.</a:t>
            </a:r>
          </a:p>
          <a:p>
            <a:pPr lvl="1"/>
            <a:r>
              <a:rPr lang="pt-BR" i="1" dirty="0" smtClean="0"/>
              <a:t>Igreja</a:t>
            </a:r>
          </a:p>
          <a:p>
            <a:pPr lvl="1"/>
            <a:r>
              <a:rPr lang="pt-BR" i="1" dirty="0" smtClean="0"/>
              <a:t>Empresa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Estruturantes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Igreja</a:t>
            </a:r>
          </a:p>
          <a:p>
            <a:pPr lvl="1"/>
            <a:r>
              <a:rPr lang="pt-BR" dirty="0" smtClean="0"/>
              <a:t>Influência com decaimento exponencial definido pela equação:</a:t>
            </a:r>
          </a:p>
          <a:p>
            <a:pPr lvl="1"/>
            <a:endParaRPr lang="pt-BR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86116" y="3143248"/>
          <a:ext cx="2544574" cy="1095580"/>
        </p:xfrm>
        <a:graphic>
          <a:graphicData uri="http://schemas.openxmlformats.org/presentationml/2006/ole">
            <p:oleObj spid="_x0000_s69634" name="Equation" r:id="rId4" imgW="9144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Caracterização do Problema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Conceitos Fundamentais</a:t>
            </a:r>
          </a:p>
          <a:p>
            <a:r>
              <a:rPr lang="pt-BR" dirty="0" smtClean="0"/>
              <a:t>Contribuições</a:t>
            </a:r>
          </a:p>
          <a:p>
            <a:r>
              <a:rPr lang="pt-BR" dirty="0" smtClean="0"/>
              <a:t>Análise dos Resultados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D:\Documentos\Poli\TCC\Bibliografia\imagens\custo_igrej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6890" y="2500306"/>
            <a:ext cx="5623894" cy="35719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Estruturantes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Igreja: percepção da distância em função da posição do agente no ambiente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Estruturantes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</a:t>
            </a:r>
          </a:p>
          <a:p>
            <a:pPr lvl="1"/>
            <a:r>
              <a:rPr lang="pt-BR" dirty="0" smtClean="0"/>
              <a:t>Influência pontual descentralizada</a:t>
            </a:r>
          </a:p>
          <a:p>
            <a:pPr lvl="1"/>
            <a:r>
              <a:rPr lang="pt-BR" dirty="0" smtClean="0"/>
              <a:t>Altera a percepção apenas em pontos específicos do ambiente, onde a distância passa a ser constante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Documentos\Poli\TCC\Bibliografia\imagens\empresa_custo_linear_com_hostsp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8022" y="2400763"/>
            <a:ext cx="5623200" cy="36000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Estruturantes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Empresa: percepção de distância modificada em pontos do ambiente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 inteligente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de projeto do agente</a:t>
            </a:r>
          </a:p>
          <a:p>
            <a:pPr lvl="1"/>
            <a:r>
              <a:rPr lang="pt-BR" dirty="0" smtClean="0"/>
              <a:t>Evitar o isolamento social estando na presença de outros agentes aos quais esteja diretamente conectado na rede social</a:t>
            </a:r>
          </a:p>
          <a:p>
            <a:pPr lvl="1"/>
            <a:r>
              <a:rPr lang="pt-BR" dirty="0" smtClean="0"/>
              <a:t>O agente estará </a:t>
            </a:r>
            <a:r>
              <a:rPr lang="pt-BR" i="1" dirty="0" smtClean="0"/>
              <a:t>Feliz</a:t>
            </a:r>
            <a:r>
              <a:rPr lang="pt-BR" dirty="0" smtClean="0"/>
              <a:t> ao  estar próximo a outros </a:t>
            </a:r>
            <a:r>
              <a:rPr lang="pt-BR" b="1" u="sng" dirty="0" smtClean="0"/>
              <a:t>dois</a:t>
            </a:r>
            <a:r>
              <a:rPr lang="pt-BR" dirty="0" smtClean="0"/>
              <a:t> agentes conhecidos e </a:t>
            </a:r>
            <a:r>
              <a:rPr lang="pt-BR" i="1" dirty="0" smtClean="0"/>
              <a:t>infeliz</a:t>
            </a:r>
            <a:r>
              <a:rPr lang="pt-BR" dirty="0" smtClean="0"/>
              <a:t> caso contrário</a:t>
            </a:r>
          </a:p>
          <a:p>
            <a:pPr lvl="1"/>
            <a:r>
              <a:rPr lang="pt-BR" dirty="0" smtClean="0"/>
              <a:t>Estabelecer novas conexões sociais sempre que possível.</a:t>
            </a:r>
          </a:p>
          <a:p>
            <a:pPr lvl="1">
              <a:buNone/>
            </a:pPr>
            <a:r>
              <a:rPr lang="pt-B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Felicidade do Agente</a:t>
            </a:r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1044170" y="2786058"/>
            <a:ext cx="7055659" cy="3080446"/>
            <a:chOff x="434203" y="3169267"/>
            <a:chExt cx="7055659" cy="3080446"/>
          </a:xfrm>
        </p:grpSpPr>
        <p:sp>
          <p:nvSpPr>
            <p:cNvPr id="5" name="Rectangle 4"/>
            <p:cNvSpPr/>
            <p:nvPr/>
          </p:nvSpPr>
          <p:spPr>
            <a:xfrm>
              <a:off x="3141172" y="3169271"/>
              <a:ext cx="794992" cy="794993"/>
            </a:xfrm>
            <a:prstGeom prst="rect">
              <a:avLst/>
            </a:prstGeom>
            <a:solidFill>
              <a:schemeClr val="bg1"/>
            </a:solidFill>
            <a:ln w="19050">
              <a:prstDash val="soli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1172" y="3951842"/>
              <a:ext cx="794992" cy="794993"/>
            </a:xfrm>
            <a:prstGeom prst="rect">
              <a:avLst/>
            </a:prstGeom>
            <a:solidFill>
              <a:schemeClr val="bg1"/>
            </a:solidFill>
            <a:ln w="19050">
              <a:prstDash val="soli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6164" y="3169271"/>
              <a:ext cx="794992" cy="794993"/>
            </a:xfrm>
            <a:prstGeom prst="rect">
              <a:avLst/>
            </a:prstGeom>
            <a:solidFill>
              <a:schemeClr val="bg1"/>
            </a:solidFill>
            <a:ln w="19050">
              <a:prstDash val="soli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1157" y="3169271"/>
              <a:ext cx="794992" cy="794993"/>
            </a:xfrm>
            <a:prstGeom prst="rect">
              <a:avLst/>
            </a:prstGeom>
            <a:solidFill>
              <a:schemeClr val="bg1"/>
            </a:solidFill>
            <a:ln w="19050">
              <a:prstDash val="soli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36164" y="3951842"/>
              <a:ext cx="794992" cy="794993"/>
            </a:xfrm>
            <a:prstGeom prst="rect">
              <a:avLst/>
            </a:prstGeom>
            <a:solidFill>
              <a:schemeClr val="bg1"/>
            </a:solidFill>
            <a:ln w="19050">
              <a:prstDash val="soli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31157" y="3951842"/>
              <a:ext cx="794992" cy="794993"/>
            </a:xfrm>
            <a:prstGeom prst="rect">
              <a:avLst/>
            </a:prstGeom>
            <a:solidFill>
              <a:schemeClr val="bg1"/>
            </a:solidFill>
            <a:ln w="19050">
              <a:prstDash val="soli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1172" y="4746835"/>
              <a:ext cx="794992" cy="794993"/>
            </a:xfrm>
            <a:prstGeom prst="rect">
              <a:avLst/>
            </a:prstGeom>
            <a:solidFill>
              <a:schemeClr val="bg1"/>
            </a:solidFill>
            <a:ln w="19050">
              <a:prstDash val="soli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36164" y="4746835"/>
              <a:ext cx="794992" cy="794993"/>
            </a:xfrm>
            <a:prstGeom prst="rect">
              <a:avLst/>
            </a:prstGeom>
            <a:solidFill>
              <a:schemeClr val="bg1"/>
            </a:solidFill>
            <a:ln w="19050">
              <a:prstDash val="soli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31157" y="4746835"/>
              <a:ext cx="794992" cy="794993"/>
            </a:xfrm>
            <a:prstGeom prst="rect">
              <a:avLst/>
            </a:prstGeom>
            <a:solidFill>
              <a:schemeClr val="bg1"/>
            </a:solidFill>
            <a:ln w="19050">
              <a:prstDash val="soli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49904" y="4094186"/>
              <a:ext cx="536377" cy="5363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7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2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858044" y="3286045"/>
              <a:ext cx="536377" cy="53637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7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sz="2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81097" y="3286045"/>
              <a:ext cx="536377" cy="53637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7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sz="27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4" idx="7"/>
            </p:cNvCxnSpPr>
            <p:nvPr/>
          </p:nvCxnSpPr>
          <p:spPr>
            <a:xfrm rot="5400000">
              <a:off x="4507730" y="3743872"/>
              <a:ext cx="428866" cy="428866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57690" y="554182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sz="40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" name="Group 57"/>
            <p:cNvGrpSpPr/>
            <p:nvPr/>
          </p:nvGrpSpPr>
          <p:grpSpPr>
            <a:xfrm>
              <a:off x="434203" y="3169267"/>
              <a:ext cx="2384977" cy="2372560"/>
              <a:chOff x="2786062" y="1614485"/>
              <a:chExt cx="2743201" cy="2728915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786062" y="161448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786062" y="251459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00462" y="161448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14863" y="161448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00462" y="251459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614863" y="251459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6062" y="342899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700462" y="342899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614861" y="34290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1342935" y="4094182"/>
              <a:ext cx="536377" cy="53637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7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2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151076" y="3286041"/>
              <a:ext cx="536377" cy="53637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7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sz="2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74128" y="3286041"/>
              <a:ext cx="536377" cy="53637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7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sz="27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>
              <a:stCxn id="21" idx="3"/>
              <a:endCxn id="20" idx="7"/>
            </p:cNvCxnSpPr>
            <p:nvPr/>
          </p:nvCxnSpPr>
          <p:spPr>
            <a:xfrm rot="5400000">
              <a:off x="1800761" y="3743867"/>
              <a:ext cx="428866" cy="428865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012287" y="3763534"/>
              <a:ext cx="428865" cy="389532"/>
            </a:xfrm>
            <a:prstGeom prst="line">
              <a:avLst/>
            </a:prstGeom>
            <a:ln w="38100">
              <a:prstDash val="soli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30576" y="5541823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sz="4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281097" y="4094186"/>
              <a:ext cx="536377" cy="53637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7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sz="2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49904" y="3328825"/>
              <a:ext cx="536377" cy="53637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7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sz="2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74128" y="4083336"/>
              <a:ext cx="536377" cy="53637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7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sz="27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68"/>
            <p:cNvGrpSpPr/>
            <p:nvPr/>
          </p:nvGrpSpPr>
          <p:grpSpPr>
            <a:xfrm>
              <a:off x="5739337" y="3169267"/>
              <a:ext cx="1750525" cy="1116839"/>
              <a:chOff x="2182101" y="1581599"/>
              <a:chExt cx="1750525" cy="111683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82101" y="1581599"/>
                <a:ext cx="1580515" cy="11168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98598" y="2228986"/>
                <a:ext cx="320960" cy="291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23096" y="2247621"/>
                <a:ext cx="13059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 smtClean="0">
                    <a:latin typeface="+mj-lt"/>
                    <a:cs typeface="Arial" pitchFamily="34" charset="0"/>
                  </a:rPr>
                  <a:t>Agente infeliz</a:t>
                </a:r>
                <a:endParaRPr lang="pt-BR" sz="12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302136" y="1723294"/>
                <a:ext cx="320960" cy="29187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77433" y="1741565"/>
                <a:ext cx="1255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 smtClean="0">
                    <a:latin typeface="+mj-lt"/>
                    <a:cs typeface="Arial" pitchFamily="34" charset="0"/>
                  </a:rPr>
                  <a:t>Agente feliz</a:t>
                </a:r>
                <a:endParaRPr lang="pt-BR" sz="1200" b="1" dirty="0"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Formação de Conexões</a:t>
            </a:r>
          </a:p>
          <a:p>
            <a:pPr lvl="1"/>
            <a:r>
              <a:rPr lang="pt-BR" dirty="0" smtClean="0"/>
              <a:t>A partir de suas conexões existentes, estabelecer novas conexões sociais com agentes próximos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14478" y="3286124"/>
            <a:ext cx="2200332" cy="2901827"/>
            <a:chOff x="142976" y="60627"/>
            <a:chExt cx="3198992" cy="4218872"/>
          </a:xfrm>
        </p:grpSpPr>
        <p:grpSp>
          <p:nvGrpSpPr>
            <p:cNvPr id="6" name="Group 67"/>
            <p:cNvGrpSpPr/>
            <p:nvPr/>
          </p:nvGrpSpPr>
          <p:grpSpPr>
            <a:xfrm>
              <a:off x="142976" y="60627"/>
              <a:ext cx="3198992" cy="3182332"/>
              <a:chOff x="835341" y="60626"/>
              <a:chExt cx="4065843" cy="4044667"/>
            </a:xfrm>
          </p:grpSpPr>
          <p:grpSp>
            <p:nvGrpSpPr>
              <p:cNvPr id="8" name="Group 57"/>
              <p:cNvGrpSpPr/>
              <p:nvPr/>
            </p:nvGrpSpPr>
            <p:grpSpPr>
              <a:xfrm>
                <a:off x="835341" y="60626"/>
                <a:ext cx="4065843" cy="4044667"/>
                <a:chOff x="2786061" y="1614487"/>
                <a:chExt cx="2743200" cy="27289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786061" y="1614487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solid"/>
                  <a:tailEnd type="non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786061" y="251460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solid"/>
                  <a:tailEnd type="non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700461" y="1614487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solid"/>
                  <a:tailEnd type="non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614861" y="1614487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solid"/>
                  <a:tailEnd type="non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700461" y="251460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solid"/>
                  <a:tailEnd type="non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614861" y="251460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solid"/>
                  <a:tailEnd type="non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786061" y="342900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solid"/>
                  <a:tailEnd type="non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700461" y="342900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solid"/>
                  <a:tailEnd type="non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614861" y="342900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solid"/>
                  <a:tailEnd type="non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2384522" y="163739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7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2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762218" y="259699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7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2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73882" y="259699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7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27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Straight Connector 11"/>
              <p:cNvCxnSpPr>
                <a:stCxn id="11" idx="6"/>
                <a:endCxn id="10" idx="2"/>
              </p:cNvCxnSpPr>
              <p:nvPr/>
            </p:nvCxnSpPr>
            <p:spPr>
              <a:xfrm>
                <a:off x="1988282" y="716899"/>
                <a:ext cx="1773936" cy="1588"/>
              </a:xfrm>
              <a:prstGeom prst="line">
                <a:avLst/>
              </a:prstGeom>
              <a:ln w="38100"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Straight Connector 12"/>
              <p:cNvCxnSpPr>
                <a:stCxn id="10" idx="3"/>
                <a:endCxn id="9" idx="7"/>
              </p:cNvCxnSpPr>
              <p:nvPr/>
            </p:nvCxnSpPr>
            <p:spPr>
              <a:xfrm rot="5400000">
                <a:off x="3165011" y="1040188"/>
                <a:ext cx="731118" cy="731118"/>
              </a:xfrm>
              <a:prstGeom prst="line">
                <a:avLst/>
              </a:prstGeom>
              <a:ln w="38100"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387065" y="3250326"/>
              <a:ext cx="806839" cy="1029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sz="4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57752" y="3286124"/>
            <a:ext cx="2200332" cy="2896758"/>
            <a:chOff x="4572000" y="60627"/>
            <a:chExt cx="3198992" cy="4211503"/>
          </a:xfrm>
        </p:grpSpPr>
        <p:grpSp>
          <p:nvGrpSpPr>
            <p:cNvPr id="24" name="Group 88"/>
            <p:cNvGrpSpPr/>
            <p:nvPr/>
          </p:nvGrpSpPr>
          <p:grpSpPr>
            <a:xfrm>
              <a:off x="4572000" y="60627"/>
              <a:ext cx="3198992" cy="3182332"/>
              <a:chOff x="4572000" y="60627"/>
              <a:chExt cx="3198992" cy="3182332"/>
            </a:xfrm>
          </p:grpSpPr>
          <p:grpSp>
            <p:nvGrpSpPr>
              <p:cNvPr id="26" name="Group 68"/>
              <p:cNvGrpSpPr/>
              <p:nvPr/>
            </p:nvGrpSpPr>
            <p:grpSpPr>
              <a:xfrm>
                <a:off x="4572000" y="60627"/>
                <a:ext cx="3198992" cy="3182332"/>
                <a:chOff x="835341" y="60626"/>
                <a:chExt cx="4065843" cy="4044667"/>
              </a:xfrm>
            </p:grpSpPr>
            <p:grpSp>
              <p:nvGrpSpPr>
                <p:cNvPr id="28" name="Group 57"/>
                <p:cNvGrpSpPr/>
                <p:nvPr/>
              </p:nvGrpSpPr>
              <p:grpSpPr>
                <a:xfrm>
                  <a:off x="835341" y="60626"/>
                  <a:ext cx="4065843" cy="4044667"/>
                  <a:chOff x="2786061" y="1614487"/>
                  <a:chExt cx="2743200" cy="2728913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2786061" y="1614487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tailEnd type="non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2786061" y="2514600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tailEnd type="non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3700461" y="1614487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tailEnd type="non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4614861" y="1614487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tailEnd type="non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700461" y="2514600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tailEnd type="non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4614861" y="2514600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tailEnd type="non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2786061" y="3429000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tailEnd type="non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700461" y="3429000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tailEnd type="non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4614861" y="3429000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tailEnd type="non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" name="Oval 28"/>
                <p:cNvSpPr/>
                <p:nvPr/>
              </p:nvSpPr>
              <p:spPr>
                <a:xfrm>
                  <a:off x="2384522" y="1637395"/>
                  <a:ext cx="914400" cy="9144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700" dirty="0" smtClean="0"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pt-BR" sz="2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762218" y="259699"/>
                  <a:ext cx="914400" cy="9144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7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pt-BR" sz="2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073882" y="259699"/>
                  <a:ext cx="914400" cy="9144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7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pt-BR" sz="2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1" idx="6"/>
                  <a:endCxn id="30" idx="2"/>
                </p:cNvCxnSpPr>
                <p:nvPr/>
              </p:nvCxnSpPr>
              <p:spPr>
                <a:xfrm>
                  <a:off x="1988282" y="716899"/>
                  <a:ext cx="1773936" cy="1588"/>
                </a:xfrm>
                <a:prstGeom prst="line">
                  <a:avLst/>
                </a:prstGeom>
                <a:ln w="38100"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" name="Straight Connector 32"/>
                <p:cNvCxnSpPr>
                  <a:stCxn id="30" idx="3"/>
                  <a:endCxn id="29" idx="7"/>
                </p:cNvCxnSpPr>
                <p:nvPr/>
              </p:nvCxnSpPr>
              <p:spPr>
                <a:xfrm rot="5400000">
                  <a:off x="3165011" y="1040188"/>
                  <a:ext cx="731118" cy="731118"/>
                </a:xfrm>
                <a:prstGeom prst="line">
                  <a:avLst/>
                </a:prstGeom>
                <a:ln w="38100"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27" name="Straight Connector 26"/>
              <p:cNvCxnSpPr>
                <a:stCxn id="31" idx="5"/>
                <a:endCxn id="29" idx="1"/>
              </p:cNvCxnSpPr>
              <p:nvPr/>
            </p:nvCxnSpPr>
            <p:spPr>
              <a:xfrm rot="16200000" flipH="1">
                <a:off x="5347390" y="857722"/>
                <a:ext cx="575240" cy="522483"/>
              </a:xfrm>
              <a:prstGeom prst="line">
                <a:avLst/>
              </a:prstGeom>
              <a:ln w="38100">
                <a:prstDash val="dash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5853051" y="3242957"/>
              <a:ext cx="806839" cy="1029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sz="4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</a:p>
          <a:p>
            <a:pPr lvl="1"/>
            <a:r>
              <a:rPr lang="pt-BR" dirty="0" smtClean="0"/>
              <a:t>Sensação</a:t>
            </a:r>
          </a:p>
          <a:p>
            <a:pPr lvl="2"/>
            <a:r>
              <a:rPr lang="pt-BR" dirty="0" smtClean="0"/>
              <a:t>Feliz	</a:t>
            </a:r>
          </a:p>
          <a:p>
            <a:pPr lvl="2"/>
            <a:r>
              <a:rPr lang="pt-BR" dirty="0" smtClean="0"/>
              <a:t>Infeliz</a:t>
            </a:r>
          </a:p>
          <a:p>
            <a:pPr lvl="1"/>
            <a:r>
              <a:rPr lang="pt-BR" dirty="0" smtClean="0"/>
              <a:t>Localização</a:t>
            </a:r>
          </a:p>
          <a:p>
            <a:pPr lvl="2"/>
            <a:r>
              <a:rPr lang="pt-BR" dirty="0" smtClean="0"/>
              <a:t>Igreja</a:t>
            </a:r>
          </a:p>
          <a:p>
            <a:pPr lvl="2"/>
            <a:r>
              <a:rPr lang="pt-BR" dirty="0" smtClean="0"/>
              <a:t>Empresa</a:t>
            </a:r>
          </a:p>
          <a:p>
            <a:pPr lvl="2"/>
            <a:r>
              <a:rPr lang="pt-BR" dirty="0" smtClean="0"/>
              <a:t>Cidade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pic>
        <p:nvPicPr>
          <p:cNvPr id="79874" name="Picture 2" descr="D:\Documentos\Poli\TCC\Bibliografia\imagens\ambiente_vaz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16" y="2285992"/>
            <a:ext cx="3428996" cy="3428996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714744" y="3214686"/>
            <a:ext cx="857256" cy="8572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929190" y="4500570"/>
            <a:ext cx="857256" cy="8572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ounded Rectangle 7"/>
          <p:cNvSpPr/>
          <p:nvPr/>
        </p:nvSpPr>
        <p:spPr>
          <a:xfrm>
            <a:off x="1000100" y="3252786"/>
            <a:ext cx="1500198" cy="785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Igreja</a:t>
            </a:r>
            <a:endParaRPr lang="pt-BR" sz="3000" dirty="0"/>
          </a:p>
        </p:txBody>
      </p:sp>
      <p:cxnSp>
        <p:nvCxnSpPr>
          <p:cNvPr id="10" name="Straight Connector 9"/>
          <p:cNvCxnSpPr>
            <a:stCxn id="8" idx="3"/>
            <a:endCxn id="6" idx="2"/>
          </p:cNvCxnSpPr>
          <p:nvPr/>
        </p:nvCxnSpPr>
        <p:spPr>
          <a:xfrm flipV="1">
            <a:off x="2500298" y="3643314"/>
            <a:ext cx="1214446" cy="23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43702" y="4538670"/>
            <a:ext cx="1785950" cy="78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Empresa</a:t>
            </a:r>
            <a:endParaRPr lang="pt-BR" sz="3000" dirty="0"/>
          </a:p>
        </p:txBody>
      </p:sp>
      <p:cxnSp>
        <p:nvCxnSpPr>
          <p:cNvPr id="14" name="Straight Connector 13"/>
          <p:cNvCxnSpPr>
            <a:stCxn id="7" idx="6"/>
            <a:endCxn id="11" idx="1"/>
          </p:cNvCxnSpPr>
          <p:nvPr/>
        </p:nvCxnSpPr>
        <p:spPr>
          <a:xfrm>
            <a:off x="5786446" y="4929198"/>
            <a:ext cx="857256" cy="187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15140" y="2285992"/>
            <a:ext cx="1785950" cy="78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Cidade</a:t>
            </a:r>
            <a:endParaRPr lang="pt-BR" sz="3000" dirty="0"/>
          </a:p>
        </p:txBody>
      </p:sp>
      <p:cxnSp>
        <p:nvCxnSpPr>
          <p:cNvPr id="17" name="Straight Connector 16"/>
          <p:cNvCxnSpPr>
            <a:stCxn id="15" idx="1"/>
          </p:cNvCxnSpPr>
          <p:nvPr/>
        </p:nvCxnSpPr>
        <p:spPr>
          <a:xfrm rot="10800000" flipV="1">
            <a:off x="5219700" y="2678392"/>
            <a:ext cx="1495440" cy="130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Ações:</a:t>
            </a:r>
          </a:p>
          <a:p>
            <a:pPr lvl="1"/>
            <a:r>
              <a:rPr lang="pt-BR" dirty="0" smtClean="0"/>
              <a:t>A partir do estado do agente, um conjunto de ações estão disponíveis para execução e a de menor custo é executada. As ações possíveis são:</a:t>
            </a:r>
          </a:p>
          <a:p>
            <a:pPr lvl="2"/>
            <a:r>
              <a:rPr lang="pt-BR" dirty="0" smtClean="0"/>
              <a:t>Ir à </a:t>
            </a:r>
            <a:r>
              <a:rPr lang="pt-BR" i="1" dirty="0" smtClean="0"/>
              <a:t>Igreja </a:t>
            </a:r>
            <a:r>
              <a:rPr lang="pt-BR" dirty="0" smtClean="0"/>
              <a:t>(quando disponível)</a:t>
            </a:r>
            <a:endParaRPr lang="pt-BR" i="1" dirty="0" smtClean="0"/>
          </a:p>
          <a:p>
            <a:pPr lvl="2"/>
            <a:r>
              <a:rPr lang="pt-BR" dirty="0" smtClean="0"/>
              <a:t>Ir à </a:t>
            </a:r>
            <a:r>
              <a:rPr lang="pt-BR" i="1" dirty="0" smtClean="0"/>
              <a:t>Empresa </a:t>
            </a:r>
            <a:r>
              <a:rPr lang="pt-BR" dirty="0" smtClean="0"/>
              <a:t>(quando disponível)</a:t>
            </a:r>
          </a:p>
          <a:p>
            <a:pPr lvl="2"/>
            <a:r>
              <a:rPr lang="pt-BR" dirty="0" smtClean="0"/>
              <a:t>Andar </a:t>
            </a:r>
          </a:p>
          <a:p>
            <a:pPr lvl="2"/>
            <a:r>
              <a:rPr lang="pt-BR" dirty="0" smtClean="0"/>
              <a:t>Ir para </a:t>
            </a:r>
            <a:r>
              <a:rPr lang="pt-BR" i="1" dirty="0" smtClean="0"/>
              <a:t>Casa*</a:t>
            </a:r>
          </a:p>
          <a:p>
            <a:pPr lvl="2"/>
            <a:r>
              <a:rPr lang="pt-BR" dirty="0" smtClean="0"/>
              <a:t>Não realizar ação</a:t>
            </a:r>
          </a:p>
          <a:p>
            <a:r>
              <a:rPr lang="pt-BR" dirty="0" smtClean="0"/>
              <a:t>Cada ação possui um custo de execução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Caracterização do Problema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Distância x Custo</a:t>
            </a:r>
          </a:p>
          <a:p>
            <a:pPr lvl="1"/>
            <a:r>
              <a:rPr lang="pt-BR" dirty="0" smtClean="0"/>
              <a:t>O custo de execução de cada ação está na mente do agente. </a:t>
            </a:r>
          </a:p>
          <a:p>
            <a:pPr lvl="1"/>
            <a:r>
              <a:rPr lang="pt-BR" dirty="0" smtClean="0"/>
              <a:t>Os custos são diferentes para agentes diferentes</a:t>
            </a:r>
          </a:p>
          <a:p>
            <a:pPr lvl="1"/>
            <a:r>
              <a:rPr lang="pt-BR" dirty="0" smtClean="0"/>
              <a:t>As ações que envolvem movimento no ambiente têm seu custo definidos em função da percepção de distância</a:t>
            </a:r>
          </a:p>
          <a:p>
            <a:pPr lvl="1"/>
            <a:r>
              <a:rPr lang="pt-BR" dirty="0" smtClean="0"/>
              <a:t>Custos são utilizados no aprendizado do agente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</a:t>
            </a:r>
          </a:p>
          <a:p>
            <a:pPr lvl="1"/>
            <a:r>
              <a:rPr lang="pt-BR" dirty="0" smtClean="0"/>
              <a:t>Aprendizado por reforço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1339" y="2928934"/>
            <a:ext cx="4021322" cy="3126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Visão geral da arquitetura do agente</a:t>
            </a:r>
            <a:endParaRPr lang="pt-BR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701098" y="2714620"/>
          <a:ext cx="5705940" cy="284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413562" y="499872"/>
            <a:chExt cx="8308112" cy="4572202"/>
          </a:xfrm>
        </p:grpSpPr>
        <p:sp>
          <p:nvSpPr>
            <p:cNvPr id="5" name="Oval 4"/>
            <p:cNvSpPr/>
            <p:nvPr/>
          </p:nvSpPr>
          <p:spPr>
            <a:xfrm>
              <a:off x="3572256" y="499872"/>
              <a:ext cx="1975104" cy="69494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>
                  <a:latin typeface="Arial" pitchFamily="34" charset="0"/>
                  <a:cs typeface="Arial" pitchFamily="34" charset="0"/>
                </a:rPr>
                <a:t>Estado</a:t>
              </a:r>
              <a:endParaRPr lang="pt-BR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507096" y="2077418"/>
              <a:ext cx="1840992" cy="7315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>
                  <a:latin typeface="Arial" pitchFamily="34" charset="0"/>
                  <a:cs typeface="Arial" pitchFamily="34" charset="0"/>
                </a:rPr>
                <a:t>Igreja</a:t>
              </a:r>
              <a:endParaRPr lang="pt-BR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169734" y="3512630"/>
              <a:ext cx="1146048" cy="7315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Feliz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575626" y="3512630"/>
              <a:ext cx="1146048" cy="7315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Infeliz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6" idx="4"/>
              <a:endCxn id="8" idx="0"/>
            </p:cNvCxnSpPr>
            <p:nvPr/>
          </p:nvCxnSpPr>
          <p:spPr>
            <a:xfrm rot="16200000" flipH="1">
              <a:off x="7436275" y="2800255"/>
              <a:ext cx="703692" cy="72105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 rot="5400000">
              <a:off x="6733329" y="2818367"/>
              <a:ext cx="703692" cy="6848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55128" y="2077417"/>
              <a:ext cx="1840992" cy="7315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>
                  <a:latin typeface="Arial" pitchFamily="34" charset="0"/>
                  <a:cs typeface="Arial" pitchFamily="34" charset="0"/>
                </a:rPr>
                <a:t>Empresa</a:t>
              </a:r>
              <a:endParaRPr lang="pt-BR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3562" y="3521588"/>
              <a:ext cx="1146048" cy="7315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Feliz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819454" y="3521588"/>
              <a:ext cx="1146048" cy="7315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Infeliz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643306" y="2080644"/>
              <a:ext cx="1840992" cy="7315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>
                  <a:latin typeface="Arial" pitchFamily="34" charset="0"/>
                  <a:cs typeface="Arial" pitchFamily="34" charset="0"/>
                </a:rPr>
                <a:t>Cidade</a:t>
              </a:r>
              <a:endParaRPr lang="pt-BR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293752" y="3518160"/>
              <a:ext cx="1146048" cy="7315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Feliz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699644" y="3518160"/>
              <a:ext cx="1146048" cy="7315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Infeliz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4" idx="4"/>
              <a:endCxn id="16" idx="0"/>
            </p:cNvCxnSpPr>
            <p:nvPr/>
          </p:nvCxnSpPr>
          <p:spPr>
            <a:xfrm rot="16200000" flipH="1">
              <a:off x="4565237" y="2810729"/>
              <a:ext cx="705996" cy="7088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rot="5400000">
              <a:off x="3862291" y="2816649"/>
              <a:ext cx="705996" cy="69702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>
              <a:stCxn id="11" idx="4"/>
              <a:endCxn id="13" idx="0"/>
            </p:cNvCxnSpPr>
            <p:nvPr/>
          </p:nvCxnSpPr>
          <p:spPr>
            <a:xfrm rot="16200000" flipH="1">
              <a:off x="1677726" y="2806835"/>
              <a:ext cx="712651" cy="7168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>
              <a:stCxn id="11" idx="4"/>
              <a:endCxn id="12" idx="0"/>
            </p:cNvCxnSpPr>
            <p:nvPr/>
          </p:nvCxnSpPr>
          <p:spPr>
            <a:xfrm rot="5400000">
              <a:off x="974780" y="2820743"/>
              <a:ext cx="712651" cy="6890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5" idx="4"/>
              <a:endCxn id="6" idx="0"/>
            </p:cNvCxnSpPr>
            <p:nvPr/>
          </p:nvCxnSpPr>
          <p:spPr>
            <a:xfrm rot="16200000" flipH="1">
              <a:off x="5552399" y="202225"/>
              <a:ext cx="882602" cy="286778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stCxn id="5" idx="4"/>
              <a:endCxn id="14" idx="0"/>
            </p:cNvCxnSpPr>
            <p:nvPr/>
          </p:nvCxnSpPr>
          <p:spPr>
            <a:xfrm rot="16200000" flipH="1">
              <a:off x="4118891" y="1635733"/>
              <a:ext cx="885828" cy="39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5" idx="4"/>
              <a:endCxn id="11" idx="0"/>
            </p:cNvCxnSpPr>
            <p:nvPr/>
          </p:nvCxnSpPr>
          <p:spPr>
            <a:xfrm rot="5400000">
              <a:off x="2676416" y="194024"/>
              <a:ext cx="882601" cy="288418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413562" y="4286256"/>
              <a:ext cx="1146048" cy="78581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para casa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Fazer nada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Andar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819455" y="4286256"/>
              <a:ext cx="1146048" cy="78581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norm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para casa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Andar</a:t>
              </a:r>
              <a:endParaRPr lang="pt-BR" sz="105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293751" y="4286256"/>
              <a:ext cx="1146048" cy="78581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normAutofit lnSpcReduction="10000"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para casa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à igreja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à empresa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Fazer nada</a:t>
              </a:r>
            </a:p>
            <a:p>
              <a:pPr>
                <a:buFont typeface="Arial" pitchFamily="34" charset="0"/>
                <a:buChar char="•"/>
              </a:pPr>
              <a:endParaRPr lang="pt-BR" sz="105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99644" y="4286256"/>
              <a:ext cx="1146048" cy="78581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normAutofit lnSpcReduction="10000"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para casa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à igreja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à empresa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Andar</a:t>
              </a:r>
              <a:endParaRPr lang="pt-BR" sz="105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169167" y="4286256"/>
              <a:ext cx="1146048" cy="78581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norm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para casa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à empresa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Fazer nada</a:t>
              </a:r>
            </a:p>
            <a:p>
              <a:pPr>
                <a:buFont typeface="Arial" pitchFamily="34" charset="0"/>
                <a:buChar char="•"/>
              </a:pPr>
              <a:endParaRPr lang="pt-BR" sz="105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572396" y="4286256"/>
              <a:ext cx="1146048" cy="78581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norm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para casa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Ir à empresa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050" b="1" dirty="0" smtClean="0">
                  <a:latin typeface="Arial" pitchFamily="34" charset="0"/>
                  <a:cs typeface="Arial" pitchFamily="34" charset="0"/>
                </a:rPr>
                <a:t>Andar</a:t>
              </a:r>
              <a:endParaRPr lang="pt-BR" sz="105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ciclo comportamental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l="15018" r="14469"/>
          <a:stretch>
            <a:fillRect/>
          </a:stretch>
        </p:blipFill>
        <p:spPr bwMode="auto">
          <a:xfrm>
            <a:off x="2000232" y="2106373"/>
            <a:ext cx="5429288" cy="41087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 smtClean="0"/>
              <a:t>Cenários de simulação </a:t>
            </a:r>
          </a:p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de Simulação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Quatro configurações de ambiente</a:t>
            </a:r>
          </a:p>
          <a:p>
            <a:pPr lvl="1"/>
            <a:r>
              <a:rPr lang="pt-BR" dirty="0" smtClean="0"/>
              <a:t>Ambiente sem nenhuma das estruturas possíveis</a:t>
            </a:r>
            <a:endParaRPr lang="pt-BR" i="1" dirty="0" smtClean="0"/>
          </a:p>
          <a:p>
            <a:pPr lvl="1"/>
            <a:r>
              <a:rPr lang="pt-BR" i="1" dirty="0" smtClean="0"/>
              <a:t>Igreja (isoladamente);</a:t>
            </a:r>
          </a:p>
          <a:p>
            <a:pPr lvl="1"/>
            <a:r>
              <a:rPr lang="pt-BR" i="1" dirty="0" smtClean="0"/>
              <a:t>Empresa (isoladamente);</a:t>
            </a:r>
          </a:p>
          <a:p>
            <a:pPr lvl="1"/>
            <a:r>
              <a:rPr lang="pt-BR" i="1" dirty="0" smtClean="0"/>
              <a:t>Igreja e Empresa;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de Simulação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 de Inicialização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20964" y="2738444"/>
          <a:ext cx="4064000" cy="161925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</a:tblGrid>
              <a:tr h="32385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Parâmetro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Valor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População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500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Conexões Iniciais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Células de Influência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Mínimo de </a:t>
                      </a:r>
                      <a:r>
                        <a:rPr lang="pt-BR" sz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conhecidos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Cenário: Apenas Igreja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Nível de Felicidade</a:t>
            </a:r>
            <a:endParaRPr lang="pt-BR" dirty="0"/>
          </a:p>
        </p:txBody>
      </p:sp>
      <p:pic>
        <p:nvPicPr>
          <p:cNvPr id="13" name="Content Placeholder 12" descr="resultado_cenario_1.gif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650" y="2174875"/>
            <a:ext cx="3951288" cy="39512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Densidade de Conexões</a:t>
            </a:r>
            <a:endParaRPr lang="pt-BR" dirty="0"/>
          </a:p>
        </p:txBody>
      </p:sp>
      <p:pic>
        <p:nvPicPr>
          <p:cNvPr id="15" name="Content Placeholder 14" descr="grafico_cenario_1.gif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636447"/>
            <a:ext cx="4041775" cy="30281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Cenário: Apenas Empresa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Nível de Felicidade</a:t>
            </a:r>
            <a:endParaRPr lang="pt-BR" dirty="0"/>
          </a:p>
        </p:txBody>
      </p:sp>
      <p:pic>
        <p:nvPicPr>
          <p:cNvPr id="9" name="Content Placeholder 8" descr="resultado_cenario_2.gif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650" y="2174875"/>
            <a:ext cx="3951288" cy="39512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Densidade de Conexões</a:t>
            </a:r>
            <a:endParaRPr lang="pt-BR" dirty="0"/>
          </a:p>
        </p:txBody>
      </p:sp>
      <p:pic>
        <p:nvPicPr>
          <p:cNvPr id="11" name="Content Placeholder 10" descr="grafico_cenario_2.gif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636447"/>
            <a:ext cx="4041775" cy="30281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Nas ciências sociais, existe uma grande dificuldade de aplicação do método científico</a:t>
            </a:r>
          </a:p>
          <a:p>
            <a:pPr lvl="1"/>
            <a:r>
              <a:rPr lang="pt-BR" dirty="0" smtClean="0"/>
              <a:t>Inviabilidade de se isolar as variáveis envolvidas no processo social (</a:t>
            </a:r>
            <a:r>
              <a:rPr lang="pt-BR" i="1" dirty="0" smtClean="0"/>
              <a:t>e.g. </a:t>
            </a:r>
            <a:r>
              <a:rPr lang="pt-BR" dirty="0" smtClean="0"/>
              <a:t>fatores econômicos, psicológicos e culturais)</a:t>
            </a:r>
          </a:p>
          <a:p>
            <a:pPr lvl="1"/>
            <a:r>
              <a:rPr lang="pt-BR" dirty="0" err="1" smtClean="0"/>
              <a:t>Irreprodutibilidade</a:t>
            </a:r>
            <a:r>
              <a:rPr lang="pt-BR" dirty="0" smtClean="0"/>
              <a:t> dos fenômenos em ambiente controlado</a:t>
            </a:r>
          </a:p>
          <a:p>
            <a:pPr lvl="1"/>
            <a:r>
              <a:rPr lang="pt-BR" dirty="0" smtClean="0"/>
              <a:t>Ex:</a:t>
            </a:r>
          </a:p>
          <a:p>
            <a:pPr lvl="2"/>
            <a:r>
              <a:rPr lang="pt-BR" dirty="0" smtClean="0"/>
              <a:t>Impacto das políticas públicas de distribuição de renda na redução da desigualdade social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Cenário: Ambas as estruturas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Nível de Felicidade</a:t>
            </a:r>
            <a:endParaRPr lang="pt-BR" dirty="0"/>
          </a:p>
        </p:txBody>
      </p:sp>
      <p:pic>
        <p:nvPicPr>
          <p:cNvPr id="10" name="Content Placeholder 9" descr="resultado_cenario_3.gif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650" y="2174875"/>
            <a:ext cx="3951288" cy="39512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Densidade de Conexões</a:t>
            </a:r>
            <a:endParaRPr lang="pt-BR" dirty="0"/>
          </a:p>
        </p:txBody>
      </p:sp>
      <p:pic>
        <p:nvPicPr>
          <p:cNvPr id="13" name="Content Placeholder 12" descr="grafico_cenario_3.gif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636447"/>
            <a:ext cx="4041775" cy="30281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trabalhos futuros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elementos estruturantes de fato influenciam a formação das redes sociais</a:t>
            </a:r>
          </a:p>
          <a:p>
            <a:r>
              <a:rPr lang="pt-BR" dirty="0" smtClean="0"/>
              <a:t>O modelo de estrutura que mais influenciou a formação das redes foi a distribuída e descentralizada (</a:t>
            </a:r>
            <a:r>
              <a:rPr lang="pt-BR" i="1" dirty="0" smtClean="0"/>
              <a:t>empresa</a:t>
            </a:r>
            <a:r>
              <a:rPr lang="pt-BR" dirty="0" smtClean="0"/>
              <a:t>)</a:t>
            </a:r>
          </a:p>
          <a:p>
            <a:r>
              <a:rPr lang="pt-BR" dirty="0" smtClean="0"/>
              <a:t>Mudança de percepção pode interferir no mecanismo de tomada de decisão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mecanismos de tomada de decisão </a:t>
            </a:r>
          </a:p>
          <a:p>
            <a:r>
              <a:rPr lang="pt-BR" dirty="0" smtClean="0"/>
              <a:t>Diferentes estratégias de formação de conexões sociais</a:t>
            </a:r>
          </a:p>
          <a:p>
            <a:r>
              <a:rPr lang="pt-BR" dirty="0" smtClean="0"/>
              <a:t>Análise da dinâmica das redes de agentes com comportamentos antagônicos(</a:t>
            </a:r>
            <a:r>
              <a:rPr lang="pt-BR" i="1" dirty="0" smtClean="0"/>
              <a:t>e.g. </a:t>
            </a:r>
            <a:r>
              <a:rPr lang="pt-BR" dirty="0" smtClean="0"/>
              <a:t>egoístas x altruístas)</a:t>
            </a:r>
            <a:endParaRPr lang="pt-BR" i="1" dirty="0" smtClean="0"/>
          </a:p>
          <a:p>
            <a:r>
              <a:rPr lang="pt-BR" dirty="0" smtClean="0"/>
              <a:t>Novas formas de vizinhança (</a:t>
            </a:r>
            <a:r>
              <a:rPr lang="pt-BR" i="1" dirty="0" smtClean="0"/>
              <a:t>e.g.</a:t>
            </a:r>
            <a:r>
              <a:rPr lang="pt-BR" dirty="0" smtClean="0"/>
              <a:t> vizinhança de Von Neumann) 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126092"/>
          <a:ext cx="8229600" cy="5660494"/>
        </p:xfrm>
        <a:graphic>
          <a:graphicData uri="http://schemas.openxmlformats.org/drawingml/2006/table">
            <a:tbl>
              <a:tblPr/>
              <a:tblGrid>
                <a:gridCol w="400024"/>
                <a:gridCol w="7829576"/>
              </a:tblGrid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C. Chung, "Simulation modeling handbook: a practical approach," 2004.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H. Simon, "A behavioral model of rational choice,"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The Quarterly Journal of Economics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1955.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J.M. Epstein and R. Axtell,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Growing artificial societies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Brookings Institution Press, 1996.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J.V. Neumann and O. Morgenstern,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Theory of games and economic behavior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Wiley, 1964.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S. Wolfram and M. Gad-el-Hak, "A new kind of science,"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Applied Mechanics Reviews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2003.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98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[6]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M. Pita and F.B. Neto, "Impact of Structuring Elements on Agents’ Behavior in Social Simulations,"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IEEE Symposium on Intelligent Agents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Nashville: 2009.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[7]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N. Gilbert and R. Conte,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Artificial Societies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UCL Press, 1995.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[8]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R. Sun, "Cognition and Multi-agent Interaction," </a:t>
                      </a: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Cognitive Systems Research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., 2002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[9]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M.N. Huhns and M.P. Singh,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Readings in agents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Morgan Kaufmann, 1998.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[10]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G. Weiss,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Multiagent Systems: A Modern Approach to Distributed Artificial Intelligence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MIT Press, 2000.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[11]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M. Wooldridge and N.R. Jennings, "Intelligent Agents: Theory and Practice,"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Knowledge Engineering Review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vol. 10, 1995, pp. 115-152.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[12]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S.J. Russell and P. Norvig,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Artificial Intelligence: Modern Approach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Prentice Hall, . 1999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[13]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M. Pita and F.B.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Neto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"Impact of Structuring Elements on Agents’ Behavior in Social Simulations," </a:t>
                      </a: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IEEE Symposium on Intelligent Agents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Nashville: 2009.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[14]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N. Gilbert and K.G. Troitzsch,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Simulation for the Social Scientist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Open University Press, 2005.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[15]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J.V. Neumann and A.W. Burks, "Theory of Self-Reproducing Automata," 1966.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[16]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J.M. Epstein and R. Axtell,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Growing artificial societies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Brookings Institution Press, 1996.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[17]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T.C. Schelling, "Models of Segregation,"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The American Economic Review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vol. 59, 1969, p. 5.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[18]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T.C. Schelling, "On the ecology of micromotives,"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The Public Interest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1971.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[19]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T.C. Schelling, "Dynamic Models of Segregation,"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Journal of Mathematical Sociology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vol. 1, 1971, pp. 143-186.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[20]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D.H. Meadows and C.o. Rome,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The limits to growth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Universe Books, 1974.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[21]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D.L. Meadows,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Dynamics of Growth in a Finite World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Productivity Press Inc, . 1967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[22]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F.V. Dijk and F.V. Winden, "Dynamics of social ties and local public good provision,"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Journal of Public Economics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vol. 64, 1997, pp. 323-341.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[23]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E. Silverman and J. Bryden, "From artificial societies to new social science theory,"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Darwin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 1996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[24]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J.A. Barnes, "Class and Committees in a Norwegian Island Parish,"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Human Relations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1954, p. 39.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[25]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R. Breiger, K. Carley, and P. Pattison,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Dynamic Social Network Modeling and Analysis: Workshop Summary and Papers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National Academies Press, 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[26]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S. Wasserman and K. Faust,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Social network analysis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Cambridge University Press, 1994.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[27]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J.M. Pujol, A. Flache, J. Delgado, R. Sangüesa, H. Can, S. Networks, and E. Become, "How Can Social Networks Ever Become Complex? Modelling the Emergence of Complex Networks from Local Social Exchanges,"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Simulation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2005, pp. 1-18.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[28]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P.J. Carrington, J. Scott, and S. Wasserman,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Models and Methods in Social Network Analysis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Cambridge University Press, 2005.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[29]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S. Borgatti, M. Everett, and L. Freeman, "Ucinet for Windows: Software for Social Network Analysis," 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Harvard: Analytic Technologies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2002.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[30]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K. Dautenhahn, A.H. Bond, L. Cañamero, and B. Edmonds, Socially intelligent agents, Springer, 2002.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03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[31]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W.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Gilks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S. Richardson, and D.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Spiegelhalter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"Markov chain Monte Carlo in practice," 1996.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8" marR="4558" marT="455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 transições de sensação no Agente 3</a:t>
            </a:r>
            <a:endParaRPr lang="pt-BR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764" y="2604494"/>
            <a:ext cx="3927600" cy="1753200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9632" y="4572008"/>
            <a:ext cx="3929090" cy="1754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Verificar a influência dos elementos estruturantes na formação das redes sociais.</a:t>
            </a:r>
          </a:p>
          <a:p>
            <a:pPr lvl="1"/>
            <a:r>
              <a:rPr lang="pt-BR" dirty="0" smtClean="0"/>
              <a:t>Tentar compreender alguns dos mecanismos envolvidos na formação das redes sociais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Densidades de conexão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2468880"/>
          <a:ext cx="6929485" cy="1371600"/>
        </p:xfrm>
        <a:graphic>
          <a:graphicData uri="http://schemas.openxmlformats.org/drawingml/2006/table">
            <a:tbl>
              <a:tblPr/>
              <a:tblGrid>
                <a:gridCol w="2120422"/>
                <a:gridCol w="1518943"/>
                <a:gridCol w="1772563"/>
                <a:gridCol w="1517557"/>
              </a:tblGrid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Cenário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Média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Desvio Padrão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Mediana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Igreja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0,084508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0,032652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0,079696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Empresa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0,187041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0,048642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0,208449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Igreja e Empresa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0,241178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0,010873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0,240802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Nenhuma Estrutura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0,017171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0,001465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0,016762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Número final de Conexões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2468880"/>
          <a:ext cx="6929485" cy="1371600"/>
        </p:xfrm>
        <a:graphic>
          <a:graphicData uri="http://schemas.openxmlformats.org/drawingml/2006/table">
            <a:tbl>
              <a:tblPr/>
              <a:tblGrid>
                <a:gridCol w="2120422"/>
                <a:gridCol w="1518943"/>
                <a:gridCol w="1772563"/>
                <a:gridCol w="1517557"/>
              </a:tblGrid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Cenário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Média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Desvio Padrão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Mediana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Igreja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21084,67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8146,75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19884,33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Empresa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46666,66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12136,13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49337,33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Igreja e Empresa</a:t>
                      </a:r>
                      <a:endParaRPr lang="pt-B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60174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2712,89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60080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Nenhuma Estrutura</a:t>
                      </a: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4284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365,5298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4182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 smtClean="0"/>
              <a:t>Agente</a:t>
            </a:r>
          </a:p>
          <a:p>
            <a:r>
              <a:rPr lang="pt-BR" dirty="0" smtClean="0"/>
              <a:t>Sistema Multiagente</a:t>
            </a:r>
          </a:p>
          <a:p>
            <a:r>
              <a:rPr lang="pt-BR" dirty="0" smtClean="0"/>
              <a:t>Simulações Sociais Baseadas em Agentes</a:t>
            </a:r>
          </a:p>
          <a:p>
            <a:r>
              <a:rPr lang="pt-BR" dirty="0" smtClean="0"/>
              <a:t>Redes Sociais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Unidade computacional capaz de reagir a mudanças no ambiente de modo a cumprir seu objetivo de projeto.</a:t>
            </a:r>
          </a:p>
          <a:p>
            <a:pPr lvl="1"/>
            <a:r>
              <a:rPr lang="pt-BR" dirty="0" smtClean="0"/>
              <a:t>Agente Reativo Simples</a:t>
            </a:r>
          </a:p>
          <a:p>
            <a:pPr lvl="1"/>
            <a:r>
              <a:rPr lang="pt-BR" dirty="0" smtClean="0"/>
              <a:t>Agente Cognitivo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 Cognitivo</a:t>
            </a:r>
          </a:p>
          <a:p>
            <a:pPr lvl="1"/>
            <a:r>
              <a:rPr lang="pt-BR" dirty="0" smtClean="0"/>
              <a:t>Características</a:t>
            </a:r>
          </a:p>
          <a:p>
            <a:pPr lvl="2"/>
            <a:r>
              <a:rPr lang="pt-BR" dirty="0" smtClean="0"/>
              <a:t>Autonomia</a:t>
            </a:r>
          </a:p>
          <a:p>
            <a:pPr lvl="2"/>
            <a:r>
              <a:rPr lang="pt-BR" dirty="0" smtClean="0"/>
              <a:t>Reatividade</a:t>
            </a:r>
          </a:p>
          <a:p>
            <a:pPr lvl="2"/>
            <a:r>
              <a:rPr lang="pt-BR" dirty="0" smtClean="0"/>
              <a:t>Aprendizado</a:t>
            </a:r>
          </a:p>
          <a:p>
            <a:pPr lvl="2"/>
            <a:r>
              <a:rPr lang="pt-BR" dirty="0" smtClean="0"/>
              <a:t>Pró-atividade</a:t>
            </a:r>
          </a:p>
          <a:p>
            <a:pPr lvl="1"/>
            <a:endParaRPr lang="pt-BR" dirty="0" smtClean="0"/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 Cognitivo</a:t>
            </a:r>
          </a:p>
          <a:p>
            <a:pPr lvl="1"/>
            <a:r>
              <a:rPr lang="pt-BR" dirty="0" smtClean="0"/>
              <a:t>Atributos</a:t>
            </a:r>
          </a:p>
          <a:p>
            <a:pPr lvl="2"/>
            <a:r>
              <a:rPr lang="pt-BR" dirty="0" smtClean="0"/>
              <a:t>Percepção</a:t>
            </a:r>
          </a:p>
          <a:p>
            <a:pPr lvl="2"/>
            <a:r>
              <a:rPr lang="pt-BR" dirty="0" smtClean="0"/>
              <a:t>Sensação</a:t>
            </a:r>
          </a:p>
          <a:p>
            <a:pPr lvl="2"/>
            <a:r>
              <a:rPr lang="pt-BR" dirty="0" smtClean="0"/>
              <a:t>Regras</a:t>
            </a:r>
          </a:p>
          <a:p>
            <a:pPr lvl="3"/>
            <a:r>
              <a:rPr lang="pt-BR" dirty="0" smtClean="0"/>
              <a:t>Aprendizado</a:t>
            </a:r>
          </a:p>
          <a:p>
            <a:pPr lvl="3"/>
            <a:r>
              <a:rPr lang="pt-BR" dirty="0" smtClean="0"/>
              <a:t>Escolha da ação</a:t>
            </a:r>
          </a:p>
          <a:p>
            <a:pPr lvl="2"/>
            <a:r>
              <a:rPr lang="pt-BR" dirty="0" smtClean="0"/>
              <a:t>Ação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388" y="1714488"/>
            <a:ext cx="1500198" cy="4172852"/>
            <a:chOff x="3824610" y="1628774"/>
            <a:chExt cx="1500198" cy="4172852"/>
          </a:xfrm>
        </p:grpSpPr>
        <p:sp>
          <p:nvSpPr>
            <p:cNvPr id="5" name="Rounded Rectangle 4"/>
            <p:cNvSpPr/>
            <p:nvPr/>
          </p:nvSpPr>
          <p:spPr>
            <a:xfrm>
              <a:off x="3824610" y="5229226"/>
              <a:ext cx="1500198" cy="5724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Ambiente</a:t>
              </a:r>
              <a:endParaRPr lang="pt-B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24610" y="3429000"/>
              <a:ext cx="1500198" cy="5724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Tomada de Decisão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24610" y="4329113"/>
              <a:ext cx="1500198" cy="5724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Ação</a:t>
              </a:r>
              <a:endParaRPr lang="pt-BR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24610" y="1628774"/>
              <a:ext cx="1500198" cy="5724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Percepção</a:t>
              </a:r>
              <a:endParaRPr lang="pt-BR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24610" y="2528887"/>
              <a:ext cx="1500198" cy="5724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Sensação</a:t>
              </a:r>
            </a:p>
          </p:txBody>
        </p:sp>
        <p:cxnSp>
          <p:nvCxnSpPr>
            <p:cNvPr id="10" name="Elbow Connector 9"/>
            <p:cNvCxnSpPr>
              <a:stCxn id="8" idx="2"/>
              <a:endCxn id="9" idx="0"/>
            </p:cNvCxnSpPr>
            <p:nvPr/>
          </p:nvCxnSpPr>
          <p:spPr>
            <a:xfrm rot="5400000">
              <a:off x="4410853" y="2365030"/>
              <a:ext cx="327713" cy="158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Elbow Connector 10"/>
            <p:cNvCxnSpPr>
              <a:stCxn id="9" idx="2"/>
              <a:endCxn id="6" idx="0"/>
            </p:cNvCxnSpPr>
            <p:nvPr/>
          </p:nvCxnSpPr>
          <p:spPr>
            <a:xfrm rot="5400000">
              <a:off x="4410853" y="3265143"/>
              <a:ext cx="327713" cy="158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Elbow Connector 11"/>
            <p:cNvCxnSpPr>
              <a:stCxn id="6" idx="2"/>
              <a:endCxn id="7" idx="0"/>
            </p:cNvCxnSpPr>
            <p:nvPr/>
          </p:nvCxnSpPr>
          <p:spPr>
            <a:xfrm rot="5400000">
              <a:off x="4410853" y="4165256"/>
              <a:ext cx="327713" cy="158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Elbow Connector 12"/>
            <p:cNvCxnSpPr>
              <a:stCxn id="7" idx="2"/>
              <a:endCxn id="5" idx="0"/>
            </p:cNvCxnSpPr>
            <p:nvPr/>
          </p:nvCxnSpPr>
          <p:spPr>
            <a:xfrm rot="5400000">
              <a:off x="4410853" y="5065369"/>
              <a:ext cx="327713" cy="158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Elbow Connector 13"/>
            <p:cNvCxnSpPr>
              <a:stCxn id="5" idx="1"/>
              <a:endCxn id="8" idx="1"/>
            </p:cNvCxnSpPr>
            <p:nvPr/>
          </p:nvCxnSpPr>
          <p:spPr>
            <a:xfrm rot="10800000">
              <a:off x="3824610" y="1914974"/>
              <a:ext cx="1588" cy="3600452"/>
            </a:xfrm>
            <a:prstGeom prst="bentConnector3">
              <a:avLst>
                <a:gd name="adj1" fmla="val 63867211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1963</Words>
  <Application>Microsoft Office PowerPoint</Application>
  <PresentationFormat>Apresentação na tela (4:3)</PresentationFormat>
  <Paragraphs>424</Paragraphs>
  <Slides>51</Slides>
  <Notes>51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3" baseType="lpstr">
      <vt:lpstr>Office Theme</vt:lpstr>
      <vt:lpstr>Equation</vt:lpstr>
      <vt:lpstr>Análise de Elementos Estruturantes nas Relações Sociais de Agentes</vt:lpstr>
      <vt:lpstr>Roteiro</vt:lpstr>
      <vt:lpstr>Caracterização do Problema </vt:lpstr>
      <vt:lpstr>Caracterização do Problema</vt:lpstr>
      <vt:lpstr>Objetivo</vt:lpstr>
      <vt:lpstr>Conceitos fundamentais</vt:lpstr>
      <vt:lpstr>Agente</vt:lpstr>
      <vt:lpstr>Agente</vt:lpstr>
      <vt:lpstr>Agente</vt:lpstr>
      <vt:lpstr>Sistemas Multiagente</vt:lpstr>
      <vt:lpstr>Simulações Sociais Baseadas em Agentes</vt:lpstr>
      <vt:lpstr>Redes Sociais</vt:lpstr>
      <vt:lpstr>Redes Sociais</vt:lpstr>
      <vt:lpstr>contribuições</vt:lpstr>
      <vt:lpstr>Ambiente</vt:lpstr>
      <vt:lpstr>Ambiente</vt:lpstr>
      <vt:lpstr>Ambiente</vt:lpstr>
      <vt:lpstr>Elementos Estruturantes</vt:lpstr>
      <vt:lpstr>Elementos Estruturantes</vt:lpstr>
      <vt:lpstr>Elementos Estruturantes</vt:lpstr>
      <vt:lpstr>Elementos Estruturantes</vt:lpstr>
      <vt:lpstr>Elementos Estruturantes</vt:lpstr>
      <vt:lpstr>Modelo de agente inteligente</vt:lpstr>
      <vt:lpstr>Modelo de Agente</vt:lpstr>
      <vt:lpstr>Modelo de Agente</vt:lpstr>
      <vt:lpstr>Modelo de Agente</vt:lpstr>
      <vt:lpstr>Modelo de Agente</vt:lpstr>
      <vt:lpstr>Modelo de Agente</vt:lpstr>
      <vt:lpstr>Modelo de Agente</vt:lpstr>
      <vt:lpstr>Modelo de Agente</vt:lpstr>
      <vt:lpstr>Modelo de Agente</vt:lpstr>
      <vt:lpstr>Modelo de Agente</vt:lpstr>
      <vt:lpstr>Modelo de Agente</vt:lpstr>
      <vt:lpstr>Modelo de Agente</vt:lpstr>
      <vt:lpstr>Experimentos</vt:lpstr>
      <vt:lpstr>Cenários de Simulação</vt:lpstr>
      <vt:lpstr>Cenários de Simulação</vt:lpstr>
      <vt:lpstr>Cenário: Apenas Igreja</vt:lpstr>
      <vt:lpstr>Cenário: Apenas Empresa</vt:lpstr>
      <vt:lpstr>Cenário: Ambas as estruturas</vt:lpstr>
      <vt:lpstr>Análise dos Resultados</vt:lpstr>
      <vt:lpstr>Análise dos Resultados</vt:lpstr>
      <vt:lpstr>Conclusões e trabalhos futuros</vt:lpstr>
      <vt:lpstr>Conclusões</vt:lpstr>
      <vt:lpstr>Trabalhos Futuros</vt:lpstr>
      <vt:lpstr>Obrigado!</vt:lpstr>
      <vt:lpstr>Referências</vt:lpstr>
      <vt:lpstr>Referências</vt:lpstr>
      <vt:lpstr>Modelo de Agente</vt:lpstr>
      <vt:lpstr>Análise dos Resultados</vt:lpstr>
      <vt:lpstr>Análise dos Resultados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Elementos Estruturantes nas Relações Sociais de Agentes</dc:title>
  <dc:creator>Hugo serrano</dc:creator>
  <cp:lastModifiedBy>FBLN</cp:lastModifiedBy>
  <cp:revision>30</cp:revision>
  <dcterms:created xsi:type="dcterms:W3CDTF">2009-06-10T23:35:07Z</dcterms:created>
  <dcterms:modified xsi:type="dcterms:W3CDTF">2009-11-24T01:14:26Z</dcterms:modified>
</cp:coreProperties>
</file>