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309" r:id="rId5"/>
    <p:sldId id="310" r:id="rId6"/>
    <p:sldId id="261" r:id="rId7"/>
    <p:sldId id="304" r:id="rId8"/>
    <p:sldId id="264" r:id="rId9"/>
    <p:sldId id="307" r:id="rId10"/>
    <p:sldId id="265" r:id="rId11"/>
    <p:sldId id="266" r:id="rId12"/>
    <p:sldId id="270" r:id="rId13"/>
    <p:sldId id="268" r:id="rId14"/>
    <p:sldId id="271" r:id="rId15"/>
    <p:sldId id="272" r:id="rId16"/>
    <p:sldId id="274" r:id="rId17"/>
    <p:sldId id="273" r:id="rId18"/>
    <p:sldId id="283" r:id="rId19"/>
    <p:sldId id="284" r:id="rId20"/>
    <p:sldId id="287" r:id="rId21"/>
    <p:sldId id="289" r:id="rId22"/>
    <p:sldId id="290" r:id="rId23"/>
    <p:sldId id="291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06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00"/>
    <a:srgbClr val="216123"/>
    <a:srgbClr val="071307"/>
    <a:srgbClr val="1E581F"/>
    <a:srgbClr val="FF5050"/>
    <a:srgbClr val="006600"/>
    <a:srgbClr val="DDDDDD"/>
    <a:srgbClr val="B2B2B2"/>
    <a:srgbClr val="2B7D2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&#233;lio%20Bentzen\Desktop\TCC\tcc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Falha</c:v>
                </c:pt>
              </c:strCache>
            </c:strRef>
          </c:tx>
          <c:cat>
            <c:numRef>
              <c:f>Plan1!$A$2:$A$4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2006</c:v>
                </c:pt>
                <c:pt idx="2">
                  <c:v>2004</c:v>
                </c:pt>
              </c:numCache>
            </c:numRef>
          </c:cat>
          <c:val>
            <c:numRef>
              <c:f>Plan1!$B$2:$B$4</c:f>
              <c:numCache>
                <c:formatCode>0%</c:formatCode>
                <c:ptCount val="3"/>
                <c:pt idx="0">
                  <c:v>0.24000000000000021</c:v>
                </c:pt>
                <c:pt idx="1">
                  <c:v>0.19000000000000003</c:v>
                </c:pt>
                <c:pt idx="2">
                  <c:v>0.15000000000000024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Mudanças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solidFill>
                      <a:schemeClr val="bg2">
                        <a:lumMod val="40000"/>
                        <a:lumOff val="60000"/>
                      </a:schemeClr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2006</c:v>
                </c:pt>
                <c:pt idx="2">
                  <c:v>2004</c:v>
                </c:pt>
              </c:numCache>
            </c:numRef>
          </c:cat>
          <c:val>
            <c:numRef>
              <c:f>Plan1!$C$2:$C$4</c:f>
              <c:numCache>
                <c:formatCode>0%</c:formatCode>
                <c:ptCount val="3"/>
                <c:pt idx="0">
                  <c:v>0.44000000000000006</c:v>
                </c:pt>
                <c:pt idx="1">
                  <c:v>0.46</c:v>
                </c:pt>
                <c:pt idx="2">
                  <c:v>0.51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Sucesso</c:v>
                </c:pt>
              </c:strCache>
            </c:strRef>
          </c:tx>
          <c:cat>
            <c:numRef>
              <c:f>Plan1!$A$2:$A$4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2006</c:v>
                </c:pt>
                <c:pt idx="2">
                  <c:v>2004</c:v>
                </c:pt>
              </c:numCache>
            </c:numRef>
          </c:cat>
          <c:val>
            <c:numRef>
              <c:f>Plan1!$D$2:$D$4</c:f>
              <c:numCache>
                <c:formatCode>0%</c:formatCode>
                <c:ptCount val="3"/>
                <c:pt idx="0">
                  <c:v>0.32000000000000134</c:v>
                </c:pt>
                <c:pt idx="1">
                  <c:v>0.35000000000000031</c:v>
                </c:pt>
                <c:pt idx="2">
                  <c:v>0.34000000000000008</c:v>
                </c:pt>
              </c:numCache>
            </c:numRef>
          </c:val>
        </c:ser>
        <c:dLbls>
          <c:showVal val="1"/>
        </c:dLbls>
        <c:gapWidth val="75"/>
        <c:overlap val="100"/>
        <c:axId val="94576640"/>
        <c:axId val="94578176"/>
      </c:barChart>
      <c:catAx>
        <c:axId val="94576640"/>
        <c:scaling>
          <c:orientation val="minMax"/>
        </c:scaling>
        <c:axPos val="l"/>
        <c:numFmt formatCode="General" sourceLinked="1"/>
        <c:majorTickMark val="none"/>
        <c:tickLblPos val="nextTo"/>
        <c:crossAx val="94578176"/>
        <c:crosses val="autoZero"/>
        <c:auto val="1"/>
        <c:lblAlgn val="ctr"/>
        <c:lblOffset val="100"/>
      </c:catAx>
      <c:valAx>
        <c:axId val="94578176"/>
        <c:scaling>
          <c:orientation val="minMax"/>
          <c:max val="1"/>
        </c:scaling>
        <c:axPos val="b"/>
        <c:numFmt formatCode="0%" sourceLinked="1"/>
        <c:majorTickMark val="none"/>
        <c:tickLblPos val="nextTo"/>
        <c:crossAx val="945766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4439046044762842E-2"/>
          <c:y val="0.87192100987376575"/>
          <c:w val="0.931647800805952"/>
          <c:h val="0.10426946631671051"/>
        </c:manualLayout>
      </c:layout>
    </c:legend>
    <c:plotVisOnly val="1"/>
  </c:chart>
  <c:txPr>
    <a:bodyPr/>
    <a:lstStyle/>
    <a:p>
      <a:pPr>
        <a:defRPr sz="1800" b="1"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'Q6'!$A$14:$A$16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'Q6'!$B$14:$B$16</c:f>
              <c:numCache>
                <c:formatCode>0</c:formatCode>
                <c:ptCount val="3"/>
                <c:pt idx="0">
                  <c:v>0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</c:ser>
        <c:axId val="94377472"/>
        <c:axId val="94379008"/>
      </c:barChart>
      <c:catAx>
        <c:axId val="94377472"/>
        <c:scaling>
          <c:orientation val="minMax"/>
        </c:scaling>
        <c:axPos val="l"/>
        <c:tickLblPos val="nextTo"/>
        <c:crossAx val="94379008"/>
        <c:crosses val="autoZero"/>
        <c:auto val="1"/>
        <c:lblAlgn val="ctr"/>
        <c:lblOffset val="100"/>
      </c:catAx>
      <c:valAx>
        <c:axId val="94379008"/>
        <c:scaling>
          <c:orientation val="minMax"/>
          <c:max val="10"/>
          <c:min val="0"/>
        </c:scaling>
        <c:axPos val="b"/>
        <c:majorGridlines/>
        <c:numFmt formatCode="0" sourceLinked="1"/>
        <c:tickLblPos val="nextTo"/>
        <c:crossAx val="94377472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 b="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'Q7'!$A$15:$A$17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'Q7'!$B$15:$B$17</c:f>
              <c:numCache>
                <c:formatCode>General</c:formatCode>
                <c:ptCount val="3"/>
                <c:pt idx="0">
                  <c:v>0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</c:ser>
        <c:axId val="94399488"/>
        <c:axId val="94409472"/>
      </c:barChart>
      <c:catAx>
        <c:axId val="94399488"/>
        <c:scaling>
          <c:orientation val="minMax"/>
        </c:scaling>
        <c:axPos val="l"/>
        <c:tickLblPos val="nextTo"/>
        <c:crossAx val="94409472"/>
        <c:crosses val="autoZero"/>
        <c:auto val="1"/>
        <c:lblAlgn val="ctr"/>
        <c:lblOffset val="100"/>
      </c:catAx>
      <c:valAx>
        <c:axId val="94409472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4399488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cat>
            <c:strRef>
              <c:f>'Q8'!$A$15:$A$17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'Q8'!$B$15:$B$17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</c:ser>
        <c:axId val="94520064"/>
        <c:axId val="94521600"/>
      </c:barChart>
      <c:catAx>
        <c:axId val="94520064"/>
        <c:scaling>
          <c:orientation val="minMax"/>
        </c:scaling>
        <c:axPos val="l"/>
        <c:tickLblPos val="nextTo"/>
        <c:crossAx val="94521600"/>
        <c:crosses val="autoZero"/>
        <c:auto val="1"/>
        <c:lblAlgn val="ctr"/>
        <c:lblOffset val="100"/>
      </c:catAx>
      <c:valAx>
        <c:axId val="94521600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4520064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'Q9'!$A$16:$A$18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'Q9'!$B$16:$B$18</c:f>
              <c:numCache>
                <c:formatCode>General</c:formatCode>
                <c:ptCount val="3"/>
                <c:pt idx="0">
                  <c:v>0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</c:ser>
        <c:axId val="94545024"/>
        <c:axId val="94546560"/>
      </c:barChart>
      <c:catAx>
        <c:axId val="94545024"/>
        <c:scaling>
          <c:orientation val="minMax"/>
        </c:scaling>
        <c:axPos val="l"/>
        <c:tickLblPos val="nextTo"/>
        <c:crossAx val="94546560"/>
        <c:crosses val="autoZero"/>
        <c:auto val="1"/>
        <c:lblAlgn val="ctr"/>
        <c:lblOffset val="100"/>
      </c:catAx>
      <c:valAx>
        <c:axId val="94546560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4545024"/>
        <c:crosses val="autoZero"/>
        <c:crossBetween val="between"/>
        <c:maj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34"/>
  <c:chart>
    <c:autoTitleDeleted val="1"/>
    <c:plotArea>
      <c:layout>
        <c:manualLayout>
          <c:layoutTarget val="inner"/>
          <c:xMode val="edge"/>
          <c:yMode val="edge"/>
          <c:x val="0.16190536698275373"/>
          <c:y val="0"/>
          <c:w val="0.38534777412970989"/>
          <c:h val="1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B0F0"/>
              </a:solidFill>
            </c:spPr>
          </c:dPt>
          <c:dPt>
            <c:idx val="3"/>
            <c:spPr>
              <a:solidFill>
                <a:schemeClr val="tx2">
                  <a:lumMod val="65000"/>
                  <a:lumOff val="35000"/>
                </a:schemeClr>
              </a:solidFill>
            </c:spPr>
          </c:dPt>
          <c:dPt>
            <c:idx val="4"/>
            <c:spPr>
              <a:solidFill>
                <a:srgbClr val="92D050"/>
              </a:solidFill>
            </c:spPr>
          </c:dPt>
          <c:dLbls>
            <c:numFmt formatCode="0%" sourceLinked="0"/>
            <c:txPr>
              <a:bodyPr/>
              <a:lstStyle/>
              <a:p>
                <a:pPr>
                  <a:defRPr sz="2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Percent val="1"/>
            <c:showLeaderLines val="1"/>
          </c:dLbls>
          <c:cat>
            <c:strRef>
              <c:f>Sheet1!$B$1:$F$1</c:f>
              <c:strCache>
                <c:ptCount val="5"/>
                <c:pt idx="0">
                  <c:v>Nunca</c:v>
                </c:pt>
                <c:pt idx="1">
                  <c:v>Raramente</c:v>
                </c:pt>
                <c:pt idx="2">
                  <c:v>Às vezes</c:v>
                </c:pt>
                <c:pt idx="3">
                  <c:v>Frequentemente</c:v>
                </c:pt>
                <c:pt idx="4">
                  <c:v>Sempre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0.45</c:v>
                </c:pt>
                <c:pt idx="1">
                  <c:v>0.19000000000000014</c:v>
                </c:pt>
                <c:pt idx="2">
                  <c:v>0.16000000000000014</c:v>
                </c:pt>
                <c:pt idx="3">
                  <c:v>0.13</c:v>
                </c:pt>
                <c:pt idx="4">
                  <c:v>7.0000000000000034E-2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dLbls>
            <c:numFmt formatCode="0%" sourceLinked="0"/>
            <c:showPercent val="1"/>
            <c:showLeaderLines val="1"/>
          </c:dLbls>
          <c:cat>
            <c:strRef>
              <c:f>Sheet1!$B$1:$F$1</c:f>
              <c:strCache>
                <c:ptCount val="5"/>
                <c:pt idx="0">
                  <c:v>Nunca</c:v>
                </c:pt>
                <c:pt idx="1">
                  <c:v>Raramente</c:v>
                </c:pt>
                <c:pt idx="2">
                  <c:v>Às vezes</c:v>
                </c:pt>
                <c:pt idx="3">
                  <c:v>Frequentemente</c:v>
                </c:pt>
                <c:pt idx="4">
                  <c:v>Sempre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dLbls>
            <c:numFmt formatCode="0%" sourceLinked="0"/>
            <c:showPercent val="1"/>
            <c:showLeaderLines val="1"/>
          </c:dLbls>
          <c:cat>
            <c:strRef>
              <c:f>Sheet1!$B$1:$F$1</c:f>
              <c:strCache>
                <c:ptCount val="5"/>
                <c:pt idx="0">
                  <c:v>Nunca</c:v>
                </c:pt>
                <c:pt idx="1">
                  <c:v>Raramente</c:v>
                </c:pt>
                <c:pt idx="2">
                  <c:v>Às vezes</c:v>
                </c:pt>
                <c:pt idx="3">
                  <c:v>Frequentemente</c:v>
                </c:pt>
                <c:pt idx="4">
                  <c:v>Sempre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dLbls>
            <c:numFmt formatCode="0%" sourceLinked="0"/>
            <c:showPercent val="1"/>
            <c:showLeaderLines val="1"/>
          </c:dLbls>
          <c:cat>
            <c:strRef>
              <c:f>Sheet1!$B$1:$F$1</c:f>
              <c:strCache>
                <c:ptCount val="5"/>
                <c:pt idx="0">
                  <c:v>Nunca</c:v>
                </c:pt>
                <c:pt idx="1">
                  <c:v>Raramente</c:v>
                </c:pt>
                <c:pt idx="2">
                  <c:v>Às vezes</c:v>
                </c:pt>
                <c:pt idx="3">
                  <c:v>Frequentemente</c:v>
                </c:pt>
                <c:pt idx="4">
                  <c:v>Sempre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dLbls>
            <c:numFmt formatCode="0%" sourceLinked="0"/>
            <c:showPercent val="1"/>
            <c:showLeaderLines val="1"/>
          </c:dLbls>
          <c:cat>
            <c:strRef>
              <c:f>Sheet1!$B$1:$F$1</c:f>
              <c:strCache>
                <c:ptCount val="5"/>
                <c:pt idx="0">
                  <c:v>Nunca</c:v>
                </c:pt>
                <c:pt idx="1">
                  <c:v>Raramente</c:v>
                </c:pt>
                <c:pt idx="2">
                  <c:v>Às vezes</c:v>
                </c:pt>
                <c:pt idx="3">
                  <c:v>Frequentemente</c:v>
                </c:pt>
                <c:pt idx="4">
                  <c:v>Sempre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0499031149164895"/>
          <c:y val="8.8003035773191018E-2"/>
          <c:w val="0.36089753173857647"/>
          <c:h val="0.86680879862988602"/>
        </c:manualLayout>
      </c:layout>
      <c:txPr>
        <a:bodyPr/>
        <a:lstStyle/>
        <a:p>
          <a:pPr>
            <a:defRPr sz="2000"/>
          </a:pPr>
          <a:endParaRPr lang="pt-BR"/>
        </a:p>
      </c:txPr>
    </c:legend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Tendência</c:v>
                </c:pt>
              </c:strCache>
            </c:strRef>
          </c:tx>
          <c:marker>
            <c:symbol val="none"/>
          </c:marker>
          <c:cat>
            <c:numRef>
              <c:f>Plan1!$A$2:$A$7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Plan1!$B$2:$B$7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Real</c:v>
                </c:pt>
              </c:strCache>
            </c:strRef>
          </c:tx>
          <c:cat>
            <c:numRef>
              <c:f>Plan1!$A$2:$A$7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Plan1!$C$2:$C$7</c:f>
              <c:numCache>
                <c:formatCode>General</c:formatCode>
                <c:ptCount val="6"/>
                <c:pt idx="0">
                  <c:v>10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</c:ser>
        <c:marker val="1"/>
        <c:axId val="95159040"/>
        <c:axId val="95160960"/>
      </c:lineChart>
      <c:catAx>
        <c:axId val="951590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Dias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5160960"/>
        <c:crosses val="autoZero"/>
        <c:auto val="1"/>
        <c:lblAlgn val="ctr"/>
        <c:lblOffset val="100"/>
      </c:catAx>
      <c:valAx>
        <c:axId val="95160960"/>
        <c:scaling>
          <c:orientation val="minMax"/>
          <c:max val="1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Estórias</a:t>
                </a:r>
              </a:p>
            </c:rich>
          </c:tx>
          <c:layout/>
        </c:title>
        <c:numFmt formatCode="General" sourceLinked="1"/>
        <c:tickLblPos val="nextTo"/>
        <c:crossAx val="95159040"/>
        <c:crosses val="autoZero"/>
        <c:crossBetween val="between"/>
        <c:majorUnit val="2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hart>
    <c:plotArea>
      <c:layout/>
      <c:barChart>
        <c:barDir val="col"/>
        <c:grouping val="clustered"/>
        <c:ser>
          <c:idx val="0"/>
          <c:order val="0"/>
          <c:tx>
            <c:strRef>
              <c:f>Plan1!$B$18</c:f>
              <c:strCache>
                <c:ptCount val="1"/>
                <c:pt idx="0">
                  <c:v>Moda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Plan1!$C$17:$E$17</c:f>
              <c:strCache>
                <c:ptCount val="3"/>
                <c:pt idx="0">
                  <c:v>Projeto A</c:v>
                </c:pt>
                <c:pt idx="1">
                  <c:v>Projeto B</c:v>
                </c:pt>
                <c:pt idx="2">
                  <c:v>Projeto C</c:v>
                </c:pt>
              </c:strCache>
            </c:strRef>
          </c:cat>
          <c:val>
            <c:numRef>
              <c:f>Plan1!$C$18:$E$18</c:f>
              <c:numCache>
                <c:formatCode>0.0</c:formatCode>
                <c:ptCount val="3"/>
                <c:pt idx="0">
                  <c:v>4</c:v>
                </c:pt>
                <c:pt idx="1">
                  <c:v>9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Plan1!$B$19</c:f>
              <c:strCache>
                <c:ptCount val="1"/>
                <c:pt idx="0">
                  <c:v>Média</c:v>
                </c:pt>
              </c:strCache>
            </c:strRef>
          </c:tx>
          <c:cat>
            <c:strRef>
              <c:f>Plan1!$C$17:$E$17</c:f>
              <c:strCache>
                <c:ptCount val="3"/>
                <c:pt idx="0">
                  <c:v>Projeto A</c:v>
                </c:pt>
                <c:pt idx="1">
                  <c:v>Projeto B</c:v>
                </c:pt>
                <c:pt idx="2">
                  <c:v>Projeto C</c:v>
                </c:pt>
              </c:strCache>
            </c:strRef>
          </c:cat>
          <c:val>
            <c:numRef>
              <c:f>Plan1!$C$19:$E$19</c:f>
              <c:numCache>
                <c:formatCode>General</c:formatCode>
                <c:ptCount val="3"/>
                <c:pt idx="0">
                  <c:v>4.3</c:v>
                </c:pt>
                <c:pt idx="1">
                  <c:v>7.8</c:v>
                </c:pt>
                <c:pt idx="2">
                  <c:v>4.9000000000000004</c:v>
                </c:pt>
              </c:numCache>
            </c:numRef>
          </c:val>
        </c:ser>
        <c:axId val="92270976"/>
        <c:axId val="92272512"/>
      </c:barChart>
      <c:catAx>
        <c:axId val="92270976"/>
        <c:scaling>
          <c:orientation val="minMax"/>
        </c:scaling>
        <c:axPos val="b"/>
        <c:tickLblPos val="nextTo"/>
        <c:crossAx val="92272512"/>
        <c:crosses val="autoZero"/>
        <c:auto val="1"/>
        <c:lblAlgn val="ctr"/>
        <c:lblOffset val="100"/>
      </c:catAx>
      <c:valAx>
        <c:axId val="92272512"/>
        <c:scaling>
          <c:orientation val="minMax"/>
        </c:scaling>
        <c:axPos val="l"/>
        <c:majorGridlines/>
        <c:numFmt formatCode="0.0" sourceLinked="1"/>
        <c:tickLblPos val="nextTo"/>
        <c:crossAx val="92270976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4F81BD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'Q1'!$A$17:$A$19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'Q1'!$B$17:$B$19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axId val="93665920"/>
        <c:axId val="93671808"/>
      </c:barChart>
      <c:catAx>
        <c:axId val="93665920"/>
        <c:scaling>
          <c:orientation val="minMax"/>
        </c:scaling>
        <c:axPos val="l"/>
        <c:tickLblPos val="nextTo"/>
        <c:crossAx val="93671808"/>
        <c:crosses val="autoZero"/>
        <c:auto val="1"/>
        <c:lblAlgn val="ctr"/>
        <c:lblOffset val="100"/>
      </c:catAx>
      <c:valAx>
        <c:axId val="93671808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3665920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4F81BD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'Q2'!$A$16:$A$18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'Q2'!$B$16:$B$18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</c:ser>
        <c:axId val="93688960"/>
        <c:axId val="93690496"/>
      </c:barChart>
      <c:catAx>
        <c:axId val="93688960"/>
        <c:scaling>
          <c:orientation val="minMax"/>
        </c:scaling>
        <c:axPos val="l"/>
        <c:tickLblPos val="nextTo"/>
        <c:crossAx val="93690496"/>
        <c:crosses val="autoZero"/>
        <c:auto val="1"/>
        <c:lblAlgn val="ctr"/>
        <c:lblOffset val="100"/>
      </c:catAx>
      <c:valAx>
        <c:axId val="93690496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3688960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spPr>
            <a:solidFill>
              <a:srgbClr val="9BBB59">
                <a:lumMod val="75000"/>
              </a:srgbClr>
            </a:solidFill>
          </c:spPr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c:spPr>
          </c:dPt>
          <c:cat>
            <c:strRef>
              <c:f>'Q3'!$A$16:$A$18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'Q3'!$B$16:$B$18</c:f>
              <c:numCache>
                <c:formatCode>General</c:formatCode>
                <c:ptCount val="3"/>
                <c:pt idx="0">
                  <c:v>8</c:v>
                </c:pt>
                <c:pt idx="1">
                  <c:v>7</c:v>
                </c:pt>
                <c:pt idx="2">
                  <c:v>8</c:v>
                </c:pt>
              </c:numCache>
            </c:numRef>
          </c:val>
        </c:ser>
        <c:axId val="94452736"/>
        <c:axId val="94458624"/>
      </c:barChart>
      <c:catAx>
        <c:axId val="94452736"/>
        <c:scaling>
          <c:orientation val="minMax"/>
        </c:scaling>
        <c:axPos val="l"/>
        <c:tickLblPos val="nextTo"/>
        <c:crossAx val="94458624"/>
        <c:crosses val="autoZero"/>
        <c:auto val="1"/>
        <c:lblAlgn val="ctr"/>
        <c:lblOffset val="100"/>
      </c:catAx>
      <c:valAx>
        <c:axId val="94458624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4452736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'Q4'!$A$15:$A$17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'Q4'!$B$15:$B$17</c:f>
              <c:numCache>
                <c:formatCode>General</c:formatCode>
                <c:ptCount val="3"/>
                <c:pt idx="0">
                  <c:v>2</c:v>
                </c:pt>
                <c:pt idx="1">
                  <c:v>10</c:v>
                </c:pt>
                <c:pt idx="2">
                  <c:v>2</c:v>
                </c:pt>
              </c:numCache>
            </c:numRef>
          </c:val>
        </c:ser>
        <c:axId val="94496256"/>
        <c:axId val="94497792"/>
      </c:barChart>
      <c:catAx>
        <c:axId val="94496256"/>
        <c:scaling>
          <c:orientation val="minMax"/>
        </c:scaling>
        <c:axPos val="l"/>
        <c:tickLblPos val="nextTo"/>
        <c:crossAx val="94497792"/>
        <c:crosses val="autoZero"/>
        <c:auto val="1"/>
        <c:lblAlgn val="ctr"/>
        <c:lblOffset val="100"/>
      </c:catAx>
      <c:valAx>
        <c:axId val="94497792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4496256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5"/>
  <c:chart>
    <c:plotArea>
      <c:layout/>
      <c:barChart>
        <c:barDir val="bar"/>
        <c:grouping val="clustered"/>
        <c:ser>
          <c:idx val="0"/>
          <c:order val="0"/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'Q5'!$A$15:$A$17</c:f>
              <c:strCache>
                <c:ptCount val="3"/>
                <c:pt idx="0">
                  <c:v>Projeto C</c:v>
                </c:pt>
                <c:pt idx="1">
                  <c:v>Projeto B</c:v>
                </c:pt>
                <c:pt idx="2">
                  <c:v>Projeto A</c:v>
                </c:pt>
              </c:strCache>
            </c:strRef>
          </c:cat>
          <c:val>
            <c:numRef>
              <c:f>'Q5'!$B$15:$B$17</c:f>
              <c:numCache>
                <c:formatCode>General</c:formatCode>
                <c:ptCount val="3"/>
                <c:pt idx="0">
                  <c:v>3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axId val="94199168"/>
        <c:axId val="94205056"/>
      </c:barChart>
      <c:catAx>
        <c:axId val="94199168"/>
        <c:scaling>
          <c:orientation val="minMax"/>
        </c:scaling>
        <c:axPos val="l"/>
        <c:tickLblPos val="nextTo"/>
        <c:crossAx val="94205056"/>
        <c:crosses val="autoZero"/>
        <c:auto val="1"/>
        <c:lblAlgn val="ctr"/>
        <c:lblOffset val="100"/>
      </c:catAx>
      <c:valAx>
        <c:axId val="94205056"/>
        <c:scaling>
          <c:orientation val="minMax"/>
          <c:max val="10"/>
          <c:min val="0"/>
        </c:scaling>
        <c:axPos val="b"/>
        <c:majorGridlines/>
        <c:numFmt formatCode="General" sourceLinked="1"/>
        <c:tickLblPos val="nextTo"/>
        <c:crossAx val="94199168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4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A298-C543-4BEB-8258-B8F966742E6D}" type="datetimeFigureOut">
              <a:rPr lang="pt-BR" smtClean="0"/>
              <a:pPr/>
              <a:t>1/12/2009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75D81-97FE-4B9C-BC24-0F3A439B930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75D81-97FE-4B9C-BC24-0F3A439B930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75D81-97FE-4B9C-BC24-0F3A439B9307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B4BE5-737D-4453-9853-9F515018C3C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2F033-C073-42F6-98ED-C1E723E8447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2F498-E157-4E31-84EC-E74F31B969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89C6C-90EE-4ADC-9C05-0BF21B6CD3A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8B990-9428-48E7-B85D-DE2D93E5BDE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43478-D6BB-438D-BA97-F8007A08A7F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6842B-42CF-4612-B991-492B88B7AA1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B6BD2-8743-45BA-A155-EC6C9247455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44954-2B3D-49B4-897E-480F2C9D7CC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FD41-9626-48E4-93AB-C032EF52208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20F3E-BE5D-4589-87AF-B5D87C4F77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Título do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688F88-AA6D-465F-A5C3-E8923B1D0876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1031" name="Picture 7" descr="marca_dsc(2)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5025" y="6013450"/>
            <a:ext cx="2232025" cy="476250"/>
          </a:xfrm>
          <a:prstGeom prst="rect">
            <a:avLst/>
          </a:prstGeom>
          <a:noFill/>
        </p:spPr>
      </p:pic>
      <p:pic>
        <p:nvPicPr>
          <p:cNvPr id="1032" name="Picture 8" descr="leo_promis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8900" y="6008688"/>
            <a:ext cx="1584325" cy="5413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rgbClr val="1E581F"/>
          </a:solidFill>
          <a:effectLst/>
          <a:latin typeface="Tahoma" pitchFamily="34" charset="0"/>
          <a:ea typeface="+mj-ea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2161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16123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B7D2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B7D2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15000" b="15000"/>
          <a:stretch>
            <a:fillRect/>
          </a:stretch>
        </p:blipFill>
        <p:spPr bwMode="auto">
          <a:xfrm>
            <a:off x="0" y="4857760"/>
            <a:ext cx="9144000" cy="1000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357298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Avaliação qualitativa da utilização da abordagem Scrum em um ambiente real através do método Nokia </a:t>
            </a:r>
            <a:r>
              <a:rPr lang="pt-BR" sz="2800" b="1" spc="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pt-BR" sz="28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143248"/>
            <a:ext cx="6400800" cy="781040"/>
          </a:xfrm>
        </p:spPr>
        <p:txBody>
          <a:bodyPr/>
          <a:lstStyle/>
          <a:p>
            <a:pPr algn="l"/>
            <a:r>
              <a:rPr lang="pt-BR" sz="2800" b="1" dirty="0" smtClean="0"/>
              <a:t>Hélio Fernando Bentzen</a:t>
            </a:r>
          </a:p>
          <a:p>
            <a:pPr algn="l"/>
            <a:r>
              <a:rPr lang="pt-BR" sz="1800" dirty="0" smtClean="0">
                <a:solidFill>
                  <a:schemeClr val="bg2">
                    <a:lumMod val="75000"/>
                  </a:schemeClr>
                </a:solidFill>
              </a:rPr>
              <a:t>hfbpf@dsc.upe.br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14414" y="4071942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000" b="1" dirty="0" smtClean="0"/>
              <a:t>Orientadora: Cristine Gusmão</a:t>
            </a:r>
            <a:br>
              <a:rPr lang="pt-BR" sz="2000" b="1" dirty="0" smtClean="0"/>
            </a:br>
            <a:r>
              <a:rPr lang="pt-BR" sz="2000" b="1" dirty="0" smtClean="0"/>
              <a:t>Co-orientador: Célio Santana</a:t>
            </a:r>
          </a:p>
          <a:p>
            <a:pPr algn="ctr">
              <a:buClr>
                <a:srgbClr val="000000"/>
              </a:buClr>
              <a:buSzPct val="100000"/>
            </a:pPr>
            <a:endParaRPr lang="pt-BR" sz="2000" dirty="0" smtClean="0"/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3286116" y="542926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http://pma.dsc.upe.br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Origem: 1986 de </a:t>
            </a:r>
            <a:r>
              <a:rPr lang="pt-BR" i="1" dirty="0" err="1" smtClean="0"/>
              <a:t>Takeuchi</a:t>
            </a:r>
            <a:r>
              <a:rPr lang="pt-BR" dirty="0" smtClean="0"/>
              <a:t> e </a:t>
            </a:r>
            <a:r>
              <a:rPr lang="pt-BR" i="1" dirty="0" err="1" smtClean="0"/>
              <a:t>Nonaka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D41-9626-48E4-93AB-C032EF522087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lum bright="-35000"/>
          </a:blip>
          <a:srcRect/>
          <a:stretch>
            <a:fillRect/>
          </a:stretch>
        </p:blipFill>
        <p:spPr bwMode="auto">
          <a:xfrm>
            <a:off x="2500298" y="2643182"/>
            <a:ext cx="4286250" cy="279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aixaDeTexto 8"/>
          <p:cNvSpPr txBox="1"/>
          <p:nvPr/>
        </p:nvSpPr>
        <p:spPr>
          <a:xfrm>
            <a:off x="3714744" y="4572008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Sashimi</a:t>
            </a:r>
            <a:endParaRPr lang="pt-BR" sz="24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pt-B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Auto-gestão</a:t>
            </a:r>
            <a:endParaRPr lang="pt-B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Scrum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Imagem 4" descr="cicloScru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290" y="2214554"/>
            <a:ext cx="6357982" cy="266954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43108" y="5488560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3">
                    <a:lumMod val="65000"/>
                  </a:schemeClr>
                </a:solidFill>
              </a:rPr>
              <a:t>Adaptação</a:t>
            </a:r>
            <a:r>
              <a:rPr lang="en-US" i="1" dirty="0" smtClean="0">
                <a:solidFill>
                  <a:schemeClr val="accent3">
                    <a:lumMod val="65000"/>
                  </a:schemeClr>
                </a:solidFill>
              </a:rPr>
              <a:t> do </a:t>
            </a:r>
            <a:r>
              <a:rPr lang="en-US" i="1" dirty="0" err="1" smtClean="0">
                <a:solidFill>
                  <a:schemeClr val="accent3">
                    <a:lumMod val="65000"/>
                  </a:schemeClr>
                </a:solidFill>
              </a:rPr>
              <a:t>livro</a:t>
            </a:r>
            <a:r>
              <a:rPr lang="en-US" i="1" dirty="0" smtClean="0">
                <a:solidFill>
                  <a:schemeClr val="accent3">
                    <a:lumMod val="65000"/>
                  </a:schemeClr>
                </a:solidFill>
              </a:rPr>
              <a:t> Agile Software Development with Scrum</a:t>
            </a:r>
            <a:endParaRPr lang="pt-BR" i="1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85984" y="1876000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Estórias</a:t>
            </a:r>
            <a:endParaRPr lang="pt-BR" sz="1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28575" y="5090710"/>
            <a:ext cx="898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Tarefas</a:t>
            </a:r>
            <a:endParaRPr lang="pt-BR" sz="1600" b="1" dirty="0"/>
          </a:p>
        </p:txBody>
      </p:sp>
      <p:cxnSp>
        <p:nvCxnSpPr>
          <p:cNvPr id="10" name="Conector de seta reta 9"/>
          <p:cNvCxnSpPr/>
          <p:nvPr/>
        </p:nvCxnSpPr>
        <p:spPr>
          <a:xfrm rot="16200000" flipH="1">
            <a:off x="2428860" y="2643182"/>
            <a:ext cx="1571636" cy="714380"/>
          </a:xfrm>
          <a:prstGeom prst="straightConnector1">
            <a:avLst/>
          </a:prstGeom>
          <a:ln>
            <a:solidFill>
              <a:srgbClr val="E7E2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5400000" flipH="1" flipV="1">
            <a:off x="3571868" y="4572008"/>
            <a:ext cx="642942" cy="50006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 e responsabilidades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2" y="1785926"/>
            <a:ext cx="6686568" cy="4340237"/>
          </a:xfrm>
        </p:spPr>
        <p:txBody>
          <a:bodyPr/>
          <a:lstStyle/>
          <a:p>
            <a:r>
              <a:rPr lang="pt-BR" i="1" dirty="0" err="1" smtClean="0"/>
              <a:t>Product-owner</a:t>
            </a:r>
            <a:endParaRPr lang="pt-BR" i="1" dirty="0" smtClean="0"/>
          </a:p>
          <a:p>
            <a:endParaRPr lang="pt-BR" dirty="0" smtClean="0"/>
          </a:p>
          <a:p>
            <a:endParaRPr lang="pt-BR" sz="1400" dirty="0" smtClean="0"/>
          </a:p>
          <a:p>
            <a:r>
              <a:rPr lang="pt-BR" i="1" dirty="0" err="1" smtClean="0"/>
              <a:t>Scrum-master</a:t>
            </a:r>
            <a:r>
              <a:rPr lang="pt-BR" i="1" dirty="0" smtClean="0"/>
              <a:t> </a:t>
            </a:r>
          </a:p>
          <a:p>
            <a:endParaRPr lang="pt-BR" sz="2800" dirty="0" smtClean="0"/>
          </a:p>
          <a:p>
            <a:endParaRPr lang="pt-BR" sz="1800" dirty="0" smtClean="0"/>
          </a:p>
          <a:p>
            <a:r>
              <a:rPr lang="pt-BR" dirty="0" smtClean="0"/>
              <a:t>Time (</a:t>
            </a:r>
            <a:r>
              <a:rPr lang="pt-BR" i="1" dirty="0" smtClean="0"/>
              <a:t>Scrum</a:t>
            </a:r>
            <a:r>
              <a:rPr lang="pt-BR" dirty="0" smtClean="0"/>
              <a:t> </a:t>
            </a:r>
            <a:r>
              <a:rPr lang="pt-BR" i="1" dirty="0" err="1" smtClean="0"/>
              <a:t>Team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1691289" cy="424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 de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Product</a:t>
            </a:r>
            <a:r>
              <a:rPr lang="pt-BR" i="1" dirty="0" smtClean="0"/>
              <a:t> </a:t>
            </a:r>
            <a:r>
              <a:rPr lang="pt-BR" i="1" dirty="0" err="1" smtClean="0"/>
              <a:t>Backlog</a:t>
            </a:r>
            <a:endParaRPr lang="pt-BR" i="1" dirty="0" smtClean="0"/>
          </a:p>
          <a:p>
            <a:r>
              <a:rPr lang="pt-BR" i="1" dirty="0" smtClean="0"/>
              <a:t>Sprint </a:t>
            </a:r>
            <a:r>
              <a:rPr lang="pt-BR" i="1" dirty="0" err="1" smtClean="0"/>
              <a:t>Backlog</a:t>
            </a:r>
            <a:endParaRPr lang="pt-BR" i="1" dirty="0" smtClean="0"/>
          </a:p>
          <a:p>
            <a:pPr lvl="1"/>
            <a:r>
              <a:rPr lang="pt-BR" sz="2400" i="1" dirty="0" err="1" smtClean="0"/>
              <a:t>Planning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Poker</a:t>
            </a:r>
            <a:endParaRPr lang="pt-BR" sz="2400" i="1" dirty="0" smtClean="0"/>
          </a:p>
          <a:p>
            <a:r>
              <a:rPr lang="pt-BR" i="1" dirty="0" err="1" smtClean="0"/>
              <a:t>Burndown</a:t>
            </a:r>
            <a:r>
              <a:rPr lang="pt-BR" i="1" dirty="0" smtClean="0"/>
              <a:t> </a:t>
            </a:r>
            <a:r>
              <a:rPr lang="pt-BR" i="1" dirty="0" err="1" smtClean="0"/>
              <a:t>Chart</a:t>
            </a:r>
            <a:endParaRPr lang="pt-BR" i="1" dirty="0" smtClean="0"/>
          </a:p>
          <a:p>
            <a:endParaRPr lang="pt-BR" b="1" dirty="0" smtClean="0"/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13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928662" y="3857628"/>
          <a:ext cx="5497815" cy="2169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928802"/>
            <a:ext cx="2142647" cy="1352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/>
          <p:cNvSpPr txBox="1"/>
          <p:nvPr/>
        </p:nvSpPr>
        <p:spPr>
          <a:xfrm>
            <a:off x="6257937" y="45910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(1,6/dia)</a:t>
            </a:r>
            <a:endParaRPr lang="pt-BR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357430"/>
            <a:ext cx="3343270" cy="2213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do </a:t>
            </a:r>
            <a:r>
              <a:rPr lang="pt-BR" i="1" dirty="0" smtClean="0"/>
              <a:t>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r>
              <a:rPr lang="en-US" dirty="0" smtClean="0"/>
              <a:t> de </a:t>
            </a:r>
            <a:r>
              <a:rPr lang="en-US" i="1" dirty="0" smtClean="0"/>
              <a:t>Sprint</a:t>
            </a:r>
          </a:p>
          <a:p>
            <a:endParaRPr lang="pt-BR" sz="2000" i="1" dirty="0" smtClean="0"/>
          </a:p>
          <a:p>
            <a:r>
              <a:rPr lang="pt-BR" dirty="0" smtClean="0"/>
              <a:t>Reunião diária</a:t>
            </a:r>
          </a:p>
          <a:p>
            <a:endParaRPr lang="pt-BR" sz="2000" dirty="0" smtClean="0"/>
          </a:p>
          <a:p>
            <a:r>
              <a:rPr lang="en-US" dirty="0" err="1" smtClean="0"/>
              <a:t>Revisão</a:t>
            </a:r>
            <a:r>
              <a:rPr lang="en-US" dirty="0" smtClean="0"/>
              <a:t> de </a:t>
            </a:r>
            <a:r>
              <a:rPr lang="en-US" i="1" dirty="0" smtClean="0"/>
              <a:t>Sprint</a:t>
            </a:r>
          </a:p>
          <a:p>
            <a:endParaRPr lang="en-US" sz="2000" i="1" dirty="0" smtClean="0"/>
          </a:p>
          <a:p>
            <a:r>
              <a:rPr lang="pt-BR" dirty="0" smtClean="0"/>
              <a:t>Retrospectiva de </a:t>
            </a:r>
            <a:r>
              <a:rPr lang="pt-BR" i="1" dirty="0" smtClean="0"/>
              <a:t>Sprint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Nokia </a:t>
            </a:r>
            <a:r>
              <a:rPr lang="pt-BR" dirty="0" err="1" smtClean="0"/>
              <a:t>Test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2005, </a:t>
            </a:r>
            <a:r>
              <a:rPr lang="pt-BR" i="1" dirty="0" err="1" smtClean="0"/>
              <a:t>Bas</a:t>
            </a:r>
            <a:r>
              <a:rPr lang="pt-BR" i="1" dirty="0" smtClean="0"/>
              <a:t> </a:t>
            </a:r>
            <a:r>
              <a:rPr lang="pt-BR" i="1" dirty="0" err="1" smtClean="0"/>
              <a:t>Vodde</a:t>
            </a:r>
            <a:endParaRPr lang="pt-BR" i="1" dirty="0" smtClean="0"/>
          </a:p>
          <a:p>
            <a:r>
              <a:rPr lang="pt-BR" dirty="0" smtClean="0"/>
              <a:t>2008, </a:t>
            </a:r>
            <a:r>
              <a:rPr lang="pt-BR" i="1" dirty="0" smtClean="0"/>
              <a:t>Jeff Sutherland</a:t>
            </a:r>
          </a:p>
          <a:p>
            <a:endParaRPr lang="pt-BR" i="1" dirty="0" smtClean="0"/>
          </a:p>
          <a:p>
            <a:r>
              <a:rPr lang="pt-BR" i="1" dirty="0" smtClean="0"/>
              <a:t>Avaliação de aderência</a:t>
            </a:r>
            <a:br>
              <a:rPr lang="pt-BR" i="1" dirty="0" smtClean="0"/>
            </a:br>
            <a:r>
              <a:rPr lang="pt-BR" i="1" dirty="0" smtClean="0"/>
              <a:t>de equipes ao Scrum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071678"/>
            <a:ext cx="3236585" cy="2419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 – Nokia </a:t>
            </a:r>
            <a:r>
              <a:rPr lang="pt-BR" dirty="0" err="1" smtClean="0"/>
              <a:t>Test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8329642" cy="4911741"/>
          </a:xfrm>
        </p:spPr>
        <p:txBody>
          <a:bodyPr/>
          <a:lstStyle/>
          <a:p>
            <a:pPr>
              <a:tabLst>
                <a:tab pos="703263" algn="l"/>
              </a:tabLst>
            </a:pP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Tamanho dos </a:t>
            </a:r>
            <a:r>
              <a:rPr lang="pt-BR" sz="2800" i="1" dirty="0" err="1" smtClean="0">
                <a:solidFill>
                  <a:schemeClr val="accent2">
                    <a:lumMod val="75000"/>
                  </a:schemeClr>
                </a:solidFill>
              </a:rPr>
              <a:t>Sprints</a:t>
            </a:r>
            <a:endParaRPr lang="pt-B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tabLst>
                <a:tab pos="703263" algn="l"/>
              </a:tabLst>
            </a:pP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Produto funcional/testado a cada iteração</a:t>
            </a:r>
          </a:p>
          <a:p>
            <a:pPr>
              <a:tabLst>
                <a:tab pos="703263" algn="l"/>
              </a:tabLst>
            </a:pP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Iterações antes da conclusão das especificações</a:t>
            </a:r>
          </a:p>
          <a:p>
            <a:pPr>
              <a:tabLst>
                <a:tab pos="703263" algn="l"/>
              </a:tabLst>
            </a:pPr>
            <a:r>
              <a:rPr lang="pt-BR" sz="2800" i="1" dirty="0" err="1" smtClean="0">
                <a:solidFill>
                  <a:srgbClr val="216123"/>
                </a:solidFill>
              </a:rPr>
              <a:t>Product</a:t>
            </a:r>
            <a:r>
              <a:rPr lang="pt-BR" sz="2800" i="1" dirty="0" smtClean="0">
                <a:solidFill>
                  <a:srgbClr val="216123"/>
                </a:solidFill>
              </a:rPr>
              <a:t> </a:t>
            </a:r>
            <a:r>
              <a:rPr lang="pt-BR" sz="2800" i="1" dirty="0" err="1" smtClean="0">
                <a:solidFill>
                  <a:srgbClr val="216123"/>
                </a:solidFill>
              </a:rPr>
              <a:t>Owner</a:t>
            </a:r>
            <a:r>
              <a:rPr lang="pt-BR" sz="2800" i="1" dirty="0" smtClean="0">
                <a:solidFill>
                  <a:srgbClr val="216123"/>
                </a:solidFill>
              </a:rPr>
              <a:t> </a:t>
            </a:r>
            <a:r>
              <a:rPr lang="pt-BR" sz="2800" dirty="0" smtClean="0">
                <a:solidFill>
                  <a:srgbClr val="216123"/>
                </a:solidFill>
              </a:rPr>
              <a:t>bem definido</a:t>
            </a:r>
            <a:endParaRPr lang="pt-BR" sz="2800" i="1" dirty="0" smtClean="0">
              <a:solidFill>
                <a:srgbClr val="216123"/>
              </a:solidFill>
            </a:endParaRPr>
          </a:p>
          <a:p>
            <a:pPr>
              <a:tabLst>
                <a:tab pos="703263" algn="l"/>
              </a:tabLst>
            </a:pPr>
            <a:r>
              <a:rPr lang="pt-BR" sz="2800" i="1" dirty="0" err="1" smtClean="0">
                <a:solidFill>
                  <a:srgbClr val="216123"/>
                </a:solidFill>
              </a:rPr>
              <a:t>Product</a:t>
            </a:r>
            <a:r>
              <a:rPr lang="pt-BR" sz="2800" i="1" dirty="0" smtClean="0">
                <a:solidFill>
                  <a:srgbClr val="216123"/>
                </a:solidFill>
              </a:rPr>
              <a:t> </a:t>
            </a:r>
            <a:r>
              <a:rPr lang="pt-BR" sz="2800" i="1" dirty="0" err="1" smtClean="0">
                <a:solidFill>
                  <a:srgbClr val="216123"/>
                </a:solidFill>
              </a:rPr>
              <a:t>backlog</a:t>
            </a:r>
            <a:r>
              <a:rPr lang="pt-BR" sz="2800" i="1" dirty="0" smtClean="0">
                <a:solidFill>
                  <a:srgbClr val="216123"/>
                </a:solidFill>
              </a:rPr>
              <a:t> </a:t>
            </a:r>
            <a:r>
              <a:rPr lang="pt-BR" sz="2800" dirty="0" smtClean="0">
                <a:solidFill>
                  <a:srgbClr val="216123"/>
                </a:solidFill>
              </a:rPr>
              <a:t>priorizado por valor de negócio</a:t>
            </a:r>
          </a:p>
          <a:p>
            <a:pPr>
              <a:tabLst>
                <a:tab pos="703263" algn="l"/>
              </a:tabLst>
            </a:pPr>
            <a:r>
              <a:rPr lang="pt-BR" sz="2800" i="1" dirty="0" err="1" smtClean="0">
                <a:solidFill>
                  <a:srgbClr val="216123"/>
                </a:solidFill>
              </a:rPr>
              <a:t>Product</a:t>
            </a:r>
            <a:r>
              <a:rPr lang="pt-BR" sz="2800" i="1" dirty="0" smtClean="0">
                <a:solidFill>
                  <a:srgbClr val="216123"/>
                </a:solidFill>
              </a:rPr>
              <a:t> </a:t>
            </a:r>
            <a:r>
              <a:rPr lang="pt-BR" sz="2800" i="1" dirty="0" err="1" smtClean="0">
                <a:solidFill>
                  <a:srgbClr val="216123"/>
                </a:solidFill>
              </a:rPr>
              <a:t>backlog</a:t>
            </a:r>
            <a:r>
              <a:rPr lang="pt-BR" sz="2800" i="1" dirty="0" smtClean="0">
                <a:solidFill>
                  <a:srgbClr val="216123"/>
                </a:solidFill>
              </a:rPr>
              <a:t> </a:t>
            </a:r>
            <a:r>
              <a:rPr lang="pt-BR" sz="2800" dirty="0" smtClean="0">
                <a:solidFill>
                  <a:srgbClr val="216123"/>
                </a:solidFill>
              </a:rPr>
              <a:t>estimado pelo time</a:t>
            </a:r>
          </a:p>
          <a:p>
            <a:pPr>
              <a:tabLst>
                <a:tab pos="703263" algn="l"/>
              </a:tabLst>
            </a:pPr>
            <a:r>
              <a:rPr lang="pt-BR" sz="2800" i="1" dirty="0" err="1" smtClean="0">
                <a:solidFill>
                  <a:srgbClr val="216123"/>
                </a:solidFill>
              </a:rPr>
              <a:t>Burndown</a:t>
            </a:r>
            <a:r>
              <a:rPr lang="pt-BR" sz="2800" dirty="0" smtClean="0">
                <a:solidFill>
                  <a:srgbClr val="216123"/>
                </a:solidFill>
              </a:rPr>
              <a:t> e velocidade</a:t>
            </a:r>
          </a:p>
          <a:p>
            <a:pPr>
              <a:tabLst>
                <a:tab pos="703263" algn="l"/>
              </a:tabLst>
            </a:pPr>
            <a:r>
              <a:rPr lang="pt-BR" sz="2800" dirty="0" smtClean="0">
                <a:solidFill>
                  <a:srgbClr val="216123"/>
                </a:solidFill>
              </a:rPr>
              <a:t>Interrupções</a:t>
            </a:r>
          </a:p>
          <a:p>
            <a:pPr>
              <a:tabLst>
                <a:tab pos="703263" algn="l"/>
              </a:tabLst>
            </a:pPr>
            <a:r>
              <a:rPr lang="pt-BR" sz="2800" dirty="0" smtClean="0">
                <a:solidFill>
                  <a:srgbClr val="216123"/>
                </a:solidFill>
              </a:rPr>
              <a:t>Estado do Time</a:t>
            </a:r>
          </a:p>
          <a:p>
            <a:pPr>
              <a:tabLst>
                <a:tab pos="703263" algn="l"/>
              </a:tabLst>
            </a:pP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Nokia </a:t>
            </a:r>
            <a:r>
              <a:rPr lang="pt-BR" dirty="0" err="1" smtClean="0"/>
              <a:t>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28596" y="1643048"/>
          <a:ext cx="8358244" cy="3786216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2500329"/>
                <a:gridCol w="2357454"/>
                <a:gridCol w="3500461"/>
              </a:tblGrid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 smtClean="0">
                          <a:solidFill>
                            <a:schemeClr val="tx1"/>
                          </a:solidFill>
                        </a:rPr>
                        <a:t>ScrumButt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7 ou menos pontos 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Receita de 0-35%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 smtClean="0">
                          <a:solidFill>
                            <a:schemeClr val="tx1"/>
                          </a:solidFill>
                        </a:rPr>
                        <a:t>Pretty</a:t>
                      </a:r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b="1" dirty="0" err="1" smtClean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 Scrum 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8 pontos 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Receita de 150-200%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 smtClean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 Scrum 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9 pontos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Receita de 300%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Great Scrum </a:t>
                      </a:r>
                      <a:r>
                        <a:rPr lang="pt-BR" sz="2400" b="1" dirty="0" err="1" smtClean="0">
                          <a:solidFill>
                            <a:schemeClr val="tx1"/>
                          </a:solidFill>
                        </a:rPr>
                        <a:t>Annual</a:t>
                      </a:r>
                      <a:r>
                        <a:rPr lang="pt-BR" sz="2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10 pontos 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Receita anual de 400%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 de pequeno porte</a:t>
            </a:r>
          </a:p>
          <a:p>
            <a:pPr lvl="1"/>
            <a:r>
              <a:rPr lang="pt-BR" dirty="0" smtClean="0"/>
              <a:t>Desenvolvimento, treinamentos,</a:t>
            </a:r>
            <a:br>
              <a:rPr lang="pt-BR" dirty="0" smtClean="0"/>
            </a:br>
            <a:r>
              <a:rPr lang="pt-BR" dirty="0" err="1" smtClean="0"/>
              <a:t>P&amp;D</a:t>
            </a:r>
            <a:r>
              <a:rPr lang="pt-BR" dirty="0" smtClean="0"/>
              <a:t> e Games</a:t>
            </a:r>
          </a:p>
          <a:p>
            <a:pPr lvl="1"/>
            <a:r>
              <a:rPr lang="pt-BR" dirty="0" smtClean="0"/>
              <a:t>&gt;50 funcionários</a:t>
            </a:r>
          </a:p>
          <a:p>
            <a:r>
              <a:rPr lang="pt-BR" dirty="0" smtClean="0"/>
              <a:t>Três projetos isolados</a:t>
            </a:r>
          </a:p>
          <a:p>
            <a:pPr lvl="1"/>
            <a:r>
              <a:rPr lang="pt-BR" b="1" dirty="0" smtClean="0"/>
              <a:t>Projeto A e C:</a:t>
            </a:r>
            <a:r>
              <a:rPr lang="pt-BR" dirty="0" smtClean="0"/>
              <a:t> </a:t>
            </a:r>
            <a:r>
              <a:rPr lang="pt-BR" dirty="0" smtClean="0"/>
              <a:t>desenvolvimento </a:t>
            </a:r>
            <a:r>
              <a:rPr lang="pt-BR" dirty="0" smtClean="0"/>
              <a:t>comercial</a:t>
            </a:r>
          </a:p>
          <a:p>
            <a:pPr lvl="1"/>
            <a:r>
              <a:rPr lang="pt-BR" b="1" dirty="0" smtClean="0"/>
              <a:t>Projeto B: </a:t>
            </a:r>
            <a:r>
              <a:rPr lang="pt-BR" dirty="0" err="1" smtClean="0"/>
              <a:t>P&amp;D</a:t>
            </a:r>
            <a:endParaRPr lang="pt-BR" dirty="0" smtClean="0"/>
          </a:p>
          <a:p>
            <a:r>
              <a:rPr lang="pt-BR" dirty="0" smtClean="0"/>
              <a:t>Questionários Traduzidos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214554"/>
            <a:ext cx="10287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pt-BR" sz="2400" dirty="0" smtClean="0"/>
              <a:t>Resultados obtidos por cada projeto no Nokia </a:t>
            </a:r>
            <a:r>
              <a:rPr lang="pt-BR" sz="2400" dirty="0" err="1" smtClean="0"/>
              <a:t>Test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19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928662" y="1857364"/>
          <a:ext cx="714380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928794" y="3286124"/>
            <a:ext cx="13644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ScrumButt</a:t>
            </a:r>
            <a:endParaRPr lang="pt-BR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pt-BR" sz="1400" b="1" i="1" dirty="0" smtClean="0"/>
              <a:t> </a:t>
            </a:r>
            <a:r>
              <a:rPr lang="pt-BR" sz="1600" b="1" i="1" dirty="0" smtClean="0"/>
              <a:t>0-35% </a:t>
            </a:r>
            <a:endParaRPr lang="pt-BR" sz="16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57818" y="3143248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ScrumButt</a:t>
            </a:r>
            <a:endParaRPr lang="pt-BR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pt-BR" b="1" i="1" dirty="0" smtClean="0"/>
              <a:t> </a:t>
            </a:r>
            <a:r>
              <a:rPr lang="pt-BR" sz="1600" b="1" i="1" dirty="0" smtClean="0"/>
              <a:t>0-35% </a:t>
            </a:r>
            <a:endParaRPr lang="pt-BR" sz="20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493053" y="2357430"/>
            <a:ext cx="386516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ScrumButt</a:t>
            </a:r>
            <a:r>
              <a:rPr lang="pt-BR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&gt;&gt; </a:t>
            </a:r>
            <a:r>
              <a:rPr lang="pt-BR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Pretty</a:t>
            </a:r>
            <a:r>
              <a:rPr lang="pt-BR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pt-BR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Good</a:t>
            </a:r>
            <a:r>
              <a:rPr lang="pt-BR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Scrum</a:t>
            </a:r>
          </a:p>
          <a:p>
            <a:r>
              <a:rPr lang="pt-BR" sz="1400" b="1" i="1" dirty="0" smtClean="0"/>
              <a:t>       </a:t>
            </a:r>
            <a:r>
              <a:rPr lang="pt-BR" sz="1600" b="1" i="1" dirty="0" smtClean="0"/>
              <a:t>0-35%                     150-200%</a:t>
            </a:r>
            <a:endParaRPr lang="pt-BR" sz="14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71802" y="1785926"/>
            <a:ext cx="156966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 err="1" smtClean="0">
                <a:ln w="1905"/>
                <a:gradFill>
                  <a:gsLst>
                    <a:gs pos="0">
                      <a:srgbClr val="071307"/>
                    </a:gs>
                    <a:gs pos="78000">
                      <a:srgbClr val="216123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Good</a:t>
            </a:r>
            <a:r>
              <a:rPr lang="pt-BR" b="1" i="1" dirty="0" smtClean="0">
                <a:ln w="1905"/>
                <a:gradFill>
                  <a:gsLst>
                    <a:gs pos="0">
                      <a:srgbClr val="071307"/>
                    </a:gs>
                    <a:gs pos="78000">
                      <a:srgbClr val="216123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Scrum</a:t>
            </a:r>
          </a:p>
          <a:p>
            <a:pPr algn="ctr"/>
            <a:r>
              <a:rPr lang="pt-BR" sz="1600" b="1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300%</a:t>
            </a:r>
            <a:endParaRPr lang="pt-BR" sz="1600" b="1" i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56" y="1972047"/>
            <a:ext cx="4515645" cy="300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214422"/>
            <a:ext cx="4572032" cy="4500594"/>
          </a:xfrm>
        </p:spPr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Objetivos</a:t>
            </a:r>
          </a:p>
          <a:p>
            <a:r>
              <a:rPr lang="pt-BR" sz="2400" dirty="0" smtClean="0"/>
              <a:t>Metodologia</a:t>
            </a:r>
          </a:p>
          <a:p>
            <a:r>
              <a:rPr lang="pt-BR" sz="2400" dirty="0" smtClean="0"/>
              <a:t>Metodologias Ágeis</a:t>
            </a:r>
          </a:p>
          <a:p>
            <a:pPr lvl="1"/>
            <a:r>
              <a:rPr lang="pt-BR" sz="2000" dirty="0" smtClean="0"/>
              <a:t>Scrum</a:t>
            </a:r>
          </a:p>
          <a:p>
            <a:r>
              <a:rPr lang="pt-BR" sz="2600" dirty="0" smtClean="0"/>
              <a:t>Nokia </a:t>
            </a:r>
            <a:r>
              <a:rPr lang="pt-BR" sz="2600" dirty="0" err="1" smtClean="0"/>
              <a:t>Test</a:t>
            </a:r>
            <a:endParaRPr lang="pt-BR" sz="2600" dirty="0" smtClean="0"/>
          </a:p>
          <a:p>
            <a:r>
              <a:rPr lang="pt-BR" sz="2400" dirty="0" smtClean="0"/>
              <a:t>Estudo de Caso</a:t>
            </a:r>
          </a:p>
          <a:p>
            <a:r>
              <a:rPr lang="pt-BR" sz="2400" dirty="0" smtClean="0"/>
              <a:t>Análise de resultados</a:t>
            </a:r>
          </a:p>
          <a:p>
            <a:r>
              <a:rPr lang="pt-BR" sz="2400" dirty="0" smtClean="0"/>
              <a:t>Conclusão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Mapeamento de </a:t>
            </a:r>
            <a:r>
              <a:rPr lang="pt-BR" b="1" i="1" dirty="0" smtClean="0"/>
              <a:t>Scrum</a:t>
            </a:r>
            <a:r>
              <a:rPr lang="pt-BR" b="1" dirty="0" smtClean="0"/>
              <a:t> x </a:t>
            </a:r>
            <a:r>
              <a:rPr lang="pt-BR" b="1" i="1" dirty="0" smtClean="0"/>
              <a:t>Nokia </a:t>
            </a:r>
            <a:r>
              <a:rPr lang="pt-BR" b="1" i="1" dirty="0" err="1" smtClean="0"/>
              <a:t>Test</a:t>
            </a:r>
            <a:endParaRPr lang="pt-BR" b="1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20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71472" y="2285992"/>
          <a:ext cx="8001056" cy="3470148"/>
        </p:xfrm>
        <a:graphic>
          <a:graphicData uri="http://schemas.openxmlformats.org/drawingml/2006/table">
            <a:tbl>
              <a:tblPr/>
              <a:tblGrid>
                <a:gridCol w="5000660"/>
                <a:gridCol w="3000396"/>
              </a:tblGrid>
              <a:tr h="17970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Componentes de </a:t>
                      </a:r>
                      <a:r>
                        <a:rPr lang="pt-BR" sz="1800" b="1" i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Scrum</a:t>
                      </a:r>
                      <a:endParaRPr lang="pt-BR" sz="1800" b="1" i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DDEBCF"/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Nokia </a:t>
                      </a:r>
                      <a:r>
                        <a:rPr lang="pt-BR" sz="1800" b="1" i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Test</a:t>
                      </a:r>
                      <a:endParaRPr lang="pt-BR" sz="1800" b="1" i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DDEBCF"/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Time Scrum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Product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BR" sz="18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Owner</a:t>
                      </a:r>
                      <a:endParaRPr lang="pt-BR" sz="1800" i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Scrum-Master</a:t>
                      </a:r>
                      <a:endParaRPr lang="pt-BR" sz="1800" i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Produto de </a:t>
                      </a:r>
                      <a:r>
                        <a:rPr lang="pt-BR" sz="18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Backlog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Sprint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BR" sz="18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Backlog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Burndown</a:t>
                      </a: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BR" sz="18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Chart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Planejamento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de 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Sprint (Planning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Poker*)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Há cobertura</a:t>
                      </a:r>
                      <a:endParaRPr lang="pt-BR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Reuniões diárias da equipe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Arial"/>
                        </a:rPr>
                        <a:t>Não há cobertura</a:t>
                      </a:r>
                      <a:endParaRPr lang="pt-BR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Revisão de </a:t>
                      </a: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Sprint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Arial"/>
                        </a:rPr>
                        <a:t>Não há cobertura</a:t>
                      </a:r>
                      <a:endParaRPr lang="pt-BR" sz="1800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Retrospectiva de </a:t>
                      </a: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Sprint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Arial"/>
                        </a:rPr>
                        <a:t>Não há cobertura</a:t>
                      </a:r>
                      <a:endParaRPr lang="pt-BR" sz="1800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Sobre iterações</a:t>
            </a:r>
          </a:p>
          <a:p>
            <a:pPr lvl="1"/>
            <a:r>
              <a:rPr lang="pt-BR" b="1" dirty="0" smtClean="0"/>
              <a:t>A, B, C: </a:t>
            </a:r>
            <a:r>
              <a:rPr lang="pt-BR" dirty="0" smtClean="0"/>
              <a:t>iterações fixas menores que 04 semanas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21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1285852" y="3286124"/>
          <a:ext cx="6008366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pt-BR" sz="2800" b="1" dirty="0" smtClean="0"/>
              <a:t>Sobre os testes</a:t>
            </a:r>
          </a:p>
          <a:p>
            <a:pPr lvl="1"/>
            <a:r>
              <a:rPr lang="pt-BR" sz="2400" b="1" dirty="0" smtClean="0"/>
              <a:t>A e B: </a:t>
            </a:r>
            <a:r>
              <a:rPr lang="pt-BR" sz="2400" dirty="0" smtClean="0"/>
              <a:t>só testam os requisitos após a finalização das estórias. </a:t>
            </a:r>
          </a:p>
          <a:p>
            <a:pPr lvl="1"/>
            <a:r>
              <a:rPr lang="pt-BR" sz="2400" b="1" dirty="0" smtClean="0"/>
              <a:t>C: </a:t>
            </a:r>
            <a:r>
              <a:rPr lang="pt-BR" sz="2400" dirty="0" smtClean="0"/>
              <a:t>realiza entrega a cada iteração devidamente testada</a:t>
            </a:r>
          </a:p>
          <a:p>
            <a:pPr lvl="1"/>
            <a:endParaRPr lang="pt-BR" sz="2400" b="1" dirty="0" smtClean="0">
              <a:solidFill>
                <a:srgbClr val="FF0000"/>
              </a:solidFill>
            </a:endParaRPr>
          </a:p>
          <a:p>
            <a:pPr lvl="1"/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/>
            </a:r>
            <a:br>
              <a:rPr lang="pt-BR" sz="2400" b="1" dirty="0" smtClean="0">
                <a:solidFill>
                  <a:srgbClr val="FF0000"/>
                </a:solidFill>
              </a:rPr>
            </a:br>
            <a:endParaRPr lang="pt-BR" sz="2400" b="1" dirty="0" smtClean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216123"/>
                </a:solidFill>
              </a:rPr>
              <a:t>Garantia de entregas, validação e homologação</a:t>
            </a:r>
            <a:endParaRPr lang="pt-BR" sz="2400" b="1" dirty="0">
              <a:solidFill>
                <a:srgbClr val="216123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22</a:t>
            </a:fld>
            <a:endParaRPr lang="pt-BR"/>
          </a:p>
        </p:txBody>
      </p:sp>
      <p:graphicFrame>
        <p:nvGraphicFramePr>
          <p:cNvPr id="6" name="Gráfico 5"/>
          <p:cNvGraphicFramePr/>
          <p:nvPr/>
        </p:nvGraphicFramePr>
        <p:xfrm>
          <a:off x="1643042" y="3357562"/>
          <a:ext cx="6023044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pt-BR" sz="2800" b="1" dirty="0" smtClean="0"/>
              <a:t>Sobre requisitos quando iteração começa</a:t>
            </a:r>
          </a:p>
          <a:p>
            <a:pPr lvl="1"/>
            <a:r>
              <a:rPr lang="pt-BR" sz="2400" b="1" dirty="0" smtClean="0"/>
              <a:t>A e C: </a:t>
            </a:r>
            <a:r>
              <a:rPr lang="pt-BR" sz="2400" dirty="0" smtClean="0"/>
              <a:t>falta vínculo explícito do negócio às estórias</a:t>
            </a:r>
          </a:p>
          <a:p>
            <a:pPr lvl="1"/>
            <a:r>
              <a:rPr lang="pt-BR" sz="2400" b="1" dirty="0" smtClean="0"/>
              <a:t>B: </a:t>
            </a:r>
            <a:r>
              <a:rPr lang="pt-BR" sz="2400" dirty="0" smtClean="0"/>
              <a:t>definição de estórias sem </a:t>
            </a:r>
            <a:r>
              <a:rPr lang="pt-BR" sz="2400" i="1" dirty="0" smtClean="0"/>
              <a:t>just-in-time</a:t>
            </a:r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r>
              <a:rPr lang="pt-BR" sz="2400" dirty="0" smtClean="0">
                <a:solidFill>
                  <a:srgbClr val="216123"/>
                </a:solidFill>
              </a:rPr>
              <a:t>Foco em metas (objetivo a cumprir no </a:t>
            </a:r>
            <a:r>
              <a:rPr lang="pt-BR" sz="2400" i="1" dirty="0" smtClean="0">
                <a:solidFill>
                  <a:srgbClr val="216123"/>
                </a:solidFill>
              </a:rPr>
              <a:t>Sprint</a:t>
            </a:r>
            <a:r>
              <a:rPr lang="pt-BR" sz="2400" dirty="0" smtClean="0">
                <a:solidFill>
                  <a:srgbClr val="216123"/>
                </a:solidFill>
              </a:rPr>
              <a:t>)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23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1285852" y="2786058"/>
          <a:ext cx="6572296" cy="1945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pt-BR" sz="2800" b="1" dirty="0" smtClean="0"/>
              <a:t>Sobre o </a:t>
            </a:r>
            <a:r>
              <a:rPr lang="pt-BR" sz="2800" b="1" dirty="0" err="1" smtClean="0"/>
              <a:t>Product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Owner</a:t>
            </a:r>
            <a:endParaRPr lang="pt-BR" sz="2800" b="1" dirty="0" smtClean="0"/>
          </a:p>
          <a:p>
            <a:pPr lvl="1"/>
            <a:r>
              <a:rPr lang="pt-BR" sz="2400" b="1" dirty="0" smtClean="0"/>
              <a:t>B: </a:t>
            </a:r>
            <a:r>
              <a:rPr lang="pt-BR" sz="2400" dirty="0" err="1" smtClean="0"/>
              <a:t>Product</a:t>
            </a:r>
            <a:r>
              <a:rPr lang="pt-BR" sz="2400" dirty="0" smtClean="0"/>
              <a:t> </a:t>
            </a:r>
            <a:r>
              <a:rPr lang="pt-BR" sz="2400" dirty="0" err="1" smtClean="0"/>
              <a:t>Owner</a:t>
            </a:r>
            <a:r>
              <a:rPr lang="pt-BR" sz="2400" dirty="0" smtClean="0"/>
              <a:t> que motiva o time</a:t>
            </a:r>
          </a:p>
          <a:p>
            <a:pPr lvl="1"/>
            <a:r>
              <a:rPr lang="pt-BR" sz="2400" b="1" dirty="0" smtClean="0"/>
              <a:t>A e C: </a:t>
            </a:r>
            <a:r>
              <a:rPr lang="pt-BR" sz="2400" dirty="0" err="1" smtClean="0"/>
              <a:t>Product</a:t>
            </a:r>
            <a:r>
              <a:rPr lang="pt-BR" sz="2400" dirty="0" smtClean="0"/>
              <a:t> </a:t>
            </a:r>
            <a:r>
              <a:rPr lang="pt-BR" sz="2400" dirty="0" err="1" smtClean="0"/>
              <a:t>Owner</a:t>
            </a:r>
            <a:r>
              <a:rPr lang="pt-BR" sz="2400" dirty="0" smtClean="0"/>
              <a:t> interrompe o time</a:t>
            </a:r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r>
              <a:rPr lang="pt-BR" sz="2400" i="1" dirty="0" smtClean="0">
                <a:solidFill>
                  <a:srgbClr val="216123"/>
                </a:solidFill>
              </a:rPr>
              <a:t>Disponibilidade e compromisso com metas</a:t>
            </a:r>
            <a:br>
              <a:rPr lang="pt-BR" sz="2400" i="1" dirty="0" smtClean="0">
                <a:solidFill>
                  <a:srgbClr val="216123"/>
                </a:solidFill>
              </a:rPr>
            </a:br>
            <a:r>
              <a:rPr lang="pt-BR" sz="2400" i="1" dirty="0" smtClean="0">
                <a:solidFill>
                  <a:srgbClr val="216123"/>
                </a:solidFill>
              </a:rPr>
              <a:t>do </a:t>
            </a:r>
            <a:r>
              <a:rPr lang="pt-BR" sz="2400" i="1" dirty="0" err="1" smtClean="0">
                <a:solidFill>
                  <a:srgbClr val="216123"/>
                </a:solidFill>
              </a:rPr>
              <a:t>Product</a:t>
            </a:r>
            <a:r>
              <a:rPr lang="pt-BR" sz="2400" i="1" dirty="0" smtClean="0">
                <a:solidFill>
                  <a:srgbClr val="216123"/>
                </a:solidFill>
              </a:rPr>
              <a:t> </a:t>
            </a:r>
            <a:r>
              <a:rPr lang="pt-BR" sz="2400" i="1" dirty="0" err="1" smtClean="0">
                <a:solidFill>
                  <a:srgbClr val="216123"/>
                </a:solidFill>
              </a:rPr>
              <a:t>Owner</a:t>
            </a:r>
            <a:endParaRPr lang="pt-BR" sz="2400" i="1" dirty="0" smtClean="0">
              <a:solidFill>
                <a:srgbClr val="216123"/>
              </a:solidFill>
            </a:endParaRP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6" name="Gráfico 5"/>
          <p:cNvGraphicFramePr/>
          <p:nvPr/>
        </p:nvGraphicFramePr>
        <p:xfrm>
          <a:off x="1714480" y="2857496"/>
          <a:ext cx="5643602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pt-BR" sz="2800" b="1" dirty="0" smtClean="0"/>
              <a:t>Sobre o </a:t>
            </a:r>
            <a:r>
              <a:rPr lang="pt-BR" sz="2800" b="1" i="1" dirty="0" err="1" smtClean="0"/>
              <a:t>Product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Backlog</a:t>
            </a:r>
            <a:endParaRPr lang="pt-BR" sz="2800" b="1" i="1" dirty="0" smtClean="0"/>
          </a:p>
          <a:p>
            <a:pPr lvl="1"/>
            <a:r>
              <a:rPr lang="pt-BR" sz="2400" b="1" dirty="0" smtClean="0"/>
              <a:t>A: </a:t>
            </a:r>
            <a:r>
              <a:rPr lang="pt-BR" sz="2400" dirty="0" smtClean="0"/>
              <a:t>múltiplos </a:t>
            </a:r>
            <a:r>
              <a:rPr lang="pt-BR" sz="2400" i="1" dirty="0" err="1" smtClean="0"/>
              <a:t>backlogs</a:t>
            </a:r>
            <a:endParaRPr lang="pt-BR" sz="2400" i="1" dirty="0" smtClean="0"/>
          </a:p>
          <a:p>
            <a:pPr lvl="1"/>
            <a:r>
              <a:rPr lang="pt-BR" sz="2400" b="1" dirty="0" smtClean="0"/>
              <a:t>B: </a:t>
            </a:r>
            <a:r>
              <a:rPr lang="pt-BR" sz="2400" i="1" dirty="0" err="1" smtClean="0"/>
              <a:t>backlog</a:t>
            </a:r>
            <a:r>
              <a:rPr lang="pt-BR" sz="2400" dirty="0" smtClean="0"/>
              <a:t> baseado em métricas e ROI</a:t>
            </a:r>
          </a:p>
          <a:p>
            <a:pPr lvl="1"/>
            <a:r>
              <a:rPr lang="pt-BR" sz="2400" b="1" dirty="0" smtClean="0"/>
              <a:t>C: </a:t>
            </a:r>
            <a:r>
              <a:rPr lang="pt-BR" sz="2400" dirty="0" smtClean="0"/>
              <a:t>1 </a:t>
            </a:r>
            <a:r>
              <a:rPr lang="pt-BR" sz="2400" i="1" dirty="0" err="1" smtClean="0"/>
              <a:t>backlog</a:t>
            </a:r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endParaRPr lang="pt-BR" sz="2400" i="1" dirty="0" smtClean="0"/>
          </a:p>
          <a:p>
            <a:pPr lvl="1"/>
            <a:r>
              <a:rPr lang="pt-BR" sz="2400" i="1" dirty="0" smtClean="0">
                <a:solidFill>
                  <a:srgbClr val="216123"/>
                </a:solidFill>
              </a:rPr>
              <a:t>Priorização, uniformização e estimativa baseada em velocidade</a:t>
            </a:r>
            <a:endParaRPr lang="pt-BR" sz="2400" i="1" dirty="0">
              <a:solidFill>
                <a:srgbClr val="216123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25</a:t>
            </a:fld>
            <a:endParaRPr lang="pt-BR"/>
          </a:p>
        </p:txBody>
      </p:sp>
      <p:graphicFrame>
        <p:nvGraphicFramePr>
          <p:cNvPr id="7" name="Gráfico 6"/>
          <p:cNvGraphicFramePr/>
          <p:nvPr/>
        </p:nvGraphicFramePr>
        <p:xfrm>
          <a:off x="1857356" y="3071810"/>
          <a:ext cx="5572164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8501122" cy="4840303"/>
          </a:xfrm>
        </p:spPr>
        <p:txBody>
          <a:bodyPr/>
          <a:lstStyle/>
          <a:p>
            <a:r>
              <a:rPr lang="pt-BR" sz="2800" b="1" dirty="0" smtClean="0"/>
              <a:t>Sobre estimativas</a:t>
            </a:r>
          </a:p>
          <a:p>
            <a:pPr lvl="1"/>
            <a:r>
              <a:rPr lang="pt-BR" sz="2400" b="1" dirty="0" smtClean="0"/>
              <a:t>A, B: </a:t>
            </a:r>
            <a:r>
              <a:rPr lang="pt-BR" sz="2400" dirty="0" smtClean="0"/>
              <a:t>estimativa usando </a:t>
            </a:r>
            <a:r>
              <a:rPr lang="pt-BR" sz="2400" i="1" dirty="0" err="1" smtClean="0"/>
              <a:t>Planning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Poker</a:t>
            </a:r>
            <a:endParaRPr lang="pt-BR" sz="2400" i="1" dirty="0" smtClean="0"/>
          </a:p>
          <a:p>
            <a:pPr lvl="1"/>
            <a:r>
              <a:rPr lang="pt-BR" sz="2400" b="1" dirty="0" smtClean="0"/>
              <a:t>C: </a:t>
            </a:r>
            <a:r>
              <a:rPr lang="pt-BR" sz="2400" i="1" dirty="0" err="1" smtClean="0"/>
              <a:t>product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backlog</a:t>
            </a:r>
            <a:r>
              <a:rPr lang="pt-BR" sz="2400" i="1" dirty="0" smtClean="0"/>
              <a:t> </a:t>
            </a:r>
            <a:r>
              <a:rPr lang="pt-BR" sz="2400" dirty="0" smtClean="0"/>
              <a:t>não estimado</a:t>
            </a:r>
          </a:p>
          <a:p>
            <a:pPr lvl="1"/>
            <a:endParaRPr lang="pt-BR" sz="2400" b="1" dirty="0" smtClean="0"/>
          </a:p>
          <a:p>
            <a:pPr lvl="1"/>
            <a:endParaRPr lang="pt-BR" sz="2400" b="1" dirty="0" smtClean="0"/>
          </a:p>
          <a:p>
            <a:pPr lvl="1"/>
            <a:endParaRPr lang="pt-BR" sz="3200" b="1" dirty="0" smtClean="0"/>
          </a:p>
          <a:p>
            <a:pPr lvl="1"/>
            <a:endParaRPr lang="pt-BR" sz="3200" b="1" dirty="0" smtClean="0"/>
          </a:p>
          <a:p>
            <a:pPr lvl="1"/>
            <a:r>
              <a:rPr lang="pt-BR" sz="2400" i="1" dirty="0" smtClean="0">
                <a:solidFill>
                  <a:srgbClr val="216123"/>
                </a:solidFill>
              </a:rPr>
              <a:t>Estimativa de erro adaptativa (velocidade), retrospectivas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26</a:t>
            </a:fld>
            <a:endParaRPr lang="pt-BR"/>
          </a:p>
        </p:txBody>
      </p:sp>
      <p:graphicFrame>
        <p:nvGraphicFramePr>
          <p:cNvPr id="6" name="Gráfico 5"/>
          <p:cNvGraphicFramePr/>
          <p:nvPr/>
        </p:nvGraphicFramePr>
        <p:xfrm>
          <a:off x="1928794" y="2786058"/>
          <a:ext cx="5355024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pt-BR" sz="2800" b="1" dirty="0" smtClean="0"/>
              <a:t>Sobre o gráfico </a:t>
            </a:r>
            <a:r>
              <a:rPr lang="pt-BR" sz="2800" b="1" i="1" dirty="0" err="1" smtClean="0"/>
              <a:t>burndown</a:t>
            </a:r>
            <a:endParaRPr lang="pt-BR" sz="2800" b="1" dirty="0" smtClean="0"/>
          </a:p>
          <a:p>
            <a:pPr lvl="1"/>
            <a:r>
              <a:rPr lang="pt-BR" sz="2400" b="1" dirty="0" smtClean="0"/>
              <a:t>A: </a:t>
            </a:r>
            <a:r>
              <a:rPr lang="pt-BR" sz="2400" i="1" dirty="0" err="1" smtClean="0"/>
              <a:t>burndown</a:t>
            </a:r>
            <a:r>
              <a:rPr lang="pt-BR" sz="2400" dirty="0" smtClean="0"/>
              <a:t> por estória, mas time não atualiza, nem conhece velocidade</a:t>
            </a:r>
          </a:p>
          <a:p>
            <a:pPr lvl="1"/>
            <a:r>
              <a:rPr lang="pt-BR" sz="2400" b="1" dirty="0" smtClean="0"/>
              <a:t>B: </a:t>
            </a:r>
            <a:r>
              <a:rPr lang="pt-BR" sz="2400" i="1" dirty="0" err="1" smtClean="0"/>
              <a:t>burndown</a:t>
            </a:r>
            <a:r>
              <a:rPr lang="pt-BR" sz="2400" dirty="0" smtClean="0"/>
              <a:t> por tarefa</a:t>
            </a:r>
          </a:p>
          <a:p>
            <a:pPr lvl="1"/>
            <a:r>
              <a:rPr lang="pt-BR" sz="2400" b="1" dirty="0" smtClean="0"/>
              <a:t>C:</a:t>
            </a:r>
            <a:r>
              <a:rPr lang="pt-BR" sz="2400" dirty="0" smtClean="0"/>
              <a:t> não há gráficos de controle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i="1" dirty="0" smtClean="0">
                <a:solidFill>
                  <a:srgbClr val="216123"/>
                </a:solidFill>
              </a:rPr>
              <a:t>Visualização/medição de performance constante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7" name="Gráfico 6"/>
          <p:cNvGraphicFramePr/>
          <p:nvPr/>
        </p:nvGraphicFramePr>
        <p:xfrm>
          <a:off x="2143108" y="3571876"/>
          <a:ext cx="4996564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pt-BR" sz="2800" b="1" dirty="0" smtClean="0"/>
              <a:t>Sobre interrupções no time</a:t>
            </a:r>
          </a:p>
          <a:p>
            <a:pPr lvl="1"/>
            <a:r>
              <a:rPr lang="pt-BR" sz="2400" b="1" dirty="0" smtClean="0"/>
              <a:t>A: </a:t>
            </a:r>
            <a:r>
              <a:rPr lang="pt-BR" sz="2400" dirty="0" smtClean="0"/>
              <a:t>gerentes, líderes interrompem equipe</a:t>
            </a:r>
          </a:p>
          <a:p>
            <a:pPr lvl="1"/>
            <a:r>
              <a:rPr lang="pt-BR" sz="2400" b="1" dirty="0" smtClean="0"/>
              <a:t>B: </a:t>
            </a:r>
            <a:r>
              <a:rPr lang="pt-BR" sz="2400" dirty="0" smtClean="0"/>
              <a:t>não há interrupção</a:t>
            </a:r>
          </a:p>
          <a:p>
            <a:pPr lvl="1"/>
            <a:r>
              <a:rPr lang="pt-BR" sz="2400" b="1" dirty="0" smtClean="0"/>
              <a:t>C: </a:t>
            </a:r>
            <a:r>
              <a:rPr lang="pt-BR" sz="2400" dirty="0" smtClean="0"/>
              <a:t>há papéis para líderes de projeto e Scrum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i="1" dirty="0" smtClean="0">
                <a:solidFill>
                  <a:srgbClr val="216123"/>
                </a:solidFill>
              </a:rPr>
              <a:t>Interrupções concentradas em </a:t>
            </a:r>
            <a:r>
              <a:rPr lang="pt-BR" sz="2400" i="1" dirty="0" err="1" smtClean="0">
                <a:solidFill>
                  <a:srgbClr val="216123"/>
                </a:solidFill>
              </a:rPr>
              <a:t>Product</a:t>
            </a:r>
            <a:r>
              <a:rPr lang="pt-BR" sz="2400" i="1" dirty="0" smtClean="0">
                <a:solidFill>
                  <a:srgbClr val="216123"/>
                </a:solidFill>
              </a:rPr>
              <a:t> </a:t>
            </a:r>
            <a:r>
              <a:rPr lang="pt-BR" sz="2400" i="1" dirty="0" err="1" smtClean="0">
                <a:solidFill>
                  <a:srgbClr val="216123"/>
                </a:solidFill>
              </a:rPr>
              <a:t>Owner</a:t>
            </a:r>
            <a:r>
              <a:rPr lang="pt-BR" sz="2400" i="1" dirty="0" smtClean="0">
                <a:solidFill>
                  <a:srgbClr val="216123"/>
                </a:solidFill>
              </a:rPr>
              <a:t> e </a:t>
            </a:r>
            <a:r>
              <a:rPr lang="pt-BR" sz="2400" i="1" dirty="0" err="1" smtClean="0">
                <a:solidFill>
                  <a:srgbClr val="216123"/>
                </a:solidFill>
              </a:rPr>
              <a:t>Scrum-Master</a:t>
            </a:r>
            <a:r>
              <a:rPr lang="pt-BR" sz="2400" i="1" dirty="0" smtClean="0">
                <a:solidFill>
                  <a:srgbClr val="216123"/>
                </a:solidFill>
              </a:rPr>
              <a:t> ou re-estimativas com fator de foco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28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1643042" y="3143248"/>
          <a:ext cx="5572164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pt-BR" sz="2800" dirty="0" smtClean="0"/>
              <a:t>Sobre o time</a:t>
            </a:r>
          </a:p>
          <a:p>
            <a:pPr lvl="1"/>
            <a:r>
              <a:rPr lang="pt-BR" sz="2400" b="1" dirty="0" smtClean="0"/>
              <a:t>A: </a:t>
            </a:r>
            <a:r>
              <a:rPr lang="pt-BR" sz="2400" dirty="0" smtClean="0"/>
              <a:t>vários membros com mesmo patamar de autoridade</a:t>
            </a:r>
            <a:endParaRPr lang="pt-BR" sz="2400" i="1" dirty="0" smtClean="0"/>
          </a:p>
          <a:p>
            <a:pPr lvl="1"/>
            <a:r>
              <a:rPr lang="pt-BR" sz="2400" b="1" dirty="0" smtClean="0"/>
              <a:t>B: </a:t>
            </a:r>
            <a:r>
              <a:rPr lang="pt-BR" sz="2400" dirty="0" smtClean="0"/>
              <a:t>equipe luta contra impedimentos</a:t>
            </a:r>
          </a:p>
          <a:p>
            <a:pPr lvl="1"/>
            <a:r>
              <a:rPr lang="pt-BR" sz="2400" b="1" dirty="0" smtClean="0"/>
              <a:t>C: </a:t>
            </a:r>
            <a:r>
              <a:rPr lang="pt-BR" sz="2400" dirty="0" smtClean="0"/>
              <a:t>tarefas atribuídas durante </a:t>
            </a:r>
            <a:r>
              <a:rPr lang="pt-BR" sz="2400" i="1" dirty="0" smtClean="0"/>
              <a:t>Sprint </a:t>
            </a:r>
            <a:r>
              <a:rPr lang="pt-BR" sz="2400" i="1" dirty="0" err="1" smtClean="0"/>
              <a:t>Planning</a:t>
            </a:r>
            <a:endParaRPr lang="pt-BR" sz="2400" b="1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i="1" dirty="0" smtClean="0">
                <a:solidFill>
                  <a:srgbClr val="216123"/>
                </a:solidFill>
              </a:rPr>
              <a:t>Não há uma definição formal de um time </a:t>
            </a:r>
            <a:r>
              <a:rPr lang="pt-BR" sz="2400" i="1" dirty="0" smtClean="0">
                <a:solidFill>
                  <a:srgbClr val="216123"/>
                </a:solidFill>
              </a:rPr>
              <a:t/>
            </a:r>
            <a:br>
              <a:rPr lang="pt-BR" sz="2400" i="1" dirty="0" smtClean="0">
                <a:solidFill>
                  <a:srgbClr val="216123"/>
                </a:solidFill>
              </a:rPr>
            </a:br>
            <a:r>
              <a:rPr lang="pt-BR" sz="2400" i="1" dirty="0" smtClean="0">
                <a:solidFill>
                  <a:srgbClr val="216123"/>
                </a:solidFill>
              </a:rPr>
              <a:t>hiper-produtivo</a:t>
            </a:r>
            <a:endParaRPr lang="pt-BR" sz="2400" i="1" dirty="0">
              <a:solidFill>
                <a:srgbClr val="216123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29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2214546" y="3571876"/>
          <a:ext cx="5500726" cy="142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br>
              <a:rPr lang="pt-BR" dirty="0" smtClean="0"/>
            </a:br>
            <a:r>
              <a:rPr lang="pt-BR" sz="4000" b="0" dirty="0" smtClean="0"/>
              <a:t>Falhas em projetos</a:t>
            </a:r>
            <a:endParaRPr lang="pt-BR" b="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500034" y="1857364"/>
          <a:ext cx="814393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857620" y="5214950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Fonte: </a:t>
            </a:r>
            <a:r>
              <a:rPr lang="pt-BR" i="1" dirty="0" err="1" smtClean="0"/>
              <a:t>Chaos</a:t>
            </a:r>
            <a:r>
              <a:rPr lang="pt-BR" i="1" dirty="0" smtClean="0"/>
              <a:t> </a:t>
            </a:r>
            <a:r>
              <a:rPr lang="pt-BR" i="1" dirty="0" err="1" smtClean="0"/>
              <a:t>Report</a:t>
            </a:r>
            <a:r>
              <a:rPr lang="pt-BR" i="1" dirty="0" smtClean="0"/>
              <a:t> 2009, </a:t>
            </a:r>
            <a:r>
              <a:rPr lang="pt-BR" i="1" dirty="0" err="1" smtClean="0"/>
              <a:t>Standish</a:t>
            </a:r>
            <a:r>
              <a:rPr lang="pt-BR" i="1" dirty="0" smtClean="0"/>
              <a:t> </a:t>
            </a:r>
            <a:r>
              <a:rPr lang="pt-BR" i="1" dirty="0" err="1" smtClean="0"/>
              <a:t>Group</a:t>
            </a:r>
            <a:endParaRPr lang="pt-BR" i="1" dirty="0" smtClean="0"/>
          </a:p>
          <a:p>
            <a:endParaRPr lang="pt-BR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Necessidade da aderência a um processo adequado</a:t>
            </a:r>
          </a:p>
          <a:p>
            <a:r>
              <a:rPr lang="pt-BR" dirty="0" smtClean="0"/>
              <a:t>Há lacunas no</a:t>
            </a:r>
            <a:r>
              <a:rPr lang="pt-BR" i="1" dirty="0" smtClean="0"/>
              <a:t> Nokia </a:t>
            </a:r>
            <a:r>
              <a:rPr lang="pt-BR" i="1" dirty="0" err="1" smtClean="0"/>
              <a:t>Test</a:t>
            </a:r>
            <a:endParaRPr lang="pt-BR" i="1" dirty="0" smtClean="0"/>
          </a:p>
          <a:p>
            <a:r>
              <a:rPr lang="pt-BR" dirty="0" smtClean="0"/>
              <a:t>Há muita falha de comunicação em projetos, dada a divergência de resultados e isso representa uma grande barreira para adoção concreta de um processo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Aplicar o teste em outras empresas utilizando </a:t>
            </a:r>
            <a:r>
              <a:rPr lang="pt-BR" i="1" dirty="0" err="1" smtClean="0"/>
              <a:t>Planning</a:t>
            </a:r>
            <a:r>
              <a:rPr lang="pt-BR" i="1" dirty="0" smtClean="0"/>
              <a:t> </a:t>
            </a:r>
            <a:r>
              <a:rPr lang="pt-BR" i="1" dirty="0" err="1" smtClean="0"/>
              <a:t>Poker</a:t>
            </a:r>
            <a:r>
              <a:rPr lang="pt-BR" dirty="0" smtClean="0"/>
              <a:t> caso haja divergências significativas</a:t>
            </a:r>
          </a:p>
          <a:p>
            <a:r>
              <a:rPr lang="pt-BR" dirty="0" smtClean="0"/>
              <a:t>Aprofundamento das relações do </a:t>
            </a:r>
            <a:r>
              <a:rPr lang="pt-BR" i="1" dirty="0" smtClean="0"/>
              <a:t>Nokia </a:t>
            </a:r>
            <a:r>
              <a:rPr lang="pt-BR" i="1" dirty="0" err="1" smtClean="0"/>
              <a:t>Test</a:t>
            </a:r>
            <a:r>
              <a:rPr lang="pt-BR" i="1" dirty="0" smtClean="0"/>
              <a:t> </a:t>
            </a:r>
            <a:r>
              <a:rPr lang="pt-BR" dirty="0" smtClean="0"/>
              <a:t>com práticas ágeis de outras metodologias</a:t>
            </a:r>
          </a:p>
          <a:p>
            <a:r>
              <a:rPr lang="pt-BR" dirty="0" smtClean="0"/>
              <a:t>Publicação de artigo com os resultados encontrados nessa pesquisa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15000" b="15000"/>
          <a:stretch>
            <a:fillRect/>
          </a:stretch>
        </p:blipFill>
        <p:spPr bwMode="auto">
          <a:xfrm>
            <a:off x="0" y="4857760"/>
            <a:ext cx="9144000" cy="1000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357298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Avaliação qualitativa da utilização da abordagem Scrum em um ambiente real através do método Nokia </a:t>
            </a:r>
            <a:r>
              <a:rPr lang="pt-BR" sz="2800" b="1" spc="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pt-BR" sz="28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3143248"/>
            <a:ext cx="6400800" cy="781040"/>
          </a:xfrm>
        </p:spPr>
        <p:txBody>
          <a:bodyPr/>
          <a:lstStyle/>
          <a:p>
            <a:pPr algn="l"/>
            <a:r>
              <a:rPr lang="pt-BR" sz="2800" b="1" dirty="0" smtClean="0"/>
              <a:t>Hélio Fernando Bentzen</a:t>
            </a:r>
          </a:p>
          <a:p>
            <a:pPr algn="l"/>
            <a:r>
              <a:rPr lang="pt-BR" sz="1800" dirty="0" smtClean="0">
                <a:solidFill>
                  <a:schemeClr val="bg2">
                    <a:lumMod val="75000"/>
                  </a:schemeClr>
                </a:solidFill>
              </a:rPr>
              <a:t>hfbpf@dsc.upe.br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14414" y="4071942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000" b="1" dirty="0" smtClean="0"/>
              <a:t>Orientadora: Cristine Gusmão</a:t>
            </a:r>
            <a:br>
              <a:rPr lang="pt-BR" sz="2000" b="1" dirty="0" smtClean="0"/>
            </a:br>
            <a:r>
              <a:rPr lang="pt-BR" sz="2000" b="1" dirty="0" smtClean="0"/>
              <a:t>Co-orientador: Célio Santana</a:t>
            </a:r>
          </a:p>
          <a:p>
            <a:pPr algn="ctr">
              <a:buClr>
                <a:srgbClr val="000000"/>
              </a:buClr>
              <a:buSzPct val="100000"/>
            </a:pPr>
            <a:endParaRPr lang="pt-BR" sz="2000" dirty="0" smtClean="0"/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3286116" y="542926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http://pma.dsc.upe.br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85802"/>
            <a:ext cx="8229600" cy="1143000"/>
          </a:xfrm>
        </p:spPr>
        <p:txBody>
          <a:bodyPr/>
          <a:lstStyle/>
          <a:p>
            <a:r>
              <a:rPr lang="pt-BR" dirty="0" smtClean="0"/>
              <a:t>Introdução </a:t>
            </a:r>
            <a:br>
              <a:rPr lang="pt-BR" dirty="0" smtClean="0"/>
            </a:br>
            <a:r>
              <a:rPr lang="pt-BR" sz="4000" b="0" dirty="0" smtClean="0"/>
              <a:t>Uso de funcionalidades em softwares</a:t>
            </a:r>
            <a:endParaRPr lang="pt-BR" sz="40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4</a:t>
            </a:fld>
            <a:endParaRPr lang="pt-BR"/>
          </a:p>
        </p:txBody>
      </p:sp>
      <p:graphicFrame>
        <p:nvGraphicFramePr>
          <p:cNvPr id="5" name="Objeto 15"/>
          <p:cNvGraphicFramePr/>
          <p:nvPr/>
        </p:nvGraphicFramePr>
        <p:xfrm>
          <a:off x="1214414" y="2500306"/>
          <a:ext cx="6715172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062269" y="555999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Fonte: </a:t>
            </a:r>
            <a:r>
              <a:rPr lang="pt-BR" i="1" dirty="0" err="1" smtClean="0"/>
              <a:t>The</a:t>
            </a:r>
            <a:r>
              <a:rPr lang="pt-BR" i="1" dirty="0" smtClean="0"/>
              <a:t> Enterprise </a:t>
            </a:r>
            <a:r>
              <a:rPr lang="pt-BR" i="1" dirty="0" err="1" smtClean="0"/>
              <a:t>and</a:t>
            </a:r>
            <a:r>
              <a:rPr lang="pt-BR" i="1" dirty="0" smtClean="0"/>
              <a:t> Scrum, Ken </a:t>
            </a:r>
            <a:r>
              <a:rPr lang="pt-BR" i="1" dirty="0" err="1" smtClean="0"/>
              <a:t>Schwaber</a:t>
            </a:r>
            <a:endParaRPr lang="pt-BR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4000" b="0" dirty="0" smtClean="0"/>
              <a:t>Necessidades</a:t>
            </a:r>
            <a:endParaRPr lang="pt-BR" sz="40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Importância do emprego de metodologias ágeis</a:t>
            </a:r>
          </a:p>
          <a:p>
            <a:endParaRPr lang="pt-BR" dirty="0" smtClean="0"/>
          </a:p>
          <a:p>
            <a:r>
              <a:rPr lang="pt-BR" dirty="0" smtClean="0"/>
              <a:t>Uso adequado dos processos para obter resultados efetivos</a:t>
            </a:r>
          </a:p>
          <a:p>
            <a:pPr lvl="1"/>
            <a:r>
              <a:rPr lang="pt-BR" dirty="0" smtClean="0"/>
              <a:t>Medição de aderência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8065" y="285728"/>
            <a:ext cx="1690149" cy="1123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097335"/>
          </a:xfrm>
        </p:spPr>
        <p:txBody>
          <a:bodyPr/>
          <a:lstStyle/>
          <a:p>
            <a:r>
              <a:rPr lang="pt-BR" dirty="0" smtClean="0"/>
              <a:t>Avaliação de aderência de Scrum em projetos de uma organização real</a:t>
            </a:r>
          </a:p>
          <a:p>
            <a:endParaRPr lang="pt-BR" sz="1800" dirty="0" smtClean="0"/>
          </a:p>
          <a:p>
            <a:pPr lvl="0"/>
            <a:r>
              <a:rPr lang="pt-BR" dirty="0" smtClean="0"/>
              <a:t>Análise qualitativa objetivando a melhoria de processos</a:t>
            </a:r>
          </a:p>
          <a:p>
            <a:pPr lvl="0"/>
            <a:endParaRPr lang="pt-BR" sz="1800" dirty="0" smtClean="0"/>
          </a:p>
          <a:p>
            <a:pPr lvl="0"/>
            <a:r>
              <a:rPr lang="pt-BR" dirty="0" smtClean="0"/>
              <a:t>Sugestão de práticas para aumentar o </a:t>
            </a:r>
            <a:r>
              <a:rPr lang="pt-BR" i="1" dirty="0" err="1" smtClean="0"/>
              <a:t>score</a:t>
            </a:r>
            <a:r>
              <a:rPr lang="pt-BR" i="1" dirty="0" smtClean="0"/>
              <a:t> </a:t>
            </a:r>
            <a:r>
              <a:rPr lang="pt-BR" dirty="0" smtClean="0"/>
              <a:t>obtido no </a:t>
            </a:r>
            <a:r>
              <a:rPr lang="pt-BR" i="1" dirty="0" smtClean="0"/>
              <a:t>Nokia </a:t>
            </a:r>
            <a:r>
              <a:rPr lang="pt-BR" i="1" dirty="0" err="1" smtClean="0"/>
              <a:t>Test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pt-BR" dirty="0" smtClean="0"/>
              <a:t>Estudo de literatura</a:t>
            </a:r>
          </a:p>
          <a:p>
            <a:pPr lvl="0">
              <a:lnSpc>
                <a:spcPct val="150000"/>
              </a:lnSpc>
            </a:pPr>
            <a:r>
              <a:rPr lang="pt-BR" dirty="0" smtClean="0"/>
              <a:t>Estudo do </a:t>
            </a:r>
            <a:r>
              <a:rPr lang="pt-BR" i="1" dirty="0" smtClean="0"/>
              <a:t>Nokia </a:t>
            </a:r>
            <a:r>
              <a:rPr lang="pt-BR" i="1" dirty="0" err="1" smtClean="0"/>
              <a:t>Test</a:t>
            </a:r>
            <a:endParaRPr lang="pt-BR" dirty="0" smtClean="0"/>
          </a:p>
          <a:p>
            <a:pPr lvl="0">
              <a:lnSpc>
                <a:spcPct val="150000"/>
              </a:lnSpc>
            </a:pPr>
            <a:r>
              <a:rPr lang="pt-BR" dirty="0" smtClean="0"/>
              <a:t>Aplicação do </a:t>
            </a:r>
            <a:r>
              <a:rPr lang="pt-BR" i="1" dirty="0" smtClean="0"/>
              <a:t>Nokia </a:t>
            </a:r>
            <a:r>
              <a:rPr lang="pt-BR" i="1" dirty="0" err="1" smtClean="0"/>
              <a:t>Test</a:t>
            </a:r>
            <a:r>
              <a:rPr lang="pt-BR" dirty="0" smtClean="0"/>
              <a:t> </a:t>
            </a:r>
            <a:r>
              <a:rPr lang="pt-BR" dirty="0" smtClean="0"/>
              <a:t>em uma </a:t>
            </a:r>
            <a:r>
              <a:rPr lang="pt-BR" dirty="0" smtClean="0"/>
              <a:t>empresa</a:t>
            </a:r>
          </a:p>
          <a:p>
            <a:pPr lvl="0">
              <a:lnSpc>
                <a:spcPct val="150000"/>
              </a:lnSpc>
            </a:pPr>
            <a:r>
              <a:rPr lang="pt-BR" dirty="0" smtClean="0"/>
              <a:t>Análise qualitativa dos resultados</a:t>
            </a:r>
          </a:p>
          <a:p>
            <a:pPr lvl="0">
              <a:lnSpc>
                <a:spcPct val="150000"/>
              </a:lnSpc>
            </a:pPr>
            <a:r>
              <a:rPr lang="pt-BR" dirty="0" smtClean="0"/>
              <a:t>Discussão de melhorias no processo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571480"/>
            <a:ext cx="2190764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73050"/>
            <a:ext cx="3357586" cy="941372"/>
          </a:xfrm>
        </p:spPr>
        <p:txBody>
          <a:bodyPr/>
          <a:lstStyle/>
          <a:p>
            <a:r>
              <a:rPr lang="pt-BR" sz="3200" dirty="0" smtClean="0"/>
              <a:t>Manifesto Ágil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0496" y="785794"/>
            <a:ext cx="4614866" cy="5143536"/>
          </a:xfrm>
        </p:spPr>
        <p:txBody>
          <a:bodyPr/>
          <a:lstStyle/>
          <a:p>
            <a:r>
              <a:rPr lang="pt-BR" sz="2400" dirty="0" smtClean="0"/>
              <a:t>Pessoas</a:t>
            </a:r>
          </a:p>
          <a:p>
            <a:pPr lvl="1"/>
            <a:r>
              <a:rPr lang="pt-BR" sz="2000" dirty="0" smtClean="0"/>
              <a:t>Equipe</a:t>
            </a:r>
          </a:p>
          <a:p>
            <a:pPr lvl="1"/>
            <a:r>
              <a:rPr lang="pt-BR" sz="2000" dirty="0" smtClean="0"/>
              <a:t>Auto-organização</a:t>
            </a:r>
          </a:p>
          <a:p>
            <a:pPr lvl="1"/>
            <a:r>
              <a:rPr lang="pt-BR" sz="2000" dirty="0" smtClean="0"/>
              <a:t>Motivação</a:t>
            </a:r>
          </a:p>
          <a:p>
            <a:pPr lvl="1"/>
            <a:r>
              <a:rPr lang="pt-BR" sz="2000" dirty="0" smtClean="0"/>
              <a:t>Ambiente Sustentável</a:t>
            </a:r>
          </a:p>
          <a:p>
            <a:pPr lvl="1"/>
            <a:r>
              <a:rPr lang="pt-BR" sz="2000" i="1" dirty="0" err="1" smtClean="0"/>
              <a:t>Time-boxed</a:t>
            </a:r>
            <a:endParaRPr lang="pt-BR" sz="1600" dirty="0" smtClean="0"/>
          </a:p>
          <a:p>
            <a:r>
              <a:rPr lang="pt-BR" sz="2400" dirty="0" smtClean="0"/>
              <a:t>Software funcionando</a:t>
            </a:r>
          </a:p>
          <a:p>
            <a:pPr lvl="1"/>
            <a:r>
              <a:rPr lang="pt-BR" sz="2000" dirty="0" smtClean="0"/>
              <a:t>Entregas</a:t>
            </a:r>
          </a:p>
          <a:p>
            <a:pPr lvl="1"/>
            <a:r>
              <a:rPr lang="pt-BR" sz="2000" dirty="0" smtClean="0"/>
              <a:t>Simplicidade</a:t>
            </a:r>
          </a:p>
          <a:p>
            <a:pPr lvl="1"/>
            <a:r>
              <a:rPr lang="pt-BR" sz="2000" dirty="0" smtClean="0"/>
              <a:t>Excelência</a:t>
            </a:r>
          </a:p>
          <a:p>
            <a:r>
              <a:rPr lang="pt-BR" sz="2400" dirty="0" smtClean="0"/>
              <a:t>Cliente</a:t>
            </a:r>
          </a:p>
          <a:p>
            <a:pPr lvl="1"/>
            <a:r>
              <a:rPr lang="pt-BR" sz="2000" dirty="0" smtClean="0"/>
              <a:t>Cara a cara</a:t>
            </a:r>
          </a:p>
          <a:p>
            <a:pPr lvl="1"/>
            <a:r>
              <a:rPr lang="pt-BR" sz="2000" dirty="0" smtClean="0"/>
              <a:t>Mudanças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6681"/>
          <a:stretch>
            <a:fillRect/>
          </a:stretch>
        </p:blipFill>
        <p:spPr bwMode="auto">
          <a:xfrm>
            <a:off x="642910" y="1428736"/>
            <a:ext cx="2857500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7044100" cy="3654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algn="ctr"/>
            <a:r>
              <a:rPr lang="pt-BR" sz="7200" dirty="0" smtClean="0">
                <a:ln w="18415" cmpd="sng">
                  <a:solidFill>
                    <a:srgbClr val="1E581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Scrum</a:t>
            </a:r>
            <a:endParaRPr lang="pt-BR" sz="7200" dirty="0">
              <a:ln w="18415" cmpd="sng">
                <a:solidFill>
                  <a:srgbClr val="1E581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9C6C-90EE-4ADC-9C05-0BF21B6CD3AF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836</Words>
  <Application>Microsoft Office PowerPoint</Application>
  <PresentationFormat>Apresentação na tela (4:3)</PresentationFormat>
  <Paragraphs>286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Design padrão</vt:lpstr>
      <vt:lpstr>Avaliação qualitativa da utilização da abordagem Scrum em um ambiente real através do método Nokia Test </vt:lpstr>
      <vt:lpstr>Roteiro</vt:lpstr>
      <vt:lpstr>Introdução  Falhas em projetos</vt:lpstr>
      <vt:lpstr>Introdução  Uso de funcionalidades em softwares</vt:lpstr>
      <vt:lpstr>Introdução Necessidades</vt:lpstr>
      <vt:lpstr>Objetivos</vt:lpstr>
      <vt:lpstr>Metodologia</vt:lpstr>
      <vt:lpstr>Manifesto Ágil</vt:lpstr>
      <vt:lpstr>Scrum</vt:lpstr>
      <vt:lpstr>Scrum</vt:lpstr>
      <vt:lpstr>Ciclo de Scrum</vt:lpstr>
      <vt:lpstr>Papéis e responsabilidades</vt:lpstr>
      <vt:lpstr>Artefatos de Scrum</vt:lpstr>
      <vt:lpstr>Etapas do Sprint</vt:lpstr>
      <vt:lpstr>Nokia Test</vt:lpstr>
      <vt:lpstr>Questionário – Nokia Test</vt:lpstr>
      <vt:lpstr>Nokia Test</vt:lpstr>
      <vt:lpstr>Estudo de caso</vt:lpstr>
      <vt:lpstr>Estudo de caso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Conclusão</vt:lpstr>
      <vt:lpstr>Trabalhos futuros</vt:lpstr>
      <vt:lpstr>Avaliação qualitativa da utilização da abordagem Scrum em um ambiente real através do método Nokia Test </vt:lpstr>
    </vt:vector>
  </TitlesOfParts>
  <Company>GrupoTci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JLee</dc:creator>
  <cp:lastModifiedBy>Helio Bentzen</cp:lastModifiedBy>
  <cp:revision>97</cp:revision>
  <dcterms:created xsi:type="dcterms:W3CDTF">2008-04-23T21:06:32Z</dcterms:created>
  <dcterms:modified xsi:type="dcterms:W3CDTF">2009-12-02T03:43:09Z</dcterms:modified>
</cp:coreProperties>
</file>