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Imagem 3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Imagem 4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Imagem 7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Imagem 8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826920" y="1484280"/>
            <a:ext cx="7848000" cy="381960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237360"/>
            <a:ext cx="9143280" cy="94680"/>
          </a:xfrm>
          <a:prstGeom prst="roundRect">
            <a:avLst>
              <a:gd name="adj" fmla="val 0"/>
            </a:avLst>
          </a:prstGeom>
          <a:solidFill>
            <a:srgbClr val="00339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7"/>
          <p:cNvPicPr/>
          <p:nvPr/>
        </p:nvPicPr>
        <p:blipFill>
          <a:blip r:embed="rId14" cstate="print"/>
          <a:stretch/>
        </p:blipFill>
        <p:spPr>
          <a:xfrm>
            <a:off x="250920" y="0"/>
            <a:ext cx="1520280" cy="829440"/>
          </a:xfrm>
          <a:prstGeom prst="rect">
            <a:avLst/>
          </a:prstGeom>
          <a:ln w="9360">
            <a:noFill/>
          </a:ln>
        </p:spPr>
      </p:pic>
      <p:sp>
        <p:nvSpPr>
          <p:cNvPr id="3" name="CustomShape 3"/>
          <p:cNvSpPr/>
          <p:nvPr/>
        </p:nvSpPr>
        <p:spPr>
          <a:xfrm flipH="1">
            <a:off x="-720" y="5589720"/>
            <a:ext cx="9143280" cy="646920"/>
          </a:xfrm>
          <a:prstGeom prst="roundRect">
            <a:avLst>
              <a:gd name="adj" fmla="val 0"/>
            </a:avLst>
          </a:prstGeom>
          <a:solidFill>
            <a:srgbClr val="00339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Imagem 9"/>
          <p:cNvPicPr/>
          <p:nvPr/>
        </p:nvPicPr>
        <p:blipFill>
          <a:blip r:embed="rId15" cstate="print"/>
          <a:stretch/>
        </p:blipFill>
        <p:spPr>
          <a:xfrm>
            <a:off x="7020000" y="189000"/>
            <a:ext cx="1799640" cy="1807560"/>
          </a:xfrm>
          <a:prstGeom prst="rect">
            <a:avLst/>
          </a:prstGeom>
          <a:ln w="9360">
            <a:noFill/>
          </a:ln>
        </p:spPr>
      </p:pic>
      <p:pic>
        <p:nvPicPr>
          <p:cNvPr id="5" name="Imagem 10"/>
          <p:cNvPicPr/>
          <p:nvPr/>
        </p:nvPicPr>
        <p:blipFill>
          <a:blip r:embed="rId14" cstate="print"/>
          <a:stretch/>
        </p:blipFill>
        <p:spPr>
          <a:xfrm>
            <a:off x="539640" y="189000"/>
            <a:ext cx="2894760" cy="1580400"/>
          </a:xfrm>
          <a:prstGeom prst="rect">
            <a:avLst/>
          </a:prstGeom>
          <a:ln w="9360"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1042920" y="836640"/>
            <a:ext cx="7636680" cy="635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26920" y="1484280"/>
            <a:ext cx="7848000" cy="381960"/>
          </a:xfrm>
          <a:prstGeom prst="roundRect">
            <a:avLst>
              <a:gd name="adj" fmla="val 0"/>
            </a:avLst>
          </a:prstGeom>
          <a:solidFill>
            <a:srgbClr val="8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237360"/>
            <a:ext cx="9143280" cy="94680"/>
          </a:xfrm>
          <a:prstGeom prst="roundRect">
            <a:avLst>
              <a:gd name="adj" fmla="val 0"/>
            </a:avLst>
          </a:prstGeom>
          <a:solidFill>
            <a:srgbClr val="003399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Imagem 7"/>
          <p:cNvPicPr/>
          <p:nvPr/>
        </p:nvPicPr>
        <p:blipFill>
          <a:blip r:embed="rId14" cstate="print"/>
          <a:stretch/>
        </p:blipFill>
        <p:spPr>
          <a:xfrm>
            <a:off x="250920" y="0"/>
            <a:ext cx="1520280" cy="829440"/>
          </a:xfrm>
          <a:prstGeom prst="rect">
            <a:avLst/>
          </a:prstGeom>
          <a:ln w="9360">
            <a:noFill/>
          </a:ln>
        </p:spPr>
      </p:pic>
      <p:pic>
        <p:nvPicPr>
          <p:cNvPr id="45" name="Imagem 8"/>
          <p:cNvPicPr/>
          <p:nvPr/>
        </p:nvPicPr>
        <p:blipFill>
          <a:blip r:embed="rId15" cstate="print"/>
          <a:stretch/>
        </p:blipFill>
        <p:spPr>
          <a:xfrm>
            <a:off x="7740720" y="189000"/>
            <a:ext cx="934200" cy="939240"/>
          </a:xfrm>
          <a:prstGeom prst="rect">
            <a:avLst/>
          </a:prstGeom>
          <a:ln w="936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95280" y="1379520"/>
            <a:ext cx="8228880" cy="19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Acessibilidade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16000" y="3357720"/>
            <a:ext cx="7138440" cy="20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1" strike="noStrike" spc="-1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André Luiz do Vale Soares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1" strike="noStrike" spc="-1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Anibrata Pal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68360" y="6111720"/>
            <a:ext cx="8219520" cy="62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Humano-Computador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042920" y="836640"/>
            <a:ext cx="763668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Obrigado !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6920" y="6383160"/>
            <a:ext cx="784800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Humano-Computador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Imagem 115"/>
          <p:cNvPicPr/>
          <p:nvPr/>
        </p:nvPicPr>
        <p:blipFill>
          <a:blip r:embed="rId2" cstate="print"/>
          <a:stretch/>
        </p:blipFill>
        <p:spPr>
          <a:xfrm>
            <a:off x="2700360" y="2565360"/>
            <a:ext cx="3526560" cy="3020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42920" y="836640"/>
            <a:ext cx="763668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Conceito de Acessibilidade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7640" y="1845000"/>
            <a:ext cx="7692480" cy="416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Possibilidade e condição de alcance, percepção e entendimento para utilização, com segurança e autonomia, de: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espaços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mobiliários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equipamentos urbanos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edificações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transportes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comunicação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26920" y="6383160"/>
            <a:ext cx="784800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Humano-Computador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042920" y="836640"/>
            <a:ext cx="763668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Conceito de Acessibilidade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7640" y="1845000"/>
            <a:ext cx="7692480" cy="416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Inclusive seus sistemas e tecnologias, bem como outros serviços e instalações abertos ao público, de uso público ou privado de uso coletivo, tanto na zona urbana como na rural, por pessoa com deficiência ou mobilidade reduzida [1].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26920" y="6383160"/>
            <a:ext cx="784800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Humano-Computador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Imagem 90"/>
          <p:cNvPicPr/>
          <p:nvPr/>
        </p:nvPicPr>
        <p:blipFill>
          <a:blip r:embed="rId2" cstate="print"/>
          <a:srcRect t="5192" b="14294"/>
          <a:stretch/>
        </p:blipFill>
        <p:spPr>
          <a:xfrm>
            <a:off x="6173280" y="4392000"/>
            <a:ext cx="1837440" cy="1581480"/>
          </a:xfrm>
          <a:prstGeom prst="rect">
            <a:avLst/>
          </a:prstGeom>
          <a:ln>
            <a:noFill/>
          </a:ln>
        </p:spPr>
      </p:pic>
      <p:sp>
        <p:nvSpPr>
          <p:cNvPr id="92" name="TextShape 4"/>
          <p:cNvSpPr txBox="1"/>
          <p:nvPr/>
        </p:nvSpPr>
        <p:spPr>
          <a:xfrm>
            <a:off x="6192000" y="5942520"/>
            <a:ext cx="1800000" cy="26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12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Fonte: dreamstime.com</a:t>
            </a:r>
            <a:endParaRPr lang="pt-BR" sz="1200" b="0" strike="noStrike" spc="-1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42920" y="836640"/>
            <a:ext cx="763668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Exemplos do Mundo Real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916280"/>
            <a:ext cx="7692480" cy="416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Rampas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Elevadores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Semáforos sonoros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Carteira para canhotos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Óculos </a:t>
            </a:r>
            <a:r>
              <a:rPr lang="pt-BR" sz="28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Clip-on </a:t>
            </a: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3D (LG) [2]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Banheiros adaptados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26920" y="6383160"/>
            <a:ext cx="784800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Humano-Computador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Imagem 95"/>
          <p:cNvPicPr/>
          <p:nvPr/>
        </p:nvPicPr>
        <p:blipFill>
          <a:blip r:embed="rId2" cstate="print"/>
          <a:stretch/>
        </p:blipFill>
        <p:spPr>
          <a:xfrm>
            <a:off x="6642000" y="2016000"/>
            <a:ext cx="1682280" cy="1440000"/>
          </a:xfrm>
          <a:prstGeom prst="rect">
            <a:avLst/>
          </a:prstGeom>
          <a:ln>
            <a:noFill/>
          </a:ln>
        </p:spPr>
      </p:pic>
      <p:pic>
        <p:nvPicPr>
          <p:cNvPr id="98" name="Imagem 97"/>
          <p:cNvPicPr/>
          <p:nvPr/>
        </p:nvPicPr>
        <p:blipFill>
          <a:blip r:embed="rId3" cstate="print"/>
          <a:stretch/>
        </p:blipFill>
        <p:spPr>
          <a:xfrm>
            <a:off x="6588224" y="3573016"/>
            <a:ext cx="1850400" cy="1045800"/>
          </a:xfrm>
          <a:prstGeom prst="rect">
            <a:avLst/>
          </a:prstGeom>
          <a:ln>
            <a:noFill/>
          </a:ln>
        </p:spPr>
      </p:pic>
      <p:pic>
        <p:nvPicPr>
          <p:cNvPr id="8" name="Imagem 7" descr="Good-Lens-Clip-on-3D-Glasses-Chea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4941168"/>
            <a:ext cx="2356328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42920" y="836640"/>
            <a:ext cx="763668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Acessibilidade Digital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916280"/>
            <a:ext cx="7692480" cy="416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 a capacidade de um produto ser flexível para atender às necessidades e preferências do maior número possível de pessoas, além de ser compatível com tecnologias assistivas usadas por pessoas com necessidades especiais [3].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26920" y="6383160"/>
            <a:ext cx="784800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Humano-Computador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42920" y="836640"/>
            <a:ext cx="763668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Acessibilidade na Web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916280"/>
            <a:ext cx="7692480" cy="416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Significa que qualquer pessoa, utilizando qualquer tipo de tecnologia de navegação: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Navegadores gráficos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Navegadores textuais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Navegadores especiais para sistemas de computação móvel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 ser capaz de visitar e interagir com qualquer </a:t>
            </a:r>
            <a:r>
              <a:rPr lang="pt-BR" sz="28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site</a:t>
            </a: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compreendendo perfeitamente as informações nele apresentadas [3].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26920" y="6383160"/>
            <a:ext cx="784800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Humano-Computador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42920" y="836640"/>
            <a:ext cx="763668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Boas e Más Práticas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99640" y="1989000"/>
            <a:ext cx="7692480" cy="416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Softwares leitores e ampliadores de tela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Mouse Ocular [4]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Assistentes de Voz (Cortana, Siri, Google Now, etc.)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Adoção de padrões e </a:t>
            </a:r>
            <a:r>
              <a:rPr lang="pt-BR" sz="28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guidelines </a:t>
            </a: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desenvolvimento de </a:t>
            </a:r>
            <a:r>
              <a:rPr lang="pt-BR" sz="28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</a:t>
            </a:r>
            <a:r>
              <a:rPr lang="pt-BR" sz="28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W3C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3366"/>
              </a:buClr>
              <a:buSzPct val="75000"/>
              <a:buFont typeface="Symbol"/>
              <a:buChar char=""/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IMS Global Learning Consortium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26920" y="6383160"/>
            <a:ext cx="784800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Humano-Computador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042920" y="836640"/>
            <a:ext cx="763668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Referências Bibliográficas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26920" y="6383160"/>
            <a:ext cx="784800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Humano-Computador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0" name="Table 3"/>
          <p:cNvGraphicFramePr/>
          <p:nvPr/>
        </p:nvGraphicFramePr>
        <p:xfrm>
          <a:off x="827640" y="1989000"/>
          <a:ext cx="7692840" cy="3840480"/>
        </p:xfrm>
        <a:graphic>
          <a:graphicData uri="http://schemas.openxmlformats.org/drawingml/2006/table">
            <a:tbl>
              <a:tblPr/>
              <a:tblGrid>
                <a:gridCol w="504000"/>
                <a:gridCol w="7188840"/>
              </a:tblGrid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4D4D7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[1]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4D4D7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Associação Brasileira de Normas Técnicas. ABNT NBR 9050: Acessibilidade a edificações, mobiliário, espaços e equipamentos urbanos. 3ª edição. Rio de Janeiro. 2015. Disponível em: http://www.ufpb.br/cia/contents/manuais/abnt-nbr9050-edicao-2015.pdf. Acessado em 15/03/2017.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1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4D4D7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[2]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4D4D7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Guiss, Alexandre. A solução do 3D para quem usa óculos de grau. TechMundo. 2011. Disponível em https://www.tecmundo.com.br/3d/13124-a-solucao-do-3d-para-quem-usa-oculos-de-grau.htm. Acessado em 15/03/2017.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59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4D4D7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[3]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4D4D7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PUC-RS. Manual de Utilização dos Modelos de Páginas Acessíveis. Disponível em http://www.inf.pucrs.br/~infee/manual/. Acessado em 15/03/2017.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42920" y="836640"/>
            <a:ext cx="763668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Referências Bibliográficas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6920" y="6383160"/>
            <a:ext cx="784800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Interação Humano-Computador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3" name="Table 3"/>
          <p:cNvGraphicFramePr/>
          <p:nvPr/>
        </p:nvGraphicFramePr>
        <p:xfrm>
          <a:off x="827640" y="1989000"/>
          <a:ext cx="7692840" cy="1771920"/>
        </p:xfrm>
        <a:graphic>
          <a:graphicData uri="http://schemas.openxmlformats.org/drawingml/2006/table">
            <a:tbl>
              <a:tblPr/>
              <a:tblGrid>
                <a:gridCol w="504000"/>
                <a:gridCol w="7188840"/>
              </a:tblGrid>
              <a:tr h="859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4D4D7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[4]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>
                          <a:solidFill>
                            <a:srgbClr val="4D4D7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Acessibilidade Legal. Mouse Ocular – Piscar dos Olhos. Disponível em: http://acessibilidadelegal.com/33-mouseocular.php. Acessado em 15/03/2017.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2566</TotalTime>
  <Words>390</Words>
  <Application>Microsoft Office PowerPoint</Application>
  <PresentationFormat>Apresentação na tela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andresoares</dc:creator>
  <dc:description/>
  <cp:lastModifiedBy>Andre</cp:lastModifiedBy>
  <cp:revision>327</cp:revision>
  <dcterms:created xsi:type="dcterms:W3CDTF">2009-09-30T15:53:19Z</dcterms:created>
  <dcterms:modified xsi:type="dcterms:W3CDTF">2017-03-16T14:13:28Z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