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12 functions</a:t>
            </a:r>
          </a:p>
          <a:p>
            <a:pPr lvl="0">
              <a:spcBef>
                <a:spcPts val="0"/>
              </a:spcBef>
              <a:buNone/>
            </a:pPr>
            <a:r>
              <a:rPr lang="en"/>
              <a:t>1 graph</a:t>
            </a:r>
          </a:p>
          <a:p>
            <a:pPr lvl="0">
              <a:spcBef>
                <a:spcPts val="0"/>
              </a:spcBef>
              <a:buNone/>
            </a:pPr>
            <a:r>
              <a:rPr lang="en"/>
              <a:t>5 instances</a:t>
            </a:r>
          </a:p>
          <a:p>
            <a:pPr lvl="0">
              <a:spcBef>
                <a:spcPts val="0"/>
              </a:spcBef>
              <a:buNone/>
            </a:pPr>
            <a:r>
              <a:rPr lang="en"/>
              <a:t>= Reservation Api</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0" y="2824500"/>
            <a:ext cx="7370400" cy="23190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rot="10800000">
            <a:off x="5058904" y="0"/>
            <a:ext cx="4085100" cy="20526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14" name="Shape 14"/>
          <p:cNvGrpSpPr/>
          <p:nvPr/>
        </p:nvGrpSpPr>
        <p:grpSpPr>
          <a:xfrm>
            <a:off x="255200" y="592"/>
            <a:ext cx="2250362" cy="1044300"/>
            <a:chOff x="255200" y="592"/>
            <a:chExt cx="2250362"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509631"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8" name="Shape 18"/>
          <p:cNvGrpSpPr/>
          <p:nvPr/>
        </p:nvGrpSpPr>
        <p:grpSpPr>
          <a:xfrm>
            <a:off x="905394" y="592"/>
            <a:ext cx="2250362" cy="1044300"/>
            <a:chOff x="905394" y="592"/>
            <a:chExt cx="2250362" cy="1044300"/>
          </a:xfrm>
        </p:grpSpPr>
        <p:sp>
          <p:nvSpPr>
            <p:cNvPr id="19" name="Shape 19"/>
            <p:cNvSpPr/>
            <p:nvPr/>
          </p:nvSpPr>
          <p:spPr>
            <a:xfrm>
              <a:off x="1414257"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905394"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22" name="Shape 22"/>
          <p:cNvGrpSpPr/>
          <p:nvPr/>
        </p:nvGrpSpPr>
        <p:grpSpPr>
          <a:xfrm>
            <a:off x="7057467" y="5088"/>
            <a:ext cx="1851282" cy="752107"/>
            <a:chOff x="6917200" y="0"/>
            <a:chExt cx="2227776"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grpSp>
        <p:nvGrpSpPr>
          <p:cNvPr id="26" name="Shape 26"/>
          <p:cNvGrpSpPr/>
          <p:nvPr/>
        </p:nvGrpSpPr>
        <p:grpSpPr>
          <a:xfrm>
            <a:off x="6553031" y="4217851"/>
            <a:ext cx="2389067" cy="925737"/>
            <a:chOff x="6917200" y="0"/>
            <a:chExt cx="2227776"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6917200"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30" name="Shape 30"/>
          <p:cNvGrpSpPr/>
          <p:nvPr/>
        </p:nvGrpSpPr>
        <p:grpSpPr>
          <a:xfrm>
            <a:off x="199148" y="4055651"/>
            <a:ext cx="2795414" cy="1083307"/>
            <a:chOff x="6917200" y="0"/>
            <a:chExt cx="2227776"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111" name="Shape 111"/>
          <p:cNvGrpSpPr/>
          <p:nvPr/>
        </p:nvGrpSpPr>
        <p:grpSpPr>
          <a:xfrm>
            <a:off x="5959221" y="4119576"/>
            <a:ext cx="2520951" cy="1024165"/>
            <a:chOff x="6917200" y="0"/>
            <a:chExt cx="2227776"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115" name="Shape 115"/>
          <p:cNvGrpSpPr/>
          <p:nvPr/>
        </p:nvGrpSpPr>
        <p:grpSpPr>
          <a:xfrm>
            <a:off x="199148" y="2"/>
            <a:ext cx="2795414" cy="1083307"/>
            <a:chOff x="6917200" y="0"/>
            <a:chExt cx="2227776"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39" name="Shape 39"/>
          <p:cNvGrpSpPr/>
          <p:nvPr/>
        </p:nvGrpSpPr>
        <p:grpSpPr>
          <a:xfrm>
            <a:off x="5594190" y="3961114"/>
            <a:ext cx="2910144" cy="1182339"/>
            <a:chOff x="6917200" y="0"/>
            <a:chExt cx="2227776"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43" name="Shape 43"/>
          <p:cNvGrpSpPr/>
          <p:nvPr/>
        </p:nvGrpSpPr>
        <p:grpSpPr>
          <a:xfrm>
            <a:off x="199148" y="2"/>
            <a:ext cx="2795414" cy="1083307"/>
            <a:chOff x="6917200" y="0"/>
            <a:chExt cx="2227776"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47" name="Shape 47"/>
          <p:cNvSpPr txBox="1"/>
          <p:nvPr>
            <p:ph type="title"/>
          </p:nvPr>
        </p:nvSpPr>
        <p:spPr>
          <a:xfrm>
            <a:off x="1888683" y="1746100"/>
            <a:ext cx="5377500" cy="1646100"/>
          </a:xfrm>
          <a:prstGeom prst="rect">
            <a:avLst/>
          </a:prstGeom>
        </p:spPr>
        <p:txBody>
          <a:bodyPr anchorCtr="0" anchor="ctr" bIns="91425" lIns="91425" rIns="91425"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30" y="2824500"/>
            <a:ext cx="7370400" cy="23190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899"/>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flipH="1">
            <a:off x="3583210" y="1554112"/>
            <a:ext cx="5560500" cy="35895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80" name="Shape 80"/>
          <p:cNvGrpSpPr/>
          <p:nvPr/>
        </p:nvGrpSpPr>
        <p:grpSpPr>
          <a:xfrm>
            <a:off x="255991" y="-118"/>
            <a:ext cx="2251347" cy="1043407"/>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34934" y="4522125"/>
            <a:ext cx="1593305" cy="617071"/>
            <a:chOff x="6917200" y="0"/>
            <a:chExt cx="2227776"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6917200"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89" name="Shape 89"/>
          <p:cNvGrpSpPr/>
          <p:nvPr/>
        </p:nvGrpSpPr>
        <p:grpSpPr>
          <a:xfrm>
            <a:off x="5886352" y="1242"/>
            <a:ext cx="3257454" cy="1261513"/>
            <a:chOff x="6917200" y="0"/>
            <a:chExt cx="2227776"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93" name="Shape 93"/>
          <p:cNvSpPr txBox="1"/>
          <p:nvPr>
            <p:ph type="title"/>
          </p:nvPr>
        </p:nvSpPr>
        <p:spPr>
          <a:xfrm>
            <a:off x="1393929" y="1301145"/>
            <a:ext cx="6366900" cy="2539200"/>
          </a:xfrm>
          <a:prstGeom prst="rect">
            <a:avLst/>
          </a:prstGeom>
        </p:spPr>
        <p:txBody>
          <a:bodyPr anchorCtr="0" anchor="ctr"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0" y="2824500"/>
            <a:ext cx="7370400" cy="23190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3" y="454366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andersondk7/streamsTutorial"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andersondk7/streams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andersondk7/streams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github.com/andersondk7/streamsTutori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doc.akka.io/docs/akka/2.5.3/scala/stream/stages-overview.html#source-stages" TargetMode="External"/><Relationship Id="rId4" Type="http://schemas.openxmlformats.org/officeDocument/2006/relationships/hyperlink" Target="http://doc.akka.io/docs/akka/2.5.3/scala/stream/stages-overview.html#sink-stages" TargetMode="External"/><Relationship Id="rId5" Type="http://schemas.openxmlformats.org/officeDocument/2006/relationships/hyperlink" Target="http://doc.akka.io/docs/akka/2.5.3/scala/stream/stages-overview.html#flow-stag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tIns="91425">
            <a:noAutofit/>
          </a:bodyPr>
          <a:lstStyle/>
          <a:p>
            <a:pPr lvl="0">
              <a:spcBef>
                <a:spcPts val="0"/>
              </a:spcBef>
              <a:buNone/>
            </a:pPr>
            <a:r>
              <a:rPr lang="en">
                <a:latin typeface="Arial"/>
                <a:ea typeface="Arial"/>
                <a:cs typeface="Arial"/>
                <a:sym typeface="Arial"/>
              </a:rPr>
              <a:t>Akka Streams</a:t>
            </a:r>
          </a:p>
        </p:txBody>
      </p:sp>
      <p:sp>
        <p:nvSpPr>
          <p:cNvPr id="129" name="Shape 129"/>
          <p:cNvSpPr txBox="1"/>
          <p:nvPr>
            <p:ph idx="1" type="subTitle"/>
          </p:nvPr>
        </p:nvSpPr>
        <p:spPr>
          <a:xfrm>
            <a:off x="1858700" y="3413158"/>
            <a:ext cx="5361300" cy="522600"/>
          </a:xfrm>
          <a:prstGeom prst="rect">
            <a:avLst/>
          </a:prstGeom>
        </p:spPr>
        <p:txBody>
          <a:bodyPr anchorCtr="0" anchor="t" bIns="91425" lIns="91425" rIns="91425" tIns="91425">
            <a:noAutofit/>
          </a:bodyPr>
          <a:lstStyle/>
          <a:p>
            <a:pPr lvl="0">
              <a:spcBef>
                <a:spcPts val="0"/>
              </a:spcBef>
              <a:buNone/>
            </a:pPr>
            <a:r>
              <a:rPr lang="en" sz="2400">
                <a:latin typeface="Arial"/>
                <a:ea typeface="Arial"/>
                <a:cs typeface="Arial"/>
                <a:sym typeface="Arial"/>
              </a:rPr>
              <a:t>Brief Overview</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4294967295" type="title"/>
          </p:nvPr>
        </p:nvSpPr>
        <p:spPr>
          <a:xfrm>
            <a:off x="819150" y="1007775"/>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Complex Graphs - Example</a:t>
            </a:r>
          </a:p>
        </p:txBody>
      </p:sp>
      <p:sp>
        <p:nvSpPr>
          <p:cNvPr id="186" name="Shape 186"/>
          <p:cNvSpPr txBox="1"/>
          <p:nvPr>
            <p:ph idx="4294967295" type="body"/>
          </p:nvPr>
        </p:nvSpPr>
        <p:spPr>
          <a:xfrm>
            <a:off x="962325" y="1487725"/>
            <a:ext cx="7327200" cy="1126500"/>
          </a:xfrm>
          <a:prstGeom prst="rect">
            <a:avLst/>
          </a:prstGeom>
        </p:spPr>
        <p:txBody>
          <a:bodyPr anchorCtr="0" anchor="t" bIns="91425" lIns="91425" rIns="91425" tIns="91425">
            <a:noAutofit/>
          </a:bodyPr>
          <a:lstStyle/>
          <a:p>
            <a:pPr indent="-298450" lvl="0" marL="457200" marR="0" rtl="0" algn="l">
              <a:lnSpc>
                <a:spcPct val="115000"/>
              </a:lnSpc>
              <a:spcBef>
                <a:spcPts val="0"/>
              </a:spcBef>
              <a:spcAft>
                <a:spcPts val="1600"/>
              </a:spcAft>
              <a:buClr>
                <a:schemeClr val="dk2"/>
              </a:buClr>
              <a:buSzPct val="100000"/>
              <a:buFont typeface="Arial"/>
            </a:pPr>
            <a:r>
              <a:rPr lang="en" sz="1100">
                <a:latin typeface="Arial"/>
                <a:ea typeface="Arial"/>
                <a:cs typeface="Arial"/>
                <a:sym typeface="Arial"/>
              </a:rPr>
              <a:t>Code Example</a:t>
            </a:r>
          </a:p>
          <a:p>
            <a:pPr indent="-228600" lvl="1" marL="914400" marR="0" rtl="0" algn="l">
              <a:lnSpc>
                <a:spcPct val="115000"/>
              </a:lnSpc>
              <a:spcBef>
                <a:spcPts val="0"/>
              </a:spcBef>
              <a:spcAft>
                <a:spcPts val="1600"/>
              </a:spcAft>
              <a:buClr>
                <a:schemeClr val="dk2"/>
              </a:buClr>
              <a:buFont typeface="Arial"/>
            </a:pPr>
            <a:r>
              <a:rPr lang="en">
                <a:latin typeface="Arial"/>
                <a:ea typeface="Arial"/>
                <a:cs typeface="Arial"/>
                <a:sym typeface="Arial"/>
              </a:rPr>
              <a:t>Tutorial - Step 13</a:t>
            </a:r>
          </a:p>
          <a:p>
            <a:pPr indent="-228600" lvl="1" marL="914400" rtl="0">
              <a:spcBef>
                <a:spcPts val="0"/>
              </a:spcBef>
              <a:buFont typeface="Arial"/>
            </a:pPr>
            <a:r>
              <a:rPr lang="en" sz="1000" u="sng">
                <a:solidFill>
                  <a:schemeClr val="accent5"/>
                </a:solidFill>
                <a:latin typeface="Arial"/>
                <a:ea typeface="Arial"/>
                <a:cs typeface="Arial"/>
                <a:sym typeface="Arial"/>
                <a:hlinkClick r:id="rId3"/>
              </a:rPr>
              <a:t>Streams Tutorial</a:t>
            </a:r>
            <a:r>
              <a:rPr lang="en" sz="1000">
                <a:latin typeface="Arial"/>
                <a:ea typeface="Arial"/>
                <a:cs typeface="Arial"/>
                <a:sym typeface="Arial"/>
              </a:rPr>
              <a:t> (https://github.com/andersondk7/streamsTutorial)</a:t>
            </a:r>
          </a:p>
          <a:p>
            <a:pPr indent="-228600" lvl="1" marL="914400" marR="0" rtl="0" algn="l">
              <a:lnSpc>
                <a:spcPct val="115000"/>
              </a:lnSpc>
              <a:spcBef>
                <a:spcPts val="0"/>
              </a:spcBef>
              <a:spcAft>
                <a:spcPts val="1600"/>
              </a:spcAft>
              <a:buClr>
                <a:schemeClr val="dk2"/>
              </a:buClr>
              <a:buFont typeface="Arial"/>
            </a:pPr>
            <a:r>
              <a:rPr lang="en">
                <a:latin typeface="Arial"/>
                <a:ea typeface="Arial"/>
                <a:cs typeface="Arial"/>
                <a:sym typeface="Arial"/>
              </a:rPr>
              <a:t>Flow.Parts</a:t>
            </a:r>
          </a:p>
          <a:p>
            <a:pPr indent="-228600" lvl="1" marL="914400" marR="0" rtl="0" algn="l">
              <a:lnSpc>
                <a:spcPct val="115000"/>
              </a:lnSpc>
              <a:spcBef>
                <a:spcPts val="0"/>
              </a:spcBef>
              <a:spcAft>
                <a:spcPts val="1600"/>
              </a:spcAft>
              <a:buClr>
                <a:schemeClr val="dk2"/>
              </a:buClr>
              <a:buFont typeface="Arial"/>
            </a:pPr>
            <a:r>
              <a:rPr lang="en">
                <a:latin typeface="Arial"/>
                <a:ea typeface="Arial"/>
                <a:cs typeface="Arial"/>
                <a:sym typeface="Arial"/>
              </a:rPr>
              <a:t>Flow.buildGraph</a:t>
            </a:r>
          </a:p>
          <a:p>
            <a:pPr indent="0" lvl="0" marL="457200" marR="0" rtl="0" algn="l">
              <a:lnSpc>
                <a:spcPct val="115000"/>
              </a:lnSpc>
              <a:spcBef>
                <a:spcPts val="0"/>
              </a:spcBef>
              <a:spcAft>
                <a:spcPts val="1600"/>
              </a:spcAft>
              <a:buNone/>
            </a:pPr>
            <a:r>
              <a:t/>
            </a:r>
            <a:endParaRPr/>
          </a:p>
        </p:txBody>
      </p:sp>
      <p:pic>
        <p:nvPicPr>
          <p:cNvPr descr="Diagram2.jpeg" id="187" name="Shape 187"/>
          <p:cNvPicPr preferRelativeResize="0"/>
          <p:nvPr/>
        </p:nvPicPr>
        <p:blipFill>
          <a:blip r:embed="rId4">
            <a:alphaModFix/>
          </a:blip>
          <a:stretch>
            <a:fillRect/>
          </a:stretch>
        </p:blipFill>
        <p:spPr>
          <a:xfrm>
            <a:off x="244250" y="2614225"/>
            <a:ext cx="8839200" cy="186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4294967295" type="title"/>
          </p:nvPr>
        </p:nvSpPr>
        <p:spPr>
          <a:xfrm>
            <a:off x="819150" y="1007775"/>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 Reservation Api</a:t>
            </a:r>
          </a:p>
        </p:txBody>
      </p:sp>
      <p:pic>
        <p:nvPicPr>
          <p:cNvPr descr="Diagram3.jpeg" id="193" name="Shape 193"/>
          <p:cNvPicPr preferRelativeResize="0"/>
          <p:nvPr/>
        </p:nvPicPr>
        <p:blipFill>
          <a:blip r:embed="rId3">
            <a:alphaModFix/>
          </a:blip>
          <a:stretch>
            <a:fillRect/>
          </a:stretch>
        </p:blipFill>
        <p:spPr>
          <a:xfrm>
            <a:off x="1325225" y="1564000"/>
            <a:ext cx="6290291" cy="3158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4294967295" type="title"/>
          </p:nvPr>
        </p:nvSpPr>
        <p:spPr>
          <a:xfrm>
            <a:off x="765325" y="94420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 Summary</a:t>
            </a:r>
          </a:p>
        </p:txBody>
      </p:sp>
      <p:sp>
        <p:nvSpPr>
          <p:cNvPr id="199" name="Shape 199"/>
          <p:cNvSpPr txBox="1"/>
          <p:nvPr/>
        </p:nvSpPr>
        <p:spPr>
          <a:xfrm>
            <a:off x="1031500" y="1377725"/>
            <a:ext cx="6916800" cy="2741400"/>
          </a:xfrm>
          <a:prstGeom prst="rect">
            <a:avLst/>
          </a:prstGeom>
          <a:noFill/>
          <a:ln>
            <a:noFill/>
          </a:ln>
        </p:spPr>
        <p:txBody>
          <a:bodyPr anchorCtr="0" anchor="t" bIns="91425" lIns="91425" rIns="91425" tIns="91425">
            <a:noAutofit/>
          </a:bodyPr>
          <a:lstStyle/>
          <a:p>
            <a:pPr indent="-304800" lvl="0" marL="457200" rtl="0">
              <a:spcBef>
                <a:spcPts val="0"/>
              </a:spcBef>
              <a:buSzPct val="100000"/>
              <a:buChar char="●"/>
            </a:pPr>
            <a:r>
              <a:rPr lang="en" sz="1200"/>
              <a:t>Streams allow for processing of data elements via</a:t>
            </a:r>
          </a:p>
          <a:p>
            <a:pPr indent="-292100" lvl="1" marL="914400" rtl="0">
              <a:spcBef>
                <a:spcPts val="0"/>
              </a:spcBef>
              <a:buSzPct val="100000"/>
              <a:buChar char="○"/>
            </a:pPr>
            <a:r>
              <a:rPr lang="en" sz="1000"/>
              <a:t>Asynchronous</a:t>
            </a:r>
          </a:p>
          <a:p>
            <a:pPr indent="-292100" lvl="1" marL="914400" rtl="0">
              <a:spcBef>
                <a:spcPts val="0"/>
              </a:spcBef>
              <a:buSzPct val="100000"/>
              <a:buChar char="○"/>
            </a:pPr>
            <a:r>
              <a:rPr lang="en" sz="1000"/>
              <a:t>Back Pressure</a:t>
            </a:r>
          </a:p>
          <a:p>
            <a:pPr indent="-292100" lvl="1" marL="914400" rtl="0">
              <a:spcBef>
                <a:spcPts val="0"/>
              </a:spcBef>
              <a:buSzPct val="100000"/>
              <a:buChar char="○"/>
            </a:pPr>
            <a:r>
              <a:rPr lang="en" sz="1000"/>
              <a:t>Non-Blocking</a:t>
            </a:r>
          </a:p>
          <a:p>
            <a:pPr indent="-304800" lvl="0" marL="457200" rtl="0">
              <a:spcBef>
                <a:spcPts val="0"/>
              </a:spcBef>
              <a:buSzPct val="100000"/>
              <a:buChar char="●"/>
            </a:pPr>
            <a:r>
              <a:rPr lang="en" sz="1200"/>
              <a:t>Sources</a:t>
            </a:r>
          </a:p>
          <a:p>
            <a:pPr indent="-292100" lvl="1" marL="914400" rtl="0">
              <a:spcBef>
                <a:spcPts val="0"/>
              </a:spcBef>
              <a:buSzPct val="100000"/>
              <a:buChar char="○"/>
            </a:pPr>
            <a:r>
              <a:rPr lang="en" sz="1000"/>
              <a:t>Database query</a:t>
            </a:r>
          </a:p>
          <a:p>
            <a:pPr indent="-292100" lvl="1" marL="914400" rtl="0">
              <a:spcBef>
                <a:spcPts val="0"/>
              </a:spcBef>
              <a:buSzPct val="100000"/>
              <a:buChar char="○"/>
            </a:pPr>
            <a:r>
              <a:rPr lang="en" sz="1000"/>
              <a:t>Rabbit MQ</a:t>
            </a:r>
          </a:p>
          <a:p>
            <a:pPr indent="-292100" lvl="1" marL="914400" rtl="0">
              <a:spcBef>
                <a:spcPts val="0"/>
              </a:spcBef>
              <a:buSzPct val="100000"/>
              <a:buChar char="○"/>
            </a:pPr>
            <a:r>
              <a:rPr lang="en" sz="1000"/>
              <a:t>Web calls</a:t>
            </a:r>
          </a:p>
          <a:p>
            <a:pPr indent="-292100" lvl="1" marL="914400" rtl="0">
              <a:spcBef>
                <a:spcPts val="0"/>
              </a:spcBef>
              <a:buSzPct val="100000"/>
              <a:buChar char="○"/>
            </a:pPr>
            <a:r>
              <a:rPr lang="en" sz="1000"/>
              <a:t>Actors</a:t>
            </a:r>
          </a:p>
          <a:p>
            <a:pPr indent="-304800" lvl="0" marL="457200" rtl="0">
              <a:spcBef>
                <a:spcPts val="0"/>
              </a:spcBef>
              <a:buSzPct val="100000"/>
              <a:buChar char="●"/>
            </a:pPr>
            <a:r>
              <a:rPr lang="en" sz="1200"/>
              <a:t>Flows</a:t>
            </a:r>
          </a:p>
          <a:p>
            <a:pPr indent="-292100" lvl="1" marL="914400" rtl="0">
              <a:spcBef>
                <a:spcPts val="0"/>
              </a:spcBef>
              <a:buSzPct val="100000"/>
              <a:buChar char="○"/>
            </a:pPr>
            <a:r>
              <a:rPr lang="en" sz="1000"/>
              <a:t>Based on functions</a:t>
            </a:r>
          </a:p>
          <a:p>
            <a:pPr indent="-304800" lvl="0" marL="457200" rtl="0">
              <a:spcBef>
                <a:spcPts val="0"/>
              </a:spcBef>
              <a:buSzPct val="100000"/>
              <a:buChar char="●"/>
            </a:pPr>
            <a:r>
              <a:rPr lang="en" sz="1200"/>
              <a:t>Graph Based</a:t>
            </a:r>
          </a:p>
          <a:p>
            <a:pPr indent="-292100" lvl="1" marL="914400" rtl="0">
              <a:spcBef>
                <a:spcPts val="0"/>
              </a:spcBef>
              <a:buSzPct val="100000"/>
              <a:buChar char="○"/>
            </a:pPr>
            <a:r>
              <a:rPr lang="en" sz="1000"/>
              <a:t>Visual description of data flow</a:t>
            </a:r>
          </a:p>
          <a:p>
            <a:pPr indent="-292100" lvl="1" marL="914400">
              <a:spcBef>
                <a:spcPts val="0"/>
              </a:spcBef>
              <a:buSzPct val="100000"/>
              <a:buChar char="○"/>
            </a:pPr>
            <a:r>
              <a:rPr lang="en" sz="1000"/>
              <a:t>Pre-packaged stages (split, map, filter, partition, collect etc.)</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4294967295" type="title"/>
          </p:nvPr>
        </p:nvSpPr>
        <p:spPr>
          <a:xfrm>
            <a:off x="819150" y="112790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What we will cover</a:t>
            </a:r>
          </a:p>
        </p:txBody>
      </p:sp>
      <p:sp>
        <p:nvSpPr>
          <p:cNvPr id="135" name="Shape 135"/>
          <p:cNvSpPr txBox="1"/>
          <p:nvPr>
            <p:ph idx="4294967295" type="body"/>
          </p:nvPr>
        </p:nvSpPr>
        <p:spPr>
          <a:xfrm>
            <a:off x="819150" y="1617925"/>
            <a:ext cx="7327200" cy="22824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pPr>
            <a:r>
              <a:rPr lang="en" sz="1400">
                <a:latin typeface="Arial"/>
                <a:ea typeface="Arial"/>
                <a:cs typeface="Arial"/>
                <a:sym typeface="Arial"/>
              </a:rPr>
              <a:t>Stream concepts</a:t>
            </a:r>
          </a:p>
          <a:p>
            <a:pPr indent="-317500" lvl="0" marL="457200" marR="0" rtl="0" algn="l">
              <a:lnSpc>
                <a:spcPct val="115000"/>
              </a:lnSpc>
              <a:spcBef>
                <a:spcPts val="0"/>
              </a:spcBef>
              <a:spcAft>
                <a:spcPts val="1600"/>
              </a:spcAft>
              <a:buSzPct val="100000"/>
              <a:buFont typeface="Arial"/>
            </a:pPr>
            <a:r>
              <a:rPr lang="en" sz="1400">
                <a:latin typeface="Arial"/>
                <a:ea typeface="Arial"/>
                <a:cs typeface="Arial"/>
                <a:sym typeface="Arial"/>
              </a:rPr>
              <a:t>Simple scala example (code walk through)</a:t>
            </a:r>
          </a:p>
          <a:p>
            <a:pPr indent="-317500" lvl="0" marL="457200" marR="0" rtl="0" algn="l">
              <a:lnSpc>
                <a:spcPct val="115000"/>
              </a:lnSpc>
              <a:spcBef>
                <a:spcPts val="0"/>
              </a:spcBef>
              <a:spcAft>
                <a:spcPts val="1600"/>
              </a:spcAft>
              <a:buSzPct val="100000"/>
              <a:buFont typeface="Arial"/>
            </a:pPr>
            <a:r>
              <a:rPr lang="en" sz="1400">
                <a:latin typeface="Arial"/>
                <a:ea typeface="Arial"/>
                <a:cs typeface="Arial"/>
                <a:sym typeface="Arial"/>
              </a:rPr>
              <a:t>Definitions</a:t>
            </a:r>
          </a:p>
          <a:p>
            <a:pPr indent="-317500" lvl="0" marL="457200" rtl="0">
              <a:spcBef>
                <a:spcPts val="0"/>
              </a:spcBef>
              <a:buSzPct val="100000"/>
              <a:buFont typeface="Arial"/>
            </a:pPr>
            <a:r>
              <a:rPr lang="en" sz="1400">
                <a:latin typeface="Arial"/>
                <a:ea typeface="Arial"/>
                <a:cs typeface="Arial"/>
                <a:sym typeface="Arial"/>
              </a:rPr>
              <a:t>What Akka brings to streams (code walk through)</a:t>
            </a:r>
          </a:p>
          <a:p>
            <a:pPr indent="-317500" lvl="0" marL="457200" marR="0" rtl="0" algn="l">
              <a:lnSpc>
                <a:spcPct val="115000"/>
              </a:lnSpc>
              <a:spcBef>
                <a:spcPts val="0"/>
              </a:spcBef>
              <a:spcAft>
                <a:spcPts val="1600"/>
              </a:spcAft>
              <a:buSzPct val="100000"/>
              <a:buFont typeface="Arial"/>
            </a:pPr>
            <a:r>
              <a:rPr lang="en" sz="1400">
                <a:latin typeface="Arial"/>
                <a:ea typeface="Arial"/>
                <a:cs typeface="Arial"/>
                <a:sym typeface="Arial"/>
              </a:rPr>
              <a:t>Graphs</a:t>
            </a:r>
          </a:p>
          <a:p>
            <a:pPr indent="-317500" lvl="1" marL="914400" marR="0" rtl="0" algn="l">
              <a:lnSpc>
                <a:spcPct val="115000"/>
              </a:lnSpc>
              <a:spcBef>
                <a:spcPts val="0"/>
              </a:spcBef>
              <a:spcAft>
                <a:spcPts val="1600"/>
              </a:spcAft>
              <a:buSzPct val="100000"/>
              <a:buFont typeface="Arial"/>
            </a:pPr>
            <a:r>
              <a:rPr lang="en" sz="1400">
                <a:latin typeface="Arial"/>
                <a:ea typeface="Arial"/>
                <a:cs typeface="Arial"/>
                <a:sym typeface="Arial"/>
              </a:rPr>
              <a:t>Simple (code walk through)</a:t>
            </a:r>
          </a:p>
          <a:p>
            <a:pPr indent="-317500" lvl="1" marL="914400" marR="0" rtl="0" algn="l">
              <a:lnSpc>
                <a:spcPct val="115000"/>
              </a:lnSpc>
              <a:spcBef>
                <a:spcPts val="0"/>
              </a:spcBef>
              <a:spcAft>
                <a:spcPts val="1600"/>
              </a:spcAft>
              <a:buSzPct val="100000"/>
              <a:buFont typeface="Arial"/>
            </a:pPr>
            <a:r>
              <a:rPr lang="en" sz="1400">
                <a:latin typeface="Arial"/>
                <a:ea typeface="Arial"/>
                <a:cs typeface="Arial"/>
                <a:sym typeface="Arial"/>
              </a:rPr>
              <a:t>Complex (code overview)</a:t>
            </a:r>
          </a:p>
          <a:p>
            <a:pPr indent="-317500" lvl="1" marL="914400" marR="0" rtl="0" algn="l">
              <a:lnSpc>
                <a:spcPct val="115000"/>
              </a:lnSpc>
              <a:spcBef>
                <a:spcPts val="0"/>
              </a:spcBef>
              <a:spcAft>
                <a:spcPts val="1600"/>
              </a:spcAft>
              <a:buSzPct val="100000"/>
              <a:buFont typeface="Arial"/>
            </a:pPr>
            <a:r>
              <a:rPr lang="en" sz="1400">
                <a:latin typeface="Arial"/>
                <a:ea typeface="Arial"/>
                <a:cs typeface="Arial"/>
                <a:sym typeface="Arial"/>
              </a:rPr>
              <a:t>Reservation Api usage (graph overview)</a:t>
            </a:r>
          </a:p>
          <a:p>
            <a:pPr indent="-317500" lvl="1" marL="914400" marR="0" rtl="0" algn="l">
              <a:lnSpc>
                <a:spcPct val="115000"/>
              </a:lnSpc>
              <a:spcBef>
                <a:spcPts val="0"/>
              </a:spcBef>
              <a:spcAft>
                <a:spcPts val="1600"/>
              </a:spcAft>
              <a:buSzPct val="100000"/>
              <a:buFont typeface="Arial"/>
            </a:pPr>
            <a:r>
              <a:rPr lang="en" sz="1400">
                <a:latin typeface="Arial"/>
                <a:ea typeface="Arial"/>
                <a:cs typeface="Arial"/>
                <a:sym typeface="Arial"/>
              </a:rPr>
              <a:t>Applications, use cases for travel (time permitting)</a:t>
            </a:r>
          </a:p>
          <a:p>
            <a:pPr lvl="0" marR="0" rtl="0" algn="l">
              <a:lnSpc>
                <a:spcPct val="115000"/>
              </a:lnSpc>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819150" y="112790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Concepts</a:t>
            </a:r>
          </a:p>
        </p:txBody>
      </p:sp>
      <p:sp>
        <p:nvSpPr>
          <p:cNvPr id="141" name="Shape 141"/>
          <p:cNvSpPr txBox="1"/>
          <p:nvPr>
            <p:ph idx="4294967295" type="body"/>
          </p:nvPr>
        </p:nvSpPr>
        <p:spPr>
          <a:xfrm>
            <a:off x="819150" y="1625000"/>
            <a:ext cx="7327200" cy="2282400"/>
          </a:xfrm>
          <a:prstGeom prst="rect">
            <a:avLst/>
          </a:prstGeom>
        </p:spPr>
        <p:txBody>
          <a:bodyPr anchorCtr="0" anchor="t" bIns="91425" lIns="91425" rIns="91425" tIns="91425">
            <a:noAutofit/>
          </a:bodyPr>
          <a:lstStyle/>
          <a:p>
            <a:pPr indent="-304800" lvl="0" marL="457200" rtl="0">
              <a:spcBef>
                <a:spcPts val="0"/>
              </a:spcBef>
              <a:buSzPct val="100000"/>
              <a:buFont typeface="Arial"/>
            </a:pPr>
            <a:r>
              <a:rPr lang="en" sz="1200">
                <a:latin typeface="Arial"/>
                <a:ea typeface="Arial"/>
                <a:cs typeface="Arial"/>
                <a:sym typeface="Arial"/>
              </a:rPr>
              <a:t>A stream, in its simplest conceptual form, is a type of data flow.</a:t>
            </a:r>
          </a:p>
          <a:p>
            <a:pPr indent="-304800" lvl="0" marL="457200" rtl="0">
              <a:spcBef>
                <a:spcPts val="0"/>
              </a:spcBef>
              <a:buSzPct val="100000"/>
            </a:pPr>
            <a:r>
              <a:rPr lang="en" sz="1200">
                <a:latin typeface="Arial"/>
                <a:ea typeface="Arial"/>
                <a:cs typeface="Arial"/>
                <a:sym typeface="Arial"/>
              </a:rPr>
              <a:t>It takes data from a </a:t>
            </a:r>
            <a:r>
              <a:rPr b="1" lang="en" sz="1200">
                <a:latin typeface="Arial"/>
                <a:ea typeface="Arial"/>
                <a:cs typeface="Arial"/>
                <a:sym typeface="Arial"/>
              </a:rPr>
              <a:t>source</a:t>
            </a:r>
            <a:r>
              <a:rPr lang="en" sz="1200">
                <a:latin typeface="Arial"/>
                <a:ea typeface="Arial"/>
                <a:cs typeface="Arial"/>
                <a:sym typeface="Arial"/>
              </a:rPr>
              <a:t>, transforms it using </a:t>
            </a:r>
            <a:r>
              <a:rPr b="1" lang="en" sz="1200">
                <a:latin typeface="Arial"/>
                <a:ea typeface="Arial"/>
                <a:cs typeface="Arial"/>
                <a:sym typeface="Arial"/>
              </a:rPr>
              <a:t>flows</a:t>
            </a:r>
            <a:r>
              <a:rPr lang="en" sz="1200">
                <a:latin typeface="Arial"/>
                <a:ea typeface="Arial"/>
                <a:cs typeface="Arial"/>
                <a:sym typeface="Arial"/>
              </a:rPr>
              <a:t>, and dumps it to a </a:t>
            </a:r>
            <a:r>
              <a:rPr b="1" lang="en" sz="1200">
                <a:latin typeface="Arial"/>
                <a:ea typeface="Arial"/>
                <a:cs typeface="Arial"/>
                <a:sym typeface="Arial"/>
              </a:rPr>
              <a:t>sink</a:t>
            </a:r>
            <a:r>
              <a:rPr lang="en" sz="1200">
                <a:latin typeface="Arial"/>
                <a:ea typeface="Arial"/>
                <a:cs typeface="Arial"/>
                <a:sym typeface="Arial"/>
              </a:rPr>
              <a:t> when it is done.</a:t>
            </a:r>
          </a:p>
          <a:p>
            <a:pPr indent="-304800" lvl="0" marL="457200" rtl="0">
              <a:spcBef>
                <a:spcPts val="0"/>
              </a:spcBef>
              <a:buSzPct val="100000"/>
            </a:pPr>
            <a:r>
              <a:rPr lang="en" sz="1200">
                <a:latin typeface="Arial"/>
                <a:ea typeface="Arial"/>
                <a:cs typeface="Arial"/>
                <a:sym typeface="Arial"/>
              </a:rPr>
              <a:t>Source, Flow, Sink are </a:t>
            </a:r>
            <a:r>
              <a:rPr b="1" lang="en" sz="1200">
                <a:latin typeface="Arial"/>
                <a:ea typeface="Arial"/>
                <a:cs typeface="Arial"/>
                <a:sym typeface="Arial"/>
              </a:rPr>
              <a:t>elements</a:t>
            </a:r>
            <a:r>
              <a:rPr lang="en" sz="1200">
                <a:latin typeface="Arial"/>
                <a:ea typeface="Arial"/>
                <a:cs typeface="Arial"/>
                <a:sym typeface="Arial"/>
              </a:rPr>
              <a:t> in a stream</a:t>
            </a:r>
          </a:p>
          <a:p>
            <a:pPr indent="-304800" lvl="0" marL="457200" rtl="0">
              <a:spcBef>
                <a:spcPts val="0"/>
              </a:spcBef>
              <a:buSzPct val="100000"/>
              <a:buFont typeface="Arial"/>
            </a:pPr>
            <a:r>
              <a:rPr lang="en" sz="1200">
                <a:latin typeface="Arial"/>
                <a:ea typeface="Arial"/>
                <a:cs typeface="Arial"/>
                <a:sym typeface="Arial"/>
              </a:rPr>
              <a:t>Example:</a:t>
            </a:r>
          </a:p>
          <a:p>
            <a:pPr indent="-292100" lvl="1" marL="914400" rtl="0">
              <a:spcBef>
                <a:spcPts val="0"/>
              </a:spcBef>
              <a:buSzPct val="100000"/>
              <a:buFont typeface="Arial"/>
            </a:pPr>
            <a:r>
              <a:rPr lang="en" sz="1000">
                <a:latin typeface="Arial"/>
                <a:ea typeface="Arial"/>
                <a:cs typeface="Arial"/>
                <a:sym typeface="Arial"/>
              </a:rPr>
              <a:t>Given a list of Comment objects (source)</a:t>
            </a:r>
          </a:p>
          <a:p>
            <a:pPr indent="-292100" lvl="1" marL="914400" rtl="0">
              <a:spcBef>
                <a:spcPts val="0"/>
              </a:spcBef>
              <a:buSzPct val="100000"/>
              <a:buFont typeface="Arial"/>
            </a:pPr>
            <a:r>
              <a:rPr lang="en" sz="1000">
                <a:latin typeface="Arial"/>
                <a:ea typeface="Arial"/>
                <a:cs typeface="Arial"/>
                <a:sym typeface="Arial"/>
              </a:rPr>
              <a:t>Transform them (flows) </a:t>
            </a:r>
          </a:p>
          <a:p>
            <a:pPr indent="-292100" lvl="2" marL="1371600" rtl="0">
              <a:spcBef>
                <a:spcPts val="0"/>
              </a:spcBef>
              <a:buSzPct val="100000"/>
              <a:buFont typeface="Arial"/>
            </a:pPr>
            <a:r>
              <a:rPr lang="en" sz="1000">
                <a:latin typeface="Arial"/>
                <a:ea typeface="Arial"/>
                <a:cs typeface="Arial"/>
                <a:sym typeface="Arial"/>
              </a:rPr>
              <a:t>From comment object to body (string)</a:t>
            </a:r>
          </a:p>
          <a:p>
            <a:pPr indent="-292100" lvl="2" marL="1371600" rtl="0">
              <a:spcBef>
                <a:spcPts val="0"/>
              </a:spcBef>
              <a:buSzPct val="100000"/>
              <a:buFont typeface="Arial"/>
            </a:pPr>
            <a:r>
              <a:rPr lang="en" sz="1000">
                <a:latin typeface="Arial"/>
                <a:ea typeface="Arial"/>
                <a:cs typeface="Arial"/>
                <a:sym typeface="Arial"/>
              </a:rPr>
              <a:t>From body (string) to count of words (int)</a:t>
            </a:r>
          </a:p>
          <a:p>
            <a:pPr indent="-292100" lvl="1" marL="914400" rtl="0">
              <a:spcBef>
                <a:spcPts val="0"/>
              </a:spcBef>
              <a:buSzPct val="100000"/>
              <a:buFont typeface="Arial"/>
            </a:pPr>
            <a:r>
              <a:rPr lang="en" sz="1000">
                <a:latin typeface="Arial"/>
                <a:ea typeface="Arial"/>
                <a:cs typeface="Arial"/>
                <a:sym typeface="Arial"/>
              </a:rPr>
              <a:t>Print the sum of all word counts (sink)</a:t>
            </a:r>
          </a:p>
          <a:p>
            <a:pPr indent="-304800" lvl="0" marL="457200" rtl="0">
              <a:spcBef>
                <a:spcPts val="0"/>
              </a:spcBef>
              <a:buSzPct val="100000"/>
              <a:buFont typeface="Arial"/>
            </a:pPr>
            <a:r>
              <a:rPr lang="en" sz="1200">
                <a:latin typeface="Arial"/>
                <a:ea typeface="Arial"/>
                <a:cs typeface="Arial"/>
                <a:sym typeface="Arial"/>
              </a:rPr>
              <a:t>Code example (without akka stuff)</a:t>
            </a:r>
          </a:p>
          <a:p>
            <a:pPr indent="-292100" lvl="1" marL="914400" rtl="0">
              <a:spcBef>
                <a:spcPts val="0"/>
              </a:spcBef>
              <a:buSzPct val="100000"/>
              <a:buFont typeface="Arial"/>
            </a:pPr>
            <a:r>
              <a:rPr lang="en" sz="1000">
                <a:latin typeface="Arial"/>
                <a:ea typeface="Arial"/>
                <a:cs typeface="Arial"/>
                <a:sym typeface="Arial"/>
              </a:rPr>
              <a:t>TransformSpec - (a simple stream)</a:t>
            </a:r>
          </a:p>
          <a:p>
            <a:pPr indent="-292100" lvl="1" marL="914400" rtl="0">
              <a:spcBef>
                <a:spcPts val="0"/>
              </a:spcBef>
              <a:buSzPct val="100000"/>
              <a:buFont typeface="Arial"/>
            </a:pPr>
            <a:r>
              <a:rPr lang="en" sz="1000" u="sng">
                <a:solidFill>
                  <a:schemeClr val="accent5"/>
                </a:solidFill>
                <a:latin typeface="Arial"/>
                <a:ea typeface="Arial"/>
                <a:cs typeface="Arial"/>
                <a:sym typeface="Arial"/>
                <a:hlinkClick r:id="rId3"/>
              </a:rPr>
              <a:t>Streams Tutorial</a:t>
            </a:r>
            <a:r>
              <a:rPr lang="en" sz="1000">
                <a:latin typeface="Arial"/>
                <a:ea typeface="Arial"/>
                <a:cs typeface="Arial"/>
                <a:sym typeface="Arial"/>
              </a:rPr>
              <a:t> (https://github.com/andersondk7/streamsTutorial)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4294967295" type="title"/>
          </p:nvPr>
        </p:nvSpPr>
        <p:spPr>
          <a:xfrm>
            <a:off x="819150" y="112790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Adding Akka</a:t>
            </a:r>
          </a:p>
        </p:txBody>
      </p:sp>
      <p:sp>
        <p:nvSpPr>
          <p:cNvPr id="147" name="Shape 147"/>
          <p:cNvSpPr txBox="1"/>
          <p:nvPr>
            <p:ph idx="4294967295" type="body"/>
          </p:nvPr>
        </p:nvSpPr>
        <p:spPr>
          <a:xfrm>
            <a:off x="819150" y="1625000"/>
            <a:ext cx="7327200" cy="24093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pPr>
            <a:r>
              <a:rPr lang="en" sz="1200">
                <a:latin typeface="Arial"/>
                <a:ea typeface="Arial"/>
                <a:cs typeface="Arial"/>
                <a:sym typeface="Arial"/>
              </a:rPr>
              <a:t>Simple scala transforms are fine, but…</a:t>
            </a:r>
          </a:p>
          <a:p>
            <a:pPr indent="-304800" lvl="0" marL="457200" marR="0" rtl="0" algn="l">
              <a:lnSpc>
                <a:spcPct val="115000"/>
              </a:lnSpc>
              <a:spcBef>
                <a:spcPts val="0"/>
              </a:spcBef>
              <a:spcAft>
                <a:spcPts val="1600"/>
              </a:spcAft>
              <a:buSzPct val="100000"/>
              <a:buFont typeface="Arial"/>
            </a:pPr>
            <a:r>
              <a:rPr lang="en" sz="1200">
                <a:latin typeface="Arial"/>
                <a:ea typeface="Arial"/>
                <a:cs typeface="Arial"/>
                <a:sym typeface="Arial"/>
              </a:rPr>
              <a:t>Memory constraints ...</a:t>
            </a:r>
          </a:p>
          <a:p>
            <a:pPr indent="-304800" lvl="0" marL="457200" marR="0" rtl="0" algn="l">
              <a:lnSpc>
                <a:spcPct val="115000"/>
              </a:lnSpc>
              <a:spcBef>
                <a:spcPts val="0"/>
              </a:spcBef>
              <a:spcAft>
                <a:spcPts val="1600"/>
              </a:spcAft>
              <a:buSzPct val="100000"/>
              <a:buFont typeface="Arial"/>
            </a:pPr>
            <a:r>
              <a:rPr lang="en" sz="1200">
                <a:latin typeface="Arial"/>
                <a:ea typeface="Arial"/>
                <a:cs typeface="Arial"/>
                <a:sym typeface="Arial"/>
              </a:rPr>
              <a:t>Processing rates may differ ...</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Source may produce data faster than flows/sink can consume</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Flow/Sink may consume faster than than the source can produce</a:t>
            </a:r>
          </a:p>
          <a:p>
            <a:pPr indent="-292100" lvl="1" marL="914400" marR="0" rtl="0" algn="l">
              <a:lnSpc>
                <a:spcPct val="115000"/>
              </a:lnSpc>
              <a:spcBef>
                <a:spcPts val="0"/>
              </a:spcBef>
              <a:spcAft>
                <a:spcPts val="1600"/>
              </a:spcAft>
              <a:buSzPct val="100000"/>
            </a:pPr>
            <a:r>
              <a:rPr lang="en" sz="1000">
                <a:latin typeface="Arial"/>
                <a:ea typeface="Arial"/>
                <a:cs typeface="Arial"/>
                <a:sym typeface="Arial"/>
              </a:rPr>
              <a:t>Solved with </a:t>
            </a:r>
            <a:r>
              <a:rPr b="1" lang="en" sz="1000">
                <a:latin typeface="Arial"/>
                <a:ea typeface="Arial"/>
                <a:cs typeface="Arial"/>
                <a:sym typeface="Arial"/>
              </a:rPr>
              <a:t>Backpressure</a:t>
            </a:r>
            <a:r>
              <a:rPr lang="en" sz="1000">
                <a:latin typeface="Arial"/>
                <a:ea typeface="Arial"/>
                <a:cs typeface="Arial"/>
                <a:sym typeface="Arial"/>
              </a:rPr>
              <a:t> - consumer tells producer when to emit data </a:t>
            </a:r>
          </a:p>
          <a:p>
            <a:pPr indent="-304800" lvl="0" marL="457200" marR="0" rtl="0" algn="l">
              <a:lnSpc>
                <a:spcPct val="115000"/>
              </a:lnSpc>
              <a:spcBef>
                <a:spcPts val="0"/>
              </a:spcBef>
              <a:spcAft>
                <a:spcPts val="1600"/>
              </a:spcAft>
              <a:buSzPct val="100000"/>
            </a:pPr>
            <a:r>
              <a:rPr b="1" lang="en" sz="1200">
                <a:latin typeface="Arial"/>
                <a:ea typeface="Arial"/>
                <a:cs typeface="Arial"/>
                <a:sym typeface="Arial"/>
              </a:rPr>
              <a:t>Non-Blocking </a:t>
            </a:r>
            <a:r>
              <a:rPr lang="en" sz="1200">
                <a:latin typeface="Arial"/>
                <a:ea typeface="Arial"/>
                <a:cs typeface="Arial"/>
                <a:sym typeface="Arial"/>
              </a:rPr>
              <a:t>operations</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A blocking element does not hinder the progress of the calling thread</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Solved using asynchronous processing with actors, messages and futures</a:t>
            </a:r>
          </a:p>
          <a:p>
            <a:pPr indent="-304800" lvl="0" marL="457200" marR="0" rtl="0" algn="l">
              <a:lnSpc>
                <a:spcPct val="115000"/>
              </a:lnSpc>
              <a:spcBef>
                <a:spcPts val="0"/>
              </a:spcBef>
              <a:spcAft>
                <a:spcPts val="1600"/>
              </a:spcAft>
              <a:buSzPct val="100000"/>
            </a:pPr>
            <a:r>
              <a:rPr b="1" lang="en" sz="1200">
                <a:latin typeface="Arial"/>
                <a:ea typeface="Arial"/>
                <a:cs typeface="Arial"/>
                <a:sym typeface="Arial"/>
              </a:rPr>
              <a:t>Asynchronous</a:t>
            </a:r>
            <a:r>
              <a:rPr lang="en" sz="1200">
                <a:latin typeface="Arial"/>
                <a:ea typeface="Arial"/>
                <a:cs typeface="Arial"/>
                <a:sym typeface="Arial"/>
              </a:rPr>
              <a:t> (Parallelization - Sequential)</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Do some things concurrently</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Other things sequentially</a:t>
            </a:r>
          </a:p>
          <a:p>
            <a:pPr indent="0" lvl="0" marL="0" marR="0" rtl="0" algn="l">
              <a:lnSpc>
                <a:spcPct val="115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4294967295" type="title"/>
          </p:nvPr>
        </p:nvSpPr>
        <p:spPr>
          <a:xfrm>
            <a:off x="819150" y="112790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Adding Akka (con’t)</a:t>
            </a:r>
          </a:p>
        </p:txBody>
      </p:sp>
      <p:sp>
        <p:nvSpPr>
          <p:cNvPr id="153" name="Shape 153"/>
          <p:cNvSpPr txBox="1"/>
          <p:nvPr>
            <p:ph idx="4294967295" type="body"/>
          </p:nvPr>
        </p:nvSpPr>
        <p:spPr>
          <a:xfrm>
            <a:off x="819150" y="1625000"/>
            <a:ext cx="7327200" cy="21126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pPr>
            <a:r>
              <a:rPr lang="en" sz="1200">
                <a:latin typeface="Arial"/>
                <a:ea typeface="Arial"/>
                <a:cs typeface="Arial"/>
                <a:sym typeface="Arial"/>
              </a:rPr>
              <a:t>Akka adds:</a:t>
            </a:r>
          </a:p>
          <a:p>
            <a:pPr indent="-292100" lvl="1" marL="914400" marR="0" rtl="0" algn="l">
              <a:lnSpc>
                <a:spcPct val="115000"/>
              </a:lnSpc>
              <a:spcBef>
                <a:spcPts val="0"/>
              </a:spcBef>
              <a:spcAft>
                <a:spcPts val="1600"/>
              </a:spcAft>
              <a:buSzPct val="100000"/>
            </a:pPr>
            <a:r>
              <a:rPr i="1" lang="en" sz="1000">
                <a:solidFill>
                  <a:srgbClr val="000000"/>
                </a:solidFill>
                <a:highlight>
                  <a:srgbClr val="F3F7F8"/>
                </a:highlight>
                <a:latin typeface="Arial"/>
                <a:ea typeface="Arial"/>
                <a:cs typeface="Arial"/>
                <a:sym typeface="Arial"/>
              </a:rPr>
              <a:t>When we talk about </a:t>
            </a:r>
            <a:r>
              <a:rPr b="1" i="1" lang="en" sz="1000">
                <a:solidFill>
                  <a:srgbClr val="000000"/>
                </a:solidFill>
                <a:highlight>
                  <a:srgbClr val="F3F7F8"/>
                </a:highlight>
                <a:latin typeface="Arial"/>
                <a:ea typeface="Arial"/>
                <a:cs typeface="Arial"/>
                <a:sym typeface="Arial"/>
              </a:rPr>
              <a:t>asynchronous</a:t>
            </a:r>
            <a:r>
              <a:rPr i="1" lang="en" sz="1000">
                <a:solidFill>
                  <a:srgbClr val="000000"/>
                </a:solidFill>
                <a:highlight>
                  <a:srgbClr val="F3F7F8"/>
                </a:highlight>
                <a:latin typeface="Arial"/>
                <a:ea typeface="Arial"/>
                <a:cs typeface="Arial"/>
                <a:sym typeface="Arial"/>
              </a:rPr>
              <a:t>, </a:t>
            </a:r>
            <a:r>
              <a:rPr b="1" i="1" lang="en" sz="1000">
                <a:solidFill>
                  <a:srgbClr val="000000"/>
                </a:solidFill>
                <a:highlight>
                  <a:srgbClr val="F3F7F8"/>
                </a:highlight>
                <a:latin typeface="Arial"/>
                <a:ea typeface="Arial"/>
                <a:cs typeface="Arial"/>
                <a:sym typeface="Arial"/>
              </a:rPr>
              <a:t>non-blocking</a:t>
            </a:r>
            <a:r>
              <a:rPr i="1" lang="en" sz="1000">
                <a:solidFill>
                  <a:srgbClr val="000000"/>
                </a:solidFill>
                <a:highlight>
                  <a:srgbClr val="F3F7F8"/>
                </a:highlight>
                <a:latin typeface="Arial"/>
                <a:ea typeface="Arial"/>
                <a:cs typeface="Arial"/>
                <a:sym typeface="Arial"/>
              </a:rPr>
              <a:t> </a:t>
            </a:r>
            <a:r>
              <a:rPr b="1" i="1" lang="en" sz="1000">
                <a:solidFill>
                  <a:srgbClr val="000000"/>
                </a:solidFill>
                <a:highlight>
                  <a:srgbClr val="F3F7F8"/>
                </a:highlight>
                <a:latin typeface="Arial"/>
                <a:ea typeface="Arial"/>
                <a:cs typeface="Arial"/>
                <a:sym typeface="Arial"/>
              </a:rPr>
              <a:t>backpressure</a:t>
            </a:r>
            <a:r>
              <a:rPr i="1" lang="en" sz="1000">
                <a:solidFill>
                  <a:srgbClr val="000000"/>
                </a:solidFill>
                <a:highlight>
                  <a:srgbClr val="F3F7F8"/>
                </a:highlight>
                <a:latin typeface="Arial"/>
                <a:ea typeface="Arial"/>
                <a:cs typeface="Arial"/>
                <a:sym typeface="Arial"/>
              </a:rPr>
              <a:t> we mean that the processing stages available in Akka Streams will not use blocking calls but asynchronous message passing to exchange messages between each other, and they will use asynchronous means to slow down a fast producer, without blocking its thread. This is a thread-pool friendly design, since entities that need to wait (a fast producer waiting on a slow consumer) will not block the thread but can hand it back for further use to an underlying thread-pool. (from doc.akka.io)</a:t>
            </a:r>
          </a:p>
          <a:p>
            <a:pPr lvl="0" marR="0" rtl="0" algn="l">
              <a:lnSpc>
                <a:spcPct val="115000"/>
              </a:lnSpc>
              <a:spcBef>
                <a:spcPts val="0"/>
              </a:spcBef>
              <a:spcAft>
                <a:spcPts val="1600"/>
              </a:spcAft>
              <a:buNone/>
            </a:pPr>
            <a:r>
              <a:t/>
            </a:r>
            <a:endParaRPr/>
          </a:p>
          <a:p>
            <a:pPr indent="0" lvl="0" marL="457200" marR="0" rtl="0" algn="l">
              <a:lnSpc>
                <a:spcPct val="115000"/>
              </a:lnSpc>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4294967295" type="title"/>
          </p:nvPr>
        </p:nvSpPr>
        <p:spPr>
          <a:xfrm>
            <a:off x="819150" y="1059800"/>
            <a:ext cx="7505700" cy="4662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Definitions (akka style)</a:t>
            </a:r>
          </a:p>
        </p:txBody>
      </p:sp>
      <p:sp>
        <p:nvSpPr>
          <p:cNvPr id="159" name="Shape 159"/>
          <p:cNvSpPr txBox="1"/>
          <p:nvPr>
            <p:ph idx="4294967295" type="body"/>
          </p:nvPr>
        </p:nvSpPr>
        <p:spPr>
          <a:xfrm>
            <a:off x="819150" y="1526100"/>
            <a:ext cx="2974800" cy="2508000"/>
          </a:xfrm>
          <a:prstGeom prst="rect">
            <a:avLst/>
          </a:prstGeom>
        </p:spPr>
        <p:txBody>
          <a:bodyPr anchorCtr="0" anchor="t" bIns="91425" lIns="91425" rIns="91425" tIns="91425">
            <a:noAutofit/>
          </a:bodyPr>
          <a:lstStyle/>
          <a:p>
            <a:pPr indent="-298450" lvl="0" marL="457200" marR="0" rtl="0" algn="l">
              <a:lnSpc>
                <a:spcPct val="115000"/>
              </a:lnSpc>
              <a:spcBef>
                <a:spcPts val="0"/>
              </a:spcBef>
              <a:spcAft>
                <a:spcPts val="1600"/>
              </a:spcAft>
              <a:buClr>
                <a:schemeClr val="dk2"/>
              </a:buClr>
              <a:buSzPct val="91666"/>
              <a:buFont typeface="Arial"/>
            </a:pPr>
            <a:r>
              <a:rPr lang="en" sz="1200">
                <a:latin typeface="Arial"/>
                <a:ea typeface="Arial"/>
                <a:cs typeface="Arial"/>
                <a:sym typeface="Arial"/>
              </a:rPr>
              <a:t>Source - emits data</a:t>
            </a:r>
            <a:r>
              <a:rPr lang="en" sz="1100">
                <a:latin typeface="Arial"/>
                <a:ea typeface="Arial"/>
                <a:cs typeface="Arial"/>
                <a:sym typeface="Arial"/>
              </a:rPr>
              <a:t> </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Output only</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Source[Out, Mat]</a:t>
            </a:r>
          </a:p>
          <a:p>
            <a:pPr indent="-304800" lvl="0" marL="457200" marR="0" rtl="0" algn="l">
              <a:lnSpc>
                <a:spcPct val="115000"/>
              </a:lnSpc>
              <a:spcBef>
                <a:spcPts val="0"/>
              </a:spcBef>
              <a:spcAft>
                <a:spcPts val="1600"/>
              </a:spcAft>
              <a:buSzPct val="100000"/>
              <a:buFont typeface="Arial"/>
            </a:pPr>
            <a:r>
              <a:rPr lang="en" sz="1200">
                <a:latin typeface="Arial"/>
                <a:ea typeface="Arial"/>
                <a:cs typeface="Arial"/>
                <a:sym typeface="Arial"/>
              </a:rPr>
              <a:t>Flow - transforms data</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Input to output</a:t>
            </a:r>
          </a:p>
          <a:p>
            <a:pPr indent="-292100" lvl="1" marL="914400" rtl="0">
              <a:spcBef>
                <a:spcPts val="0"/>
              </a:spcBef>
              <a:buSzPct val="100000"/>
              <a:buFont typeface="Arial"/>
            </a:pPr>
            <a:r>
              <a:rPr lang="en" sz="1000">
                <a:latin typeface="Arial"/>
                <a:ea typeface="Arial"/>
                <a:cs typeface="Arial"/>
                <a:sym typeface="Arial"/>
              </a:rPr>
              <a:t>Flow[In, Out, Mat]</a:t>
            </a:r>
          </a:p>
          <a:p>
            <a:pPr indent="-304800" lvl="0" marL="457200" marR="0" rtl="0" algn="l">
              <a:lnSpc>
                <a:spcPct val="115000"/>
              </a:lnSpc>
              <a:spcBef>
                <a:spcPts val="0"/>
              </a:spcBef>
              <a:spcAft>
                <a:spcPts val="1600"/>
              </a:spcAft>
              <a:buSzPct val="100000"/>
              <a:buFont typeface="Arial"/>
            </a:pPr>
            <a:r>
              <a:rPr lang="en" sz="1200">
                <a:latin typeface="Arial"/>
                <a:ea typeface="Arial"/>
                <a:cs typeface="Arial"/>
                <a:sym typeface="Arial"/>
              </a:rPr>
              <a:t>Sink - consumes data</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Input only</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Sink[In, Mat]</a:t>
            </a:r>
          </a:p>
        </p:txBody>
      </p:sp>
      <p:sp>
        <p:nvSpPr>
          <p:cNvPr id="160" name="Shape 160"/>
          <p:cNvSpPr txBox="1"/>
          <p:nvPr>
            <p:ph idx="4294967295" type="body"/>
          </p:nvPr>
        </p:nvSpPr>
        <p:spPr>
          <a:xfrm>
            <a:off x="4624275" y="1607825"/>
            <a:ext cx="2974800" cy="25080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pPr>
            <a:r>
              <a:rPr lang="en" sz="1200">
                <a:latin typeface="Arial"/>
                <a:ea typeface="Arial"/>
                <a:cs typeface="Arial"/>
                <a:sym typeface="Arial"/>
              </a:rPr>
              <a:t>Stage</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Building block</a:t>
            </a:r>
          </a:p>
          <a:p>
            <a:pPr indent="-292100" lvl="2" marL="1371600" marR="0" rtl="0" algn="l">
              <a:lnSpc>
                <a:spcPct val="115000"/>
              </a:lnSpc>
              <a:spcBef>
                <a:spcPts val="0"/>
              </a:spcBef>
              <a:spcAft>
                <a:spcPts val="1600"/>
              </a:spcAft>
              <a:buSzPct val="100000"/>
              <a:buFont typeface="Arial"/>
            </a:pPr>
            <a:r>
              <a:rPr lang="en" sz="1000">
                <a:latin typeface="Arial"/>
                <a:ea typeface="Arial"/>
                <a:cs typeface="Arial"/>
                <a:sym typeface="Arial"/>
              </a:rPr>
              <a:t>Map</a:t>
            </a:r>
          </a:p>
          <a:p>
            <a:pPr indent="-292100" lvl="2" marL="1371600" marR="0" rtl="0" algn="l">
              <a:lnSpc>
                <a:spcPct val="115000"/>
              </a:lnSpc>
              <a:spcBef>
                <a:spcPts val="0"/>
              </a:spcBef>
              <a:spcAft>
                <a:spcPts val="1600"/>
              </a:spcAft>
              <a:buSzPct val="100000"/>
              <a:buFont typeface="Arial"/>
            </a:pPr>
            <a:r>
              <a:rPr lang="en" sz="1000">
                <a:latin typeface="Arial"/>
                <a:ea typeface="Arial"/>
                <a:cs typeface="Arial"/>
                <a:sym typeface="Arial"/>
              </a:rPr>
              <a:t>Filter</a:t>
            </a:r>
          </a:p>
          <a:p>
            <a:pPr indent="-292100" lvl="2" marL="1371600" marR="0" rtl="0" algn="l">
              <a:lnSpc>
                <a:spcPct val="115000"/>
              </a:lnSpc>
              <a:spcBef>
                <a:spcPts val="0"/>
              </a:spcBef>
              <a:spcAft>
                <a:spcPts val="1600"/>
              </a:spcAft>
              <a:buSzPct val="100000"/>
              <a:buFont typeface="Arial"/>
            </a:pPr>
            <a:r>
              <a:rPr lang="en" sz="1000">
                <a:latin typeface="Arial"/>
                <a:ea typeface="Arial"/>
                <a:cs typeface="Arial"/>
                <a:sym typeface="Arial"/>
              </a:rPr>
              <a:t>Partition</a:t>
            </a:r>
          </a:p>
          <a:p>
            <a:pPr indent="-292100" lvl="2" marL="1371600" marR="0" rtl="0" algn="l">
              <a:lnSpc>
                <a:spcPct val="115000"/>
              </a:lnSpc>
              <a:spcBef>
                <a:spcPts val="0"/>
              </a:spcBef>
              <a:spcAft>
                <a:spcPts val="1600"/>
              </a:spcAft>
              <a:buSzPct val="100000"/>
              <a:buFont typeface="Arial"/>
            </a:pPr>
            <a:r>
              <a:rPr lang="en" sz="1000">
                <a:latin typeface="Arial"/>
                <a:ea typeface="Arial"/>
                <a:cs typeface="Arial"/>
                <a:sym typeface="Arial"/>
              </a:rPr>
              <a:t>Junctions</a:t>
            </a:r>
          </a:p>
          <a:p>
            <a:pPr indent="-292100" lvl="3" marL="1828800" marR="0" rtl="0" algn="l">
              <a:lnSpc>
                <a:spcPct val="115000"/>
              </a:lnSpc>
              <a:spcBef>
                <a:spcPts val="0"/>
              </a:spcBef>
              <a:spcAft>
                <a:spcPts val="1600"/>
              </a:spcAft>
              <a:buSzPct val="100000"/>
              <a:buFont typeface="Arial"/>
            </a:pPr>
            <a:r>
              <a:rPr lang="en" sz="1000">
                <a:latin typeface="Arial"/>
                <a:ea typeface="Arial"/>
                <a:cs typeface="Arial"/>
                <a:sym typeface="Arial"/>
              </a:rPr>
              <a:t>Broadcast</a:t>
            </a:r>
          </a:p>
          <a:p>
            <a:pPr indent="-292100" lvl="3" marL="1828800" marR="0" rtl="0" algn="l">
              <a:lnSpc>
                <a:spcPct val="115000"/>
              </a:lnSpc>
              <a:spcBef>
                <a:spcPts val="0"/>
              </a:spcBef>
              <a:spcAft>
                <a:spcPts val="1600"/>
              </a:spcAft>
              <a:buSzPct val="100000"/>
              <a:buFont typeface="Arial"/>
            </a:pPr>
            <a:r>
              <a:rPr lang="en" sz="1000">
                <a:latin typeface="Arial"/>
                <a:ea typeface="Arial"/>
                <a:cs typeface="Arial"/>
                <a:sym typeface="Arial"/>
              </a:rPr>
              <a:t>Merge</a:t>
            </a:r>
          </a:p>
          <a:p>
            <a:pPr indent="-304800" lvl="0" marL="457200" marR="0" rtl="0" algn="l">
              <a:lnSpc>
                <a:spcPct val="115000"/>
              </a:lnSpc>
              <a:spcBef>
                <a:spcPts val="0"/>
              </a:spcBef>
              <a:spcAft>
                <a:spcPts val="1600"/>
              </a:spcAft>
              <a:buClr>
                <a:schemeClr val="dk2"/>
              </a:buClr>
              <a:buSzPct val="100000"/>
              <a:buFont typeface="Arial"/>
            </a:pPr>
            <a:r>
              <a:rPr lang="en" sz="1200">
                <a:latin typeface="Arial"/>
                <a:ea typeface="Arial"/>
                <a:cs typeface="Arial"/>
                <a:sym typeface="Arial"/>
              </a:rPr>
              <a:t>Graph</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Flow with both ends attached</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Source → flow → Sink</a:t>
            </a:r>
          </a:p>
          <a:p>
            <a:pPr indent="-292100" lvl="1" marL="914400" marR="0" rtl="0" algn="l">
              <a:lnSpc>
                <a:spcPct val="115000"/>
              </a:lnSpc>
              <a:spcBef>
                <a:spcPts val="0"/>
              </a:spcBef>
              <a:spcAft>
                <a:spcPts val="1600"/>
              </a:spcAft>
              <a:buSzPct val="100000"/>
            </a:pPr>
            <a:r>
              <a:rPr lang="en" sz="1000">
                <a:latin typeface="Arial"/>
                <a:ea typeface="Arial"/>
                <a:cs typeface="Arial"/>
                <a:sym typeface="Arial"/>
              </a:rPr>
              <a:t>Once defined, it can be ‘</a:t>
            </a:r>
            <a:r>
              <a:rPr b="1" i="1" lang="en" sz="1000">
                <a:latin typeface="Arial"/>
                <a:ea typeface="Arial"/>
                <a:cs typeface="Arial"/>
                <a:sym typeface="Arial"/>
              </a:rPr>
              <a:t>run()</a:t>
            </a:r>
            <a:r>
              <a:rPr lang="en" sz="1000">
                <a:latin typeface="Arial"/>
                <a:ea typeface="Arial"/>
                <a:cs typeface="Arial"/>
                <a:sym typeface="Arial"/>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4294967295" type="title"/>
          </p:nvPr>
        </p:nvSpPr>
        <p:spPr>
          <a:xfrm>
            <a:off x="819150" y="115615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Code Sample</a:t>
            </a:r>
          </a:p>
        </p:txBody>
      </p:sp>
      <p:sp>
        <p:nvSpPr>
          <p:cNvPr id="166" name="Shape 166"/>
          <p:cNvSpPr txBox="1"/>
          <p:nvPr/>
        </p:nvSpPr>
        <p:spPr>
          <a:xfrm>
            <a:off x="953775" y="1865200"/>
            <a:ext cx="6210300" cy="621600"/>
          </a:xfrm>
          <a:prstGeom prst="rect">
            <a:avLst/>
          </a:prstGeom>
          <a:noFill/>
          <a:ln>
            <a:noFill/>
          </a:ln>
        </p:spPr>
        <p:txBody>
          <a:bodyPr anchorCtr="0" anchor="ctr" bIns="91425" lIns="91425" rIns="91425" tIns="91425">
            <a:noAutofit/>
          </a:bodyPr>
          <a:lstStyle/>
          <a:p>
            <a:pPr indent="-304800" lvl="0" marL="457200" rtl="0">
              <a:lnSpc>
                <a:spcPct val="115000"/>
              </a:lnSpc>
              <a:spcBef>
                <a:spcPts val="0"/>
              </a:spcBef>
              <a:spcAft>
                <a:spcPts val="1600"/>
              </a:spcAft>
              <a:buClr>
                <a:schemeClr val="dk2"/>
              </a:buClr>
              <a:buSzPct val="100000"/>
              <a:buFont typeface="Arial"/>
            </a:pPr>
            <a:r>
              <a:rPr lang="en" sz="1200">
                <a:solidFill>
                  <a:schemeClr val="dk2"/>
                </a:solidFill>
              </a:rPr>
              <a:t>Code example (with akka stuff)</a:t>
            </a:r>
          </a:p>
          <a:p>
            <a:pPr indent="-292100" lvl="1" marL="914400" rtl="0">
              <a:lnSpc>
                <a:spcPct val="115000"/>
              </a:lnSpc>
              <a:spcBef>
                <a:spcPts val="0"/>
              </a:spcBef>
              <a:spcAft>
                <a:spcPts val="1600"/>
              </a:spcAft>
              <a:buClr>
                <a:schemeClr val="dk2"/>
              </a:buClr>
              <a:buSzPct val="100000"/>
              <a:buFont typeface="Arial"/>
            </a:pPr>
            <a:r>
              <a:rPr lang="en" sz="1000">
                <a:solidFill>
                  <a:schemeClr val="dk2"/>
                </a:solidFill>
              </a:rPr>
              <a:t>TransformSpec - (a simple stream)</a:t>
            </a:r>
          </a:p>
          <a:p>
            <a:pPr indent="-292100" lvl="1" marL="914400" rtl="0">
              <a:lnSpc>
                <a:spcPct val="115000"/>
              </a:lnSpc>
              <a:spcBef>
                <a:spcPts val="0"/>
              </a:spcBef>
              <a:spcAft>
                <a:spcPts val="1600"/>
              </a:spcAft>
              <a:buClr>
                <a:schemeClr val="dk2"/>
              </a:buClr>
              <a:buSzPct val="100000"/>
              <a:buFont typeface="Calibri"/>
            </a:pPr>
            <a:r>
              <a:rPr lang="en" sz="1000" u="sng">
                <a:solidFill>
                  <a:schemeClr val="hlink"/>
                </a:solidFill>
                <a:hlinkClick r:id="rId3"/>
              </a:rPr>
              <a:t>Streams Tutorial</a:t>
            </a:r>
            <a:r>
              <a:rPr lang="en" sz="1000">
                <a:solidFill>
                  <a:schemeClr val="dk2"/>
                </a:solidFill>
              </a:rPr>
              <a:t> (https://github.com/andersondk7/streamsTutorial)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4294967295" type="title"/>
          </p:nvPr>
        </p:nvSpPr>
        <p:spPr>
          <a:xfrm>
            <a:off x="819150" y="1127900"/>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Adding Graphs</a:t>
            </a:r>
          </a:p>
        </p:txBody>
      </p:sp>
      <p:sp>
        <p:nvSpPr>
          <p:cNvPr id="172" name="Shape 172"/>
          <p:cNvSpPr txBox="1"/>
          <p:nvPr>
            <p:ph idx="4294967295" type="body"/>
          </p:nvPr>
        </p:nvSpPr>
        <p:spPr>
          <a:xfrm>
            <a:off x="819150" y="1625000"/>
            <a:ext cx="7327200" cy="13776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pPr>
            <a:r>
              <a:rPr lang="en" sz="1200">
                <a:latin typeface="Arial"/>
                <a:ea typeface="Arial"/>
                <a:cs typeface="Arial"/>
                <a:sym typeface="Arial"/>
              </a:rPr>
              <a:t>Representing Streams (data flows) as a picture</a:t>
            </a:r>
          </a:p>
          <a:p>
            <a:pPr indent="-304800" lvl="0" marL="457200" marR="0" rtl="0" algn="l">
              <a:lnSpc>
                <a:spcPct val="115000"/>
              </a:lnSpc>
              <a:spcBef>
                <a:spcPts val="0"/>
              </a:spcBef>
              <a:spcAft>
                <a:spcPts val="1600"/>
              </a:spcAft>
              <a:buSzPct val="100000"/>
              <a:buFont typeface="Arial"/>
            </a:pPr>
            <a:r>
              <a:rPr lang="en" sz="1200">
                <a:latin typeface="Arial"/>
                <a:ea typeface="Arial"/>
                <a:cs typeface="Arial"/>
                <a:sym typeface="Arial"/>
              </a:rPr>
              <a:t>Simpler than via,  toMat, etc</a:t>
            </a:r>
          </a:p>
          <a:p>
            <a:pPr indent="-304800" lvl="0" marL="457200" marR="0" rtl="0" algn="l">
              <a:lnSpc>
                <a:spcPct val="115000"/>
              </a:lnSpc>
              <a:spcBef>
                <a:spcPts val="0"/>
              </a:spcBef>
              <a:spcAft>
                <a:spcPts val="1600"/>
              </a:spcAft>
              <a:buSzPct val="100000"/>
              <a:buFont typeface="Arial"/>
            </a:pPr>
            <a:r>
              <a:rPr lang="en" sz="1200">
                <a:latin typeface="Arial"/>
                <a:ea typeface="Arial"/>
                <a:cs typeface="Arial"/>
                <a:sym typeface="Arial"/>
              </a:rPr>
              <a:t>Uses the gof Builder pattern</a:t>
            </a:r>
          </a:p>
          <a:p>
            <a:pPr indent="0" lvl="0" marL="457200" marR="0" rtl="0" algn="l">
              <a:lnSpc>
                <a:spcPct val="115000"/>
              </a:lnSpc>
              <a:spcBef>
                <a:spcPts val="0"/>
              </a:spcBef>
              <a:spcAft>
                <a:spcPts val="1600"/>
              </a:spcAft>
              <a:buNone/>
            </a:pPr>
            <a:r>
              <a:t/>
            </a:r>
            <a:endParaRPr/>
          </a:p>
        </p:txBody>
      </p:sp>
      <p:pic>
        <p:nvPicPr>
          <p:cNvPr descr="Diagram1.jpeg" id="173" name="Shape 173"/>
          <p:cNvPicPr preferRelativeResize="0"/>
          <p:nvPr/>
        </p:nvPicPr>
        <p:blipFill>
          <a:blip r:embed="rId3">
            <a:alphaModFix/>
          </a:blip>
          <a:stretch>
            <a:fillRect/>
          </a:stretch>
        </p:blipFill>
        <p:spPr>
          <a:xfrm>
            <a:off x="1395875" y="2728975"/>
            <a:ext cx="5562600" cy="533400"/>
          </a:xfrm>
          <a:prstGeom prst="rect">
            <a:avLst/>
          </a:prstGeom>
          <a:noFill/>
          <a:ln>
            <a:noFill/>
          </a:ln>
        </p:spPr>
      </p:pic>
      <p:sp>
        <p:nvSpPr>
          <p:cNvPr id="174" name="Shape 174"/>
          <p:cNvSpPr txBox="1"/>
          <p:nvPr>
            <p:ph idx="4294967295" type="body"/>
          </p:nvPr>
        </p:nvSpPr>
        <p:spPr>
          <a:xfrm>
            <a:off x="997650" y="3313475"/>
            <a:ext cx="7327200" cy="1031400"/>
          </a:xfrm>
          <a:prstGeom prst="rect">
            <a:avLst/>
          </a:prstGeom>
        </p:spPr>
        <p:txBody>
          <a:bodyPr anchorCtr="0" anchor="t" bIns="91425" lIns="91425" rIns="91425" tIns="91425">
            <a:noAutofit/>
          </a:bodyPr>
          <a:lstStyle/>
          <a:p>
            <a:pPr indent="-298450" lvl="0" marL="457200" marR="0" rtl="0" algn="l">
              <a:lnSpc>
                <a:spcPct val="115000"/>
              </a:lnSpc>
              <a:spcBef>
                <a:spcPts val="0"/>
              </a:spcBef>
              <a:spcAft>
                <a:spcPts val="1600"/>
              </a:spcAft>
              <a:buClr>
                <a:schemeClr val="dk2"/>
              </a:buClr>
              <a:buSzPct val="100000"/>
              <a:buFont typeface="Arial"/>
            </a:pPr>
            <a:r>
              <a:rPr lang="en" sz="1100">
                <a:latin typeface="Arial"/>
                <a:ea typeface="Arial"/>
                <a:cs typeface="Arial"/>
                <a:sym typeface="Arial"/>
              </a:rPr>
              <a:t>C</a:t>
            </a:r>
            <a:r>
              <a:rPr lang="en" sz="1200">
                <a:latin typeface="Arial"/>
                <a:ea typeface="Arial"/>
                <a:cs typeface="Arial"/>
                <a:sym typeface="Arial"/>
              </a:rPr>
              <a:t>ode Example</a:t>
            </a:r>
          </a:p>
          <a:p>
            <a:pPr indent="-292100" lvl="1" marL="914400" marR="0" rtl="0" algn="l">
              <a:lnSpc>
                <a:spcPct val="115000"/>
              </a:lnSpc>
              <a:spcBef>
                <a:spcPts val="0"/>
              </a:spcBef>
              <a:spcAft>
                <a:spcPts val="1600"/>
              </a:spcAft>
              <a:buSzPct val="100000"/>
              <a:buFont typeface="Arial"/>
            </a:pPr>
            <a:r>
              <a:rPr lang="en" sz="1000">
                <a:latin typeface="Arial"/>
                <a:ea typeface="Arial"/>
                <a:cs typeface="Arial"/>
                <a:sym typeface="Arial"/>
              </a:rPr>
              <a:t>TransformSpec - (an akka graph)</a:t>
            </a:r>
          </a:p>
          <a:p>
            <a:pPr indent="-292100" lvl="1" marL="914400" rtl="0">
              <a:spcBef>
                <a:spcPts val="0"/>
              </a:spcBef>
              <a:buSzPct val="100000"/>
              <a:buFont typeface="Arial"/>
            </a:pPr>
            <a:r>
              <a:rPr lang="en" sz="1000" u="sng">
                <a:solidFill>
                  <a:schemeClr val="accent5"/>
                </a:solidFill>
                <a:latin typeface="Arial"/>
                <a:ea typeface="Arial"/>
                <a:cs typeface="Arial"/>
                <a:sym typeface="Arial"/>
                <a:hlinkClick r:id="rId4"/>
              </a:rPr>
              <a:t>Streams Tutorial</a:t>
            </a:r>
            <a:r>
              <a:rPr lang="en" sz="1000">
                <a:latin typeface="Arial"/>
                <a:ea typeface="Arial"/>
                <a:cs typeface="Arial"/>
                <a:sym typeface="Arial"/>
              </a:rPr>
              <a:t> (https://github.com/andersondk7/streamsTutorial)</a:t>
            </a:r>
          </a:p>
          <a:p>
            <a:pPr indent="0" lvl="0" marL="457200" marR="0" rtl="0" algn="l">
              <a:lnSpc>
                <a:spcPct val="115000"/>
              </a:lnSpc>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4294967295" type="title"/>
          </p:nvPr>
        </p:nvSpPr>
        <p:spPr>
          <a:xfrm>
            <a:off x="819150" y="1007775"/>
            <a:ext cx="7505700" cy="672300"/>
          </a:xfrm>
          <a:prstGeom prst="rect">
            <a:avLst/>
          </a:prstGeom>
        </p:spPr>
        <p:txBody>
          <a:bodyPr anchorCtr="0" anchor="t" bIns="91425" lIns="91425" rIns="91425" tIns="91425">
            <a:noAutofit/>
          </a:bodyPr>
          <a:lstStyle/>
          <a:p>
            <a:pPr lvl="0" rtl="0">
              <a:spcBef>
                <a:spcPts val="0"/>
              </a:spcBef>
              <a:buNone/>
            </a:pPr>
            <a:r>
              <a:rPr lang="en">
                <a:latin typeface="Arial"/>
                <a:ea typeface="Arial"/>
                <a:cs typeface="Arial"/>
                <a:sym typeface="Arial"/>
              </a:rPr>
              <a:t>Complex Graphs</a:t>
            </a:r>
          </a:p>
        </p:txBody>
      </p:sp>
      <p:sp>
        <p:nvSpPr>
          <p:cNvPr id="180" name="Shape 180"/>
          <p:cNvSpPr txBox="1"/>
          <p:nvPr>
            <p:ph idx="4294967295" type="body"/>
          </p:nvPr>
        </p:nvSpPr>
        <p:spPr>
          <a:xfrm>
            <a:off x="962325" y="1410000"/>
            <a:ext cx="7327200" cy="2659500"/>
          </a:xfrm>
          <a:prstGeom prst="rect">
            <a:avLst/>
          </a:prstGeom>
        </p:spPr>
        <p:txBody>
          <a:bodyPr anchorCtr="0" anchor="t" bIns="91425" lIns="91425" rIns="91425" tIns="91425">
            <a:noAutofit/>
          </a:bodyPr>
          <a:lstStyle/>
          <a:p>
            <a:pPr indent="-298450" lvl="0" marL="457200" marR="0" rtl="0" algn="l">
              <a:lnSpc>
                <a:spcPct val="115000"/>
              </a:lnSpc>
              <a:spcBef>
                <a:spcPts val="0"/>
              </a:spcBef>
              <a:spcAft>
                <a:spcPts val="1600"/>
              </a:spcAft>
              <a:buClr>
                <a:schemeClr val="dk2"/>
              </a:buClr>
              <a:buSzPct val="100000"/>
              <a:buFont typeface="Arial"/>
            </a:pPr>
            <a:r>
              <a:rPr lang="en" sz="1100">
                <a:latin typeface="Arial"/>
                <a:ea typeface="Arial"/>
                <a:cs typeface="Arial"/>
                <a:sym typeface="Arial"/>
              </a:rPr>
              <a:t>Complex flows</a:t>
            </a:r>
          </a:p>
          <a:p>
            <a:pPr indent="-228600" lvl="1" marL="914400" marR="0" rtl="0" algn="l">
              <a:lnSpc>
                <a:spcPct val="115000"/>
              </a:lnSpc>
              <a:spcBef>
                <a:spcPts val="0"/>
              </a:spcBef>
              <a:spcAft>
                <a:spcPts val="1600"/>
              </a:spcAft>
              <a:buFont typeface="Arial"/>
            </a:pPr>
            <a:r>
              <a:rPr lang="en">
                <a:latin typeface="Arial"/>
                <a:ea typeface="Arial"/>
                <a:cs typeface="Arial"/>
                <a:sym typeface="Arial"/>
              </a:rPr>
              <a:t>FanOut</a:t>
            </a:r>
          </a:p>
          <a:p>
            <a:pPr indent="-228600" lvl="2" marL="1371600" rtl="0">
              <a:spcBef>
                <a:spcPts val="0"/>
              </a:spcBef>
              <a:buFont typeface="Arial"/>
            </a:pPr>
            <a:r>
              <a:rPr lang="en">
                <a:latin typeface="Arial"/>
                <a:ea typeface="Arial"/>
                <a:cs typeface="Arial"/>
                <a:sym typeface="Arial"/>
              </a:rPr>
              <a:t>Partition (split to a specific flow based on criteria)</a:t>
            </a:r>
          </a:p>
          <a:p>
            <a:pPr indent="-228600" lvl="2" marL="1371600" rtl="0">
              <a:spcBef>
                <a:spcPts val="0"/>
              </a:spcBef>
              <a:buFont typeface="Arial"/>
            </a:pPr>
            <a:r>
              <a:rPr lang="en">
                <a:latin typeface="Arial"/>
                <a:ea typeface="Arial"/>
                <a:cs typeface="Arial"/>
                <a:sym typeface="Arial"/>
              </a:rPr>
              <a:t>Broadcast (send to all flows, ie. parallel execution)</a:t>
            </a:r>
          </a:p>
          <a:p>
            <a:pPr indent="-228600" lvl="1" marL="914400" marR="0" rtl="0" algn="l">
              <a:lnSpc>
                <a:spcPct val="115000"/>
              </a:lnSpc>
              <a:spcBef>
                <a:spcPts val="0"/>
              </a:spcBef>
              <a:spcAft>
                <a:spcPts val="1600"/>
              </a:spcAft>
              <a:buFont typeface="Arial"/>
            </a:pPr>
            <a:r>
              <a:rPr lang="en">
                <a:latin typeface="Arial"/>
                <a:ea typeface="Arial"/>
                <a:cs typeface="Arial"/>
                <a:sym typeface="Arial"/>
              </a:rPr>
              <a:t> FanIn</a:t>
            </a:r>
          </a:p>
          <a:p>
            <a:pPr indent="-228600" lvl="2" marL="1371600" marR="0" rtl="0" algn="l">
              <a:lnSpc>
                <a:spcPct val="115000"/>
              </a:lnSpc>
              <a:spcBef>
                <a:spcPts val="0"/>
              </a:spcBef>
              <a:spcAft>
                <a:spcPts val="1600"/>
              </a:spcAft>
              <a:buFont typeface="Arial"/>
            </a:pPr>
            <a:r>
              <a:rPr lang="en">
                <a:latin typeface="Arial"/>
                <a:ea typeface="Arial"/>
                <a:cs typeface="Arial"/>
                <a:sym typeface="Arial"/>
              </a:rPr>
              <a:t>Merge (combine flows)</a:t>
            </a:r>
          </a:p>
          <a:p>
            <a:pPr indent="-298450" lvl="0" marL="457200" marR="0" rtl="0" algn="l">
              <a:lnSpc>
                <a:spcPct val="115000"/>
              </a:lnSpc>
              <a:spcBef>
                <a:spcPts val="0"/>
              </a:spcBef>
              <a:spcAft>
                <a:spcPts val="1600"/>
              </a:spcAft>
              <a:buSzPct val="100000"/>
              <a:buFont typeface="Arial"/>
            </a:pPr>
            <a:r>
              <a:rPr lang="en" sz="1100">
                <a:latin typeface="Arial"/>
                <a:ea typeface="Arial"/>
                <a:cs typeface="Arial"/>
                <a:sym typeface="Arial"/>
              </a:rPr>
              <a:t>Pre-Build Stages</a:t>
            </a:r>
          </a:p>
          <a:p>
            <a:pPr indent="-228600" lvl="1" marL="914400" marR="0" rtl="0" algn="l">
              <a:lnSpc>
                <a:spcPct val="115000"/>
              </a:lnSpc>
              <a:spcBef>
                <a:spcPts val="0"/>
              </a:spcBef>
              <a:spcAft>
                <a:spcPts val="1600"/>
              </a:spcAft>
              <a:buFont typeface="Arial"/>
            </a:pPr>
            <a:r>
              <a:rPr b="1" lang="en">
                <a:latin typeface="Arial"/>
                <a:ea typeface="Arial"/>
                <a:cs typeface="Arial"/>
                <a:sym typeface="Arial"/>
              </a:rPr>
              <a:t>Source</a:t>
            </a:r>
            <a:r>
              <a:rPr lang="en">
                <a:latin typeface="Arial"/>
                <a:ea typeface="Arial"/>
                <a:cs typeface="Arial"/>
                <a:sym typeface="Arial"/>
              </a:rPr>
              <a:t> (</a:t>
            </a:r>
            <a:r>
              <a:rPr lang="en" u="sng">
                <a:solidFill>
                  <a:schemeClr val="hlink"/>
                </a:solidFill>
                <a:latin typeface="Arial"/>
                <a:ea typeface="Arial"/>
                <a:cs typeface="Arial"/>
                <a:sym typeface="Arial"/>
                <a:hlinkClick r:id="rId3"/>
              </a:rPr>
              <a:t>http://doc.akka.io/docs/akka/2.5.3/scala/stream/stages-overview.html#source-stages</a:t>
            </a:r>
            <a:r>
              <a:rPr lang="en">
                <a:latin typeface="Arial"/>
                <a:ea typeface="Arial"/>
                <a:cs typeface="Arial"/>
                <a:sym typeface="Arial"/>
              </a:rPr>
              <a:t>)</a:t>
            </a:r>
          </a:p>
          <a:p>
            <a:pPr indent="-228600" lvl="1" marL="914400" marR="0" rtl="0" algn="l">
              <a:lnSpc>
                <a:spcPct val="115000"/>
              </a:lnSpc>
              <a:spcBef>
                <a:spcPts val="0"/>
              </a:spcBef>
              <a:spcAft>
                <a:spcPts val="1600"/>
              </a:spcAft>
              <a:buFont typeface="Arial"/>
            </a:pPr>
            <a:r>
              <a:rPr b="1" lang="en">
                <a:latin typeface="Arial"/>
                <a:ea typeface="Arial"/>
                <a:cs typeface="Arial"/>
                <a:sym typeface="Arial"/>
              </a:rPr>
              <a:t>Sink</a:t>
            </a:r>
            <a:r>
              <a:rPr lang="en">
                <a:latin typeface="Arial"/>
                <a:ea typeface="Arial"/>
                <a:cs typeface="Arial"/>
                <a:sym typeface="Arial"/>
              </a:rPr>
              <a:t> (</a:t>
            </a:r>
            <a:r>
              <a:rPr lang="en" u="sng">
                <a:solidFill>
                  <a:schemeClr val="hlink"/>
                </a:solidFill>
                <a:latin typeface="Arial"/>
                <a:ea typeface="Arial"/>
                <a:cs typeface="Arial"/>
                <a:sym typeface="Arial"/>
                <a:hlinkClick r:id="rId4"/>
              </a:rPr>
              <a:t>http://doc.akka.io/docs/akka/2.5.3/scala/stream/stages-overview.html#sink-stages</a:t>
            </a:r>
            <a:r>
              <a:rPr lang="en">
                <a:latin typeface="Arial"/>
                <a:ea typeface="Arial"/>
                <a:cs typeface="Arial"/>
                <a:sym typeface="Arial"/>
              </a:rPr>
              <a:t>)</a:t>
            </a:r>
          </a:p>
          <a:p>
            <a:pPr indent="-228600" lvl="1" marL="914400" marR="0" rtl="0" algn="l">
              <a:lnSpc>
                <a:spcPct val="115000"/>
              </a:lnSpc>
              <a:spcBef>
                <a:spcPts val="0"/>
              </a:spcBef>
              <a:spcAft>
                <a:spcPts val="1600"/>
              </a:spcAft>
              <a:buFont typeface="Arial"/>
            </a:pPr>
            <a:r>
              <a:rPr b="1" lang="en">
                <a:latin typeface="Arial"/>
                <a:ea typeface="Arial"/>
                <a:cs typeface="Arial"/>
                <a:sym typeface="Arial"/>
              </a:rPr>
              <a:t>Flow</a:t>
            </a:r>
            <a:r>
              <a:rPr lang="en">
                <a:latin typeface="Arial"/>
                <a:ea typeface="Arial"/>
                <a:cs typeface="Arial"/>
                <a:sym typeface="Arial"/>
              </a:rPr>
              <a:t> (</a:t>
            </a:r>
            <a:r>
              <a:rPr lang="en" u="sng">
                <a:solidFill>
                  <a:schemeClr val="hlink"/>
                </a:solidFill>
                <a:latin typeface="Arial"/>
                <a:ea typeface="Arial"/>
                <a:cs typeface="Arial"/>
                <a:sym typeface="Arial"/>
                <a:hlinkClick r:id="rId5"/>
              </a:rPr>
              <a:t>http://doc.akka.io/docs/akka/2.5.3/scala/stream/stages-overview.html#flow-stages</a:t>
            </a:r>
            <a:r>
              <a:rPr lang="en">
                <a:latin typeface="Arial"/>
                <a:ea typeface="Arial"/>
                <a:cs typeface="Arial"/>
                <a:sym typeface="Arial"/>
              </a:rPr>
              <a:t>)</a:t>
            </a:r>
          </a:p>
          <a:p>
            <a:pPr indent="-228600" lvl="2" marL="1371600" marR="0" rtl="0" algn="l">
              <a:lnSpc>
                <a:spcPct val="115000"/>
              </a:lnSpc>
              <a:spcBef>
                <a:spcPts val="0"/>
              </a:spcBef>
              <a:spcAft>
                <a:spcPts val="1600"/>
              </a:spcAft>
              <a:buFont typeface="Arial"/>
            </a:pPr>
            <a:r>
              <a:rPr lang="en">
                <a:latin typeface="Arial"/>
                <a:ea typeface="Arial"/>
                <a:cs typeface="Arial"/>
                <a:sym typeface="Arial"/>
              </a:rPr>
              <a:t>Map, filter, collect, group, sliding, scan, fold, drop, take</a:t>
            </a:r>
          </a:p>
          <a:p>
            <a:pPr indent="-228600" lvl="2" marL="1371600" marR="0" rtl="0" algn="l">
              <a:lnSpc>
                <a:spcPct val="115000"/>
              </a:lnSpc>
              <a:spcBef>
                <a:spcPts val="0"/>
              </a:spcBef>
              <a:spcAft>
                <a:spcPts val="1600"/>
              </a:spcAft>
              <a:buFont typeface="Arial"/>
            </a:pPr>
            <a:r>
              <a:rPr lang="en">
                <a:latin typeface="Arial"/>
                <a:ea typeface="Arial"/>
                <a:cs typeface="Arial"/>
                <a:sym typeface="Arial"/>
              </a:rPr>
              <a:t>Recover, recoverWith</a:t>
            </a:r>
          </a:p>
          <a:p>
            <a:pPr indent="-228600" lvl="2" marL="1371600" marR="0" rtl="0" algn="l">
              <a:lnSpc>
                <a:spcPct val="115000"/>
              </a:lnSpc>
              <a:spcBef>
                <a:spcPts val="0"/>
              </a:spcBef>
              <a:spcAft>
                <a:spcPts val="1600"/>
              </a:spcAft>
              <a:buFont typeface="Arial"/>
            </a:pPr>
            <a:r>
              <a:rPr lang="en">
                <a:latin typeface="Arial"/>
                <a:ea typeface="Arial"/>
                <a:cs typeface="Arial"/>
                <a:sym typeface="Arial"/>
              </a:rPr>
              <a:t>Throttle, limit</a:t>
            </a:r>
          </a:p>
          <a:p>
            <a:pPr indent="0" lvl="0" marL="457200" marR="0" rtl="0" algn="l">
              <a:lnSpc>
                <a:spcPct val="115000"/>
              </a:lnSpc>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