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7" r:id="rId2"/>
    <p:sldId id="262" r:id="rId3"/>
    <p:sldId id="268" r:id="rId4"/>
    <p:sldId id="269" r:id="rId5"/>
    <p:sldId id="287" r:id="rId6"/>
    <p:sldId id="288" r:id="rId7"/>
    <p:sldId id="289" r:id="rId8"/>
    <p:sldId id="290" r:id="rId9"/>
    <p:sldId id="296" r:id="rId10"/>
    <p:sldId id="297" r:id="rId11"/>
    <p:sldId id="299" r:id="rId12"/>
    <p:sldId id="300" r:id="rId13"/>
    <p:sldId id="301" r:id="rId14"/>
    <p:sldId id="302" r:id="rId15"/>
    <p:sldId id="305" r:id="rId16"/>
    <p:sldId id="307" r:id="rId17"/>
    <p:sldId id="303" r:id="rId18"/>
    <p:sldId id="304" r:id="rId19"/>
    <p:sldId id="316" r:id="rId20"/>
    <p:sldId id="317" r:id="rId21"/>
    <p:sldId id="295" r:id="rId22"/>
    <p:sldId id="308" r:id="rId23"/>
    <p:sldId id="309" r:id="rId24"/>
    <p:sldId id="310" r:id="rId25"/>
    <p:sldId id="311" r:id="rId26"/>
    <p:sldId id="313" r:id="rId27"/>
    <p:sldId id="312" r:id="rId28"/>
    <p:sldId id="314" r:id="rId29"/>
    <p:sldId id="315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9" r:id="rId41"/>
    <p:sldId id="328" r:id="rId42"/>
    <p:sldId id="330" r:id="rId43"/>
    <p:sldId id="331" r:id="rId44"/>
    <p:sldId id="332" r:id="rId45"/>
    <p:sldId id="333" r:id="rId46"/>
    <p:sldId id="335" r:id="rId47"/>
    <p:sldId id="336" r:id="rId48"/>
    <p:sldId id="337" r:id="rId49"/>
    <p:sldId id="281" r:id="rId50"/>
    <p:sldId id="283" r:id="rId51"/>
    <p:sldId id="286" r:id="rId52"/>
    <p:sldId id="33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339966"/>
    <a:srgbClr val="7F2C81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 autoAdjust="0"/>
    <p:restoredTop sz="82557" autoAdjust="0"/>
  </p:normalViewPr>
  <p:slideViewPr>
    <p:cSldViewPr snapToGrid="0">
      <p:cViewPr varScale="1">
        <p:scale>
          <a:sx n="107" d="100"/>
          <a:sy n="107" d="100"/>
        </p:scale>
        <p:origin x="2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44977-76DB-44C7-9AFF-1C9808986C15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D222D-D35D-443F-A167-43F35A1C2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4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D5FA-314B-4ECC-9ACD-60754F647C44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9FA4-67E5-42F7-B64A-FCA27B6B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4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D5FA-314B-4ECC-9ACD-60754F647C44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9FA4-67E5-42F7-B64A-FCA27B6B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27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D5FA-314B-4ECC-9ACD-60754F647C44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9FA4-67E5-42F7-B64A-FCA27B6B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1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D5FA-314B-4ECC-9ACD-60754F647C44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9FA4-67E5-42F7-B64A-FCA27B6B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65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D5FA-314B-4ECC-9ACD-60754F647C44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9FA4-67E5-42F7-B64A-FCA27B6B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97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D5FA-314B-4ECC-9ACD-60754F647C44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9FA4-67E5-42F7-B64A-FCA27B6B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83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D5FA-314B-4ECC-9ACD-60754F647C44}" type="datetimeFigureOut">
              <a:rPr lang="en-US" smtClean="0"/>
              <a:t>9/21/16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9FA4-67E5-42F7-B64A-FCA27B6B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2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D5FA-314B-4ECC-9ACD-60754F647C44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9FA4-67E5-42F7-B64A-FCA27B6B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9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D5FA-314B-4ECC-9ACD-60754F647C44}" type="datetimeFigureOut">
              <a:rPr lang="en-US" smtClean="0"/>
              <a:t>9/21/16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9FA4-67E5-42F7-B64A-FCA27B6B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55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D5FA-314B-4ECC-9ACD-60754F647C44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9FA4-67E5-42F7-B64A-FCA27B6B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42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D5FA-314B-4ECC-9ACD-60754F647C44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9FA4-67E5-42F7-B64A-FCA27B6B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70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85B2D5FA-314B-4ECC-9ACD-60754F647C44}" type="datetimeFigureOut">
              <a:rPr lang="en-US" smtClean="0"/>
              <a:pPr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B3679FA4-67E5-42F7-B64A-FCA27B6B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0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eric.anderson@nsstc.uah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741820/assignment-operators-in-r-and?lq=1" TargetMode="External"/><Relationship Id="rId4" Type="http://schemas.openxmlformats.org/officeDocument/2006/relationships/hyperlink" Target="http://google-styleguide.googlecode.com/svn/trunk/google-r-style.html#assignmen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questions/3433729/are-and-exactly-the-same-in-r?lq=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dersoner/interpolate_point_to_grid_r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dept.stat.lsa.umich.edu/~kshedden/Courses/Stat600/Notes/R_introduction.pdf" TargetMode="External"/><Relationship Id="rId4" Type="http://schemas.openxmlformats.org/officeDocument/2006/relationships/hyperlink" Target="http://cran.r-project.org/doc/contrib/Torfs+Brauer-Short-R-Intro.pdf" TargetMode="External"/><Relationship Id="rId5" Type="http://schemas.openxmlformats.org/officeDocument/2006/relationships/hyperlink" Target="http://www.amnh.org/our-research/center-for-biodiversity-conservation/biodiversity-informatics/open-source-software-and-scripts" TargetMode="External"/><Relationship Id="rId6" Type="http://schemas.openxmlformats.org/officeDocument/2006/relationships/hyperlink" Target="https://bitbucket.org/rsbiodiv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-tutor.com/r-introduction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178616" y="213363"/>
            <a:ext cx="8786769" cy="2114362"/>
          </a:xfrm>
        </p:spPr>
        <p:txBody>
          <a:bodyPr anchor="t">
            <a:normAutofit/>
          </a:bodyPr>
          <a:lstStyle/>
          <a:p>
            <a:r>
              <a:rPr lang="en-US" altLang="en-US" sz="2000" dirty="0"/>
              <a:t>ESS </a:t>
            </a:r>
            <a:r>
              <a:rPr lang="en-US" altLang="en-US" sz="2000" dirty="0" smtClean="0"/>
              <a:t>408/508</a:t>
            </a:r>
            <a:r>
              <a:rPr lang="en-US" altLang="en-US" sz="2000" dirty="0"/>
              <a:t>: Python for Interdisciplinary Earth System Science Applications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685438" y="1500511"/>
            <a:ext cx="7773126" cy="397754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 smtClean="0"/>
              <a:t>R Case </a:t>
            </a:r>
            <a:r>
              <a:rPr lang="en-US" altLang="en-US" b="1" dirty="0" smtClean="0"/>
              <a:t>Study – </a:t>
            </a:r>
            <a:r>
              <a:rPr lang="en-US" dirty="0"/>
              <a:t>ingest </a:t>
            </a:r>
            <a:r>
              <a:rPr lang="en-US" dirty="0" smtClean="0"/>
              <a:t>irregularly-spaced rainfall station data </a:t>
            </a:r>
            <a:r>
              <a:rPr lang="en-US" dirty="0"/>
              <a:t>for one </a:t>
            </a:r>
            <a:r>
              <a:rPr lang="en-US" dirty="0" smtClean="0"/>
              <a:t>day and </a:t>
            </a:r>
            <a:r>
              <a:rPr lang="en-US" dirty="0"/>
              <a:t>interpolate them </a:t>
            </a:r>
            <a:r>
              <a:rPr lang="en-US" dirty="0" smtClean="0"/>
              <a:t>to a grid</a:t>
            </a:r>
            <a:endParaRPr lang="en-US" altLang="en-US" b="1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8 April </a:t>
            </a:r>
            <a:r>
              <a:rPr lang="en-US" altLang="en-US" smtClean="0"/>
              <a:t>2015 (updated 21 Sep 2016)</a:t>
            </a:r>
            <a:endParaRPr lang="en-US" altLang="en-US" dirty="0" smtClean="0"/>
          </a:p>
          <a:p>
            <a:pPr eaLnBrk="1" hangingPunct="1"/>
            <a:endParaRPr lang="en-US" altLang="en-US" sz="1969" dirty="0"/>
          </a:p>
          <a:p>
            <a:pPr eaLnBrk="1" hangingPunct="1"/>
            <a:r>
              <a:rPr lang="en-US" altLang="en-US" sz="1969" dirty="0" smtClean="0"/>
              <a:t>Eric Anderson</a:t>
            </a:r>
          </a:p>
          <a:p>
            <a:pPr eaLnBrk="1" hangingPunct="1"/>
            <a:r>
              <a:rPr lang="en-US" altLang="en-US" sz="1969" dirty="0" smtClean="0">
                <a:hlinkClick r:id="rId2"/>
              </a:rPr>
              <a:t>eric.anderson@nsstc.uah.edu</a:t>
            </a:r>
            <a:endParaRPr lang="en-US" altLang="en-US" sz="1969" dirty="0" smtClean="0"/>
          </a:p>
          <a:p>
            <a:pPr eaLnBrk="1" hangingPunct="1"/>
            <a:endParaRPr lang="en-US" altLang="en-US" sz="1969" dirty="0" smtClean="0"/>
          </a:p>
          <a:p>
            <a:pPr eaLnBrk="1" hangingPunct="1"/>
            <a:r>
              <a:rPr lang="en-US" altLang="en-US" sz="1688" dirty="0" smtClean="0"/>
              <a:t>The </a:t>
            </a:r>
            <a:r>
              <a:rPr lang="en-US" altLang="en-US" sz="1688" dirty="0"/>
              <a:t>University of Alabama in Huntsville</a:t>
            </a:r>
          </a:p>
          <a:p>
            <a:pPr eaLnBrk="1" hangingPunct="1"/>
            <a:r>
              <a:rPr lang="en-US" altLang="en-US" sz="1688" dirty="0"/>
              <a:t>Atmospheric Science Dept. / Earth System Science Program</a:t>
            </a:r>
          </a:p>
        </p:txBody>
      </p:sp>
      <p:pic>
        <p:nvPicPr>
          <p:cNvPr id="819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3149"/>
            <a:ext cx="2009425" cy="100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183" y="5850916"/>
            <a:ext cx="2384518" cy="100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446" y="5692394"/>
            <a:ext cx="1004712" cy="111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8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Assignment operators in R: '=' and '&lt;-'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 not confuse the assignment operator = with the Boolean operator for equality ==.  &lt;- is an older assignment operator, allowed everywhere in R. = is only allowed at top levels.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stackoverflow.com/questions/3433729/are-and-exactly-the-same-in-r?lq=1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stackoverflow.com/questions/1741820/assignment-operators-in-r-and?lq=1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google-styleguide.googlecode.com/svn/trunk/google-r-style.html#assignment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Create a data frame</a:t>
            </a:r>
          </a:p>
          <a:p>
            <a:pPr marL="457200" indent="-457200"/>
            <a:endParaRPr lang="en-US" b="1" dirty="0"/>
          </a:p>
          <a:p>
            <a:pPr marL="457200" indent="-457200">
              <a:buNone/>
            </a:pPr>
            <a:r>
              <a:rPr lang="it-IT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mat = matrix(data=c(9,2,3,4,5,6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),ncol=3) </a:t>
            </a:r>
            <a:endParaRPr lang="it-IT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None/>
            </a:pPr>
            <a:r>
              <a:rPr lang="it-IT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</a:p>
          <a:p>
            <a:pPr marL="457200" indent="-457200">
              <a:buNone/>
            </a:pPr>
            <a:r>
              <a:rPr lang="it-IT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[,1][,2]	[,3]</a:t>
            </a:r>
          </a:p>
          <a:p>
            <a:pPr marL="457200" indent="-457200">
              <a:buNone/>
            </a:pPr>
            <a:r>
              <a:rPr lang="it-IT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[1,]	  9	  3	  5  </a:t>
            </a:r>
          </a:p>
          <a:p>
            <a:pPr marL="457200" indent="-457200">
              <a:buNone/>
            </a:pPr>
            <a:r>
              <a:rPr lang="it-IT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[2,]	  2	  4	  6</a:t>
            </a:r>
            <a:endParaRPr lang="it-IT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/>
            <a:r>
              <a:rPr lang="en-US" dirty="0" smtClean="0"/>
              <a:t>Create a data frame</a:t>
            </a:r>
          </a:p>
          <a:p>
            <a:pPr marL="457200" indent="-457200"/>
            <a:endParaRPr lang="en-US" b="1" dirty="0"/>
          </a:p>
          <a:p>
            <a:pPr marL="457200" indent="-457200">
              <a:buNone/>
            </a:pPr>
            <a:r>
              <a:rPr lang="it-IT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fr-F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fr-F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c(11,12,14), y = c(19,20,21), z=c(10,9,7))</a:t>
            </a:r>
          </a:p>
          <a:p>
            <a:pPr marL="457200" indent="-457200">
              <a:buNone/>
            </a:pPr>
            <a:r>
              <a:rPr lang="fr-F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None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x  y  z</a:t>
            </a:r>
          </a:p>
          <a:p>
            <a:pPr marL="457200" indent="-457200">
              <a:buNone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1 11 19 10</a:t>
            </a:r>
          </a:p>
          <a:p>
            <a:pPr marL="457200" indent="-457200">
              <a:buNone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2 12 20  9</a:t>
            </a:r>
          </a:p>
          <a:p>
            <a:pPr marL="457200" indent="-457200">
              <a:buNone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3 14 21  7</a:t>
            </a:r>
            <a:endParaRPr lang="it-IT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69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the workspace?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"a"   "b"   "mat" "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table" 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1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were a, b, mat, and table,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class(mat)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matrix"</a:t>
            </a:r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class(table)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05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me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fr-F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(table)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              y              z         </a:t>
            </a:r>
          </a:p>
          <a:p>
            <a:pPr marL="0" indent="0">
              <a:buNone/>
            </a:pPr>
            <a:r>
              <a:rPr lang="fr-F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Min.   :11.00   Min.   :19.0   Min.   : 7.000  </a:t>
            </a:r>
          </a:p>
          <a:p>
            <a:pPr marL="0" indent="0">
              <a:buNone/>
            </a:pPr>
            <a:r>
              <a:rPr lang="fr-F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1st Qu.:11.50   1st Qu.:19.5   1st </a:t>
            </a:r>
            <a:r>
              <a:rPr lang="fr-FR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</a:t>
            </a:r>
            <a:r>
              <a:rPr lang="fr-F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.: 8.000  </a:t>
            </a:r>
          </a:p>
          <a:p>
            <a:pPr marL="0" indent="0">
              <a:buNone/>
            </a:pPr>
            <a:r>
              <a:rPr lang="fr-F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fr-F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:12.00   </a:t>
            </a:r>
            <a:r>
              <a:rPr lang="fr-FR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fr-F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:20.0   </a:t>
            </a:r>
            <a:r>
              <a:rPr lang="fr-FR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fr-F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9.000  </a:t>
            </a:r>
          </a:p>
          <a:p>
            <a:pPr marL="0" indent="0">
              <a:buNone/>
            </a:pPr>
            <a:r>
              <a:rPr lang="fr-F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fr-F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:12.33   </a:t>
            </a:r>
            <a:r>
              <a:rPr lang="fr-FR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fr-F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:20.0   </a:t>
            </a:r>
            <a:r>
              <a:rPr lang="fr-FR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fr-F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: 8.667  </a:t>
            </a:r>
          </a:p>
          <a:p>
            <a:pPr marL="0" indent="0">
              <a:buNone/>
            </a:pPr>
            <a:r>
              <a:rPr lang="fr-F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3rd Qu.:13.00   3rd Qu.:20.5   3rd </a:t>
            </a:r>
            <a:r>
              <a:rPr lang="fr-FR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</a:t>
            </a:r>
            <a:r>
              <a:rPr lang="fr-F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.: 9.500  </a:t>
            </a:r>
          </a:p>
          <a:p>
            <a:pPr marL="0" indent="0">
              <a:buNone/>
            </a:pPr>
            <a:r>
              <a:rPr lang="fr-FR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Max.   :14.00   Max.   :21.0   Max.   :</a:t>
            </a:r>
            <a:r>
              <a:rPr lang="fr-FR" sz="2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10.000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70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matrix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Length, number of columns, number of rows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length(mat)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6</a:t>
            </a:r>
          </a:p>
        </p:txBody>
      </p:sp>
    </p:spTree>
    <p:extLst>
      <p:ext uri="{BB962C8B-B14F-4D97-AF65-F5344CB8AC3E}">
        <p14:creationId xmlns:p14="http://schemas.microsoft.com/office/powerpoint/2010/main" val="73030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Oops. Our matrix is transposed.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t(mat)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pl-PL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[,2]</a:t>
            </a:r>
          </a:p>
          <a:p>
            <a:pPr marL="0" indent="0">
              <a:buNone/>
            </a:pPr>
            <a:r>
              <a:rPr lang="pl-PL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1,]    9    </a:t>
            </a:r>
            <a:r>
              <a:rPr lang="pl-PL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pl-PL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[2,]    3    4</a:t>
            </a:r>
          </a:p>
          <a:p>
            <a:pPr marL="0" indent="0">
              <a:buNone/>
            </a:pPr>
            <a:r>
              <a:rPr lang="pl-PL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[3,]    5    6 </a:t>
            </a:r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i-FI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marL="0" indent="0">
              <a:buNone/>
            </a:pPr>
            <a:r>
              <a:rPr lang="fi-FI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[,1] [,2] [,3]</a:t>
            </a:r>
          </a:p>
          <a:p>
            <a:pPr marL="0" indent="0">
              <a:buNone/>
            </a:pPr>
            <a:r>
              <a:rPr lang="fi-FI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[1,]    9    3    5</a:t>
            </a:r>
          </a:p>
          <a:p>
            <a:pPr marL="0" indent="0">
              <a:buNone/>
            </a:pPr>
            <a:r>
              <a:rPr lang="fi-FI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[2,]    2    4    6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2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Oops. Our matrix is transposed.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Assign the transposed matrix to the original matrix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mat &lt;- t(mat)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mat </a:t>
            </a:r>
            <a:endParaRPr lang="fi-FI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[,1] [,2]</a:t>
            </a:r>
          </a:p>
          <a:p>
            <a:pPr marL="0" indent="0">
              <a:buNone/>
            </a:pPr>
            <a:r>
              <a:rPr lang="pl-PL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[1,]    9    2</a:t>
            </a:r>
          </a:p>
          <a:p>
            <a:pPr marL="0" indent="0">
              <a:buNone/>
            </a:pPr>
            <a:r>
              <a:rPr lang="pl-PL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[2,]    3    4</a:t>
            </a:r>
          </a:p>
          <a:p>
            <a:pPr marL="0" indent="0">
              <a:buNone/>
            </a:pPr>
            <a:r>
              <a:rPr lang="pl-PL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[3,]    5    6 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4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vector using </a:t>
            </a:r>
            <a:r>
              <a:rPr lang="en-US" i="1" dirty="0" smtClean="0"/>
              <a:t>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 a vector with values from </a:t>
            </a:r>
            <a:r>
              <a:rPr lang="en-US" dirty="0" smtClean="0">
                <a:solidFill>
                  <a:schemeClr val="accent2"/>
                </a:solidFill>
              </a:rPr>
              <a:t>0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2"/>
                </a:solidFill>
              </a:rPr>
              <a:t>20</a:t>
            </a:r>
            <a:r>
              <a:rPr lang="en-US" dirty="0" smtClean="0"/>
              <a:t> in increments of </a:t>
            </a:r>
            <a:r>
              <a:rPr lang="en-US" dirty="0" smtClean="0">
                <a:solidFill>
                  <a:schemeClr val="accent2"/>
                </a:solidFill>
              </a:rPr>
              <a:t>5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 = seq(0,20,5)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 0  5 10 15 20</a:t>
            </a:r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8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Yesterday</a:t>
            </a:r>
          </a:p>
          <a:p>
            <a:r>
              <a:rPr lang="en-US" dirty="0" smtClean="0"/>
              <a:t>Background, goals, etc.</a:t>
            </a:r>
          </a:p>
          <a:p>
            <a:r>
              <a:rPr lang="en-US" dirty="0" smtClean="0"/>
              <a:t>What is R? Why use R?</a:t>
            </a:r>
          </a:p>
          <a:p>
            <a:r>
              <a:rPr lang="en-US" dirty="0" smtClean="0"/>
              <a:t>R basics, terms, concepts</a:t>
            </a:r>
          </a:p>
          <a:p>
            <a:r>
              <a:rPr lang="en-US" dirty="0" smtClean="0"/>
              <a:t>Case study introduction</a:t>
            </a:r>
          </a:p>
          <a:p>
            <a:r>
              <a:rPr lang="en-US" dirty="0" smtClean="0"/>
              <a:t>Pseudo-code group activity</a:t>
            </a:r>
          </a:p>
          <a:p>
            <a:r>
              <a:rPr lang="en-US" dirty="0" smtClean="0"/>
              <a:t>Present your approaches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Today</a:t>
            </a:r>
            <a:endParaRPr lang="en-US" dirty="0"/>
          </a:p>
          <a:p>
            <a:r>
              <a:rPr lang="en-US" dirty="0"/>
              <a:t>Case study refresher</a:t>
            </a:r>
          </a:p>
          <a:p>
            <a:r>
              <a:rPr lang="en-US" dirty="0" smtClean="0"/>
              <a:t>Open R, basic commands</a:t>
            </a:r>
          </a:p>
          <a:p>
            <a:r>
              <a:rPr lang="en-US" dirty="0" smtClean="0"/>
              <a:t>Load packages</a:t>
            </a:r>
          </a:p>
          <a:p>
            <a:r>
              <a:rPr lang="en-US" dirty="0" smtClean="0"/>
              <a:t>Explore input data</a:t>
            </a:r>
          </a:p>
          <a:p>
            <a:r>
              <a:rPr lang="en-US" dirty="0" smtClean="0"/>
              <a:t>Plot input data</a:t>
            </a:r>
          </a:p>
          <a:p>
            <a:r>
              <a:rPr lang="en-US" dirty="0" err="1" smtClean="0"/>
              <a:t>Geoprocessing</a:t>
            </a:r>
            <a:endParaRPr lang="en-US" dirty="0" smtClean="0"/>
          </a:p>
          <a:p>
            <a:r>
              <a:rPr lang="en-US" dirty="0" smtClean="0"/>
              <a:t>Plot results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Conclusions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vector using </a:t>
            </a:r>
            <a:r>
              <a:rPr lang="en-US" i="1" dirty="0" smtClean="0"/>
              <a:t>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d a vector with values from </a:t>
            </a:r>
            <a:r>
              <a:rPr lang="en-US" dirty="0" smtClean="0">
                <a:solidFill>
                  <a:schemeClr val="accent2"/>
                </a:solidFill>
              </a:rPr>
              <a:t>0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2"/>
                </a:solidFill>
              </a:rPr>
              <a:t>pi</a:t>
            </a:r>
            <a:r>
              <a:rPr lang="en-US" dirty="0" smtClean="0"/>
              <a:t> in increments of </a:t>
            </a:r>
            <a:r>
              <a:rPr lang="en-US" dirty="0" smtClean="0">
                <a:solidFill>
                  <a:schemeClr val="accent2"/>
                </a:solidFill>
              </a:rPr>
              <a:t>pi/12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seq(0,pi,pi/12)</a:t>
            </a:r>
            <a:endParaRPr lang="pt-B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pt-B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[1] 0.0000000 0.2617994 0.5235988 0.7853982 1.0471976 1.3089969 1.5707963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[8] 1.8325957 2.0943951 2.3561945 2.6179939 2.8797933 3.1415927</a:t>
            </a:r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76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 / Install Packages…</a:t>
            </a:r>
          </a:p>
          <a:p>
            <a:r>
              <a:rPr lang="en-US" dirty="0" smtClean="0"/>
              <a:t>Select a CRAN mirror</a:t>
            </a:r>
          </a:p>
          <a:p>
            <a:r>
              <a:rPr lang="en-US" dirty="0" smtClean="0"/>
              <a:t>Install the following packages</a:t>
            </a:r>
          </a:p>
          <a:p>
            <a:pPr lvl="1"/>
            <a:r>
              <a:rPr lang="en-US" dirty="0" err="1" smtClean="0"/>
              <a:t>maptools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aster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geos</a:t>
            </a:r>
            <a:endParaRPr lang="en-US" dirty="0" smtClean="0"/>
          </a:p>
          <a:p>
            <a:pPr lvl="1"/>
            <a:r>
              <a:rPr lang="en-US" dirty="0" err="1" smtClean="0"/>
              <a:t>rgdal</a:t>
            </a:r>
            <a:endParaRPr lang="en-US" dirty="0" smtClean="0"/>
          </a:p>
          <a:p>
            <a:pPr lvl="1"/>
            <a:r>
              <a:rPr lang="en-US" dirty="0" err="1" smtClean="0"/>
              <a:t>akima</a:t>
            </a:r>
            <a:endParaRPr lang="en-US" dirty="0" smtClean="0"/>
          </a:p>
          <a:p>
            <a:pPr lvl="1"/>
            <a:r>
              <a:rPr lang="en-US" dirty="0" smtClean="0"/>
              <a:t>fields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grid some rainfall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up a text editor (e.g., Notepad++)</a:t>
            </a:r>
          </a:p>
          <a:p>
            <a:r>
              <a:rPr lang="en-US" dirty="0" smtClean="0"/>
              <a:t>Save as…</a:t>
            </a:r>
          </a:p>
          <a:p>
            <a:r>
              <a:rPr lang="en-US" dirty="0" smtClean="0"/>
              <a:t>Save as type “All types (*.*)”</a:t>
            </a:r>
          </a:p>
          <a:p>
            <a:r>
              <a:rPr lang="en-US" dirty="0" smtClean="0"/>
              <a:t>Name the file anything with a .r extension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3" y="4048711"/>
            <a:ext cx="8873531" cy="11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Header, purpose, date,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Eric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Anderson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Spline interpolate rain gauge data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degree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grids and save to .csv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Version 1.0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8 April 2015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purpose of this program is to ingest .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rainfall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one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day, interpolate them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0.1 degree grid spacing, and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 them to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 .csv.</a:t>
            </a:r>
          </a:p>
        </p:txBody>
      </p:sp>
    </p:spTree>
    <p:extLst>
      <p:ext uri="{BB962C8B-B14F-4D97-AF65-F5344CB8AC3E}">
        <p14:creationId xmlns:p14="http://schemas.microsoft.com/office/powerpoint/2010/main" val="33057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libraries (packages)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libraries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maptools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autoloads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raster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rgeos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rgdal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akima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60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workspace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:/GIS/r"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have the inputs?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contents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github.com/andersoner/interpolate_point_to_grid_r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Into your working directory (“C:/GIS/r”)</a:t>
            </a:r>
          </a:p>
          <a:p>
            <a:r>
              <a:rPr lang="en-US" dirty="0" smtClean="0"/>
              <a:t>Check for </a:t>
            </a:r>
          </a:p>
          <a:p>
            <a:pPr lvl="1"/>
            <a:r>
              <a:rPr lang="en-US" dirty="0" err="1" smtClean="0"/>
              <a:t>Shapefile</a:t>
            </a:r>
            <a:r>
              <a:rPr lang="en-US" dirty="0" smtClean="0"/>
              <a:t> called aoi_sv_buff10_gcs</a:t>
            </a:r>
          </a:p>
          <a:p>
            <a:pPr lvl="1"/>
            <a:r>
              <a:rPr lang="en-US" dirty="0" smtClean="0"/>
              <a:t>2 csv files: coords.csv and </a:t>
            </a:r>
            <a:r>
              <a:rPr lang="en-US" dirty="0" err="1" smtClean="0"/>
              <a:t>daily_rain.csv</a:t>
            </a:r>
            <a:endParaRPr lang="en-US" dirty="0" smtClean="0"/>
          </a:p>
          <a:p>
            <a:pPr lvl="2"/>
            <a:r>
              <a:rPr lang="en-US" dirty="0" smtClean="0"/>
              <a:t>Note: </a:t>
            </a:r>
            <a:r>
              <a:rPr lang="en-US" dirty="0" err="1" smtClean="0"/>
              <a:t>daily_rain.csv</a:t>
            </a:r>
            <a:r>
              <a:rPr lang="en-US" dirty="0" smtClean="0"/>
              <a:t> is fake rain gauge over El Salvador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area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area of interest for masking final interpolation (and extrapolation if necessary)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file should stay the same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readShapePoly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"aoi_sv_buff10_gcs.shp"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i="1" dirty="0" smtClean="0">
                <a:cs typeface="Courier New" panose="02070309020205020404" pitchFamily="49" charset="0"/>
              </a:rPr>
              <a:t>At this point, save your .r file</a:t>
            </a:r>
            <a:endParaRPr lang="en-US" b="1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10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R console…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all of the libraries (copy and paste the 6 library functions and hit enter)</a:t>
            </a:r>
          </a:p>
          <a:p>
            <a:r>
              <a:rPr lang="en-US" dirty="0" smtClean="0"/>
              <a:t>Explore the </a:t>
            </a:r>
            <a:r>
              <a:rPr lang="en-US" dirty="0" err="1" smtClean="0"/>
              <a:t>aoi</a:t>
            </a:r>
            <a:endParaRPr lang="en-US" dirty="0" smtClean="0"/>
          </a:p>
          <a:p>
            <a:pPr lvl="1"/>
            <a:r>
              <a:rPr lang="en-US" dirty="0" smtClean="0"/>
              <a:t>Copy and paste the last line we typed in our code</a:t>
            </a:r>
          </a:p>
          <a:p>
            <a:pPr lvl="1"/>
            <a:r>
              <a:rPr lang="en-US" dirty="0" smtClean="0"/>
              <a:t>Get some general information about 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F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class(</a:t>
            </a:r>
            <a:r>
              <a:rPr lang="fr-FR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aoi</a:t>
            </a:r>
            <a:r>
              <a:rPr lang="fr-F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fr-F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aoi</a:t>
            </a:r>
            <a:r>
              <a:rPr lang="fr-F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fr-FR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aoi</a:t>
            </a:r>
            <a:r>
              <a:rPr lang="fr-F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78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.r file… set up your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vectors for x and y grid 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spacing.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will only need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created once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 area to interpolate.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ygrids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14.5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~10km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xgrids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-90.2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-87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~10km</a:t>
            </a: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Daily rainfall data from rain gauges, spread irregularly throughout a region</a:t>
            </a:r>
          </a:p>
          <a:p>
            <a:endParaRPr lang="en-US" dirty="0"/>
          </a:p>
          <a:p>
            <a:r>
              <a:rPr lang="en-US" dirty="0" smtClean="0"/>
              <a:t>Interested in gridded depiction of rainfall across region</a:t>
            </a:r>
          </a:p>
          <a:p>
            <a:endParaRPr lang="en-US" dirty="0"/>
          </a:p>
          <a:p>
            <a:r>
              <a:rPr lang="en-US" dirty="0" smtClean="0"/>
              <a:t>Needs to be an open source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8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rainfall data 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station data points (this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will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 different every day)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pluv_raw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"daily_rain.csv"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that this may include missing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gauge data, but it must be stored as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51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 rows with missing rain data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pluv_raw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complete.cases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pluv_raw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yourself a nice message.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"Rain gauge data read and missing data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removed."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 smtClean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i="1" dirty="0">
                <a:cs typeface="Courier New" panose="02070309020205020404" pitchFamily="49" charset="0"/>
              </a:rPr>
              <a:t>At this point, save your .r file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12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rainfall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</a:t>
            </a:r>
            <a:r>
              <a:rPr lang="en-US" dirty="0" err="1" smtClean="0"/>
              <a:t>pluv_raw</a:t>
            </a:r>
            <a:r>
              <a:rPr lang="en-US" dirty="0" smtClean="0"/>
              <a:t> and </a:t>
            </a:r>
            <a:r>
              <a:rPr lang="en-US" dirty="0" err="1" smtClean="0"/>
              <a:t>pluv</a:t>
            </a:r>
            <a:r>
              <a:rPr lang="en-US" dirty="0" smtClean="0"/>
              <a:t> using R</a:t>
            </a:r>
          </a:p>
          <a:p>
            <a:r>
              <a:rPr lang="en-US" dirty="0" smtClean="0"/>
              <a:t>Copy / paste the last few lines of code into R console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pluv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pluv_raw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How many entries do </a:t>
            </a:r>
            <a:r>
              <a:rPr lang="en-US" dirty="0" err="1" smtClean="0"/>
              <a:t>pluv</a:t>
            </a:r>
            <a:r>
              <a:rPr lang="en-US" dirty="0" smtClean="0"/>
              <a:t> and </a:t>
            </a:r>
            <a:r>
              <a:rPr lang="en-US" dirty="0" err="1" smtClean="0"/>
              <a:t>pluv_raw</a:t>
            </a:r>
            <a:r>
              <a:rPr lang="en-US" dirty="0" smtClean="0"/>
              <a:t> have?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rainfall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entries do </a:t>
            </a:r>
            <a:r>
              <a:rPr lang="en-US" dirty="0" err="1" smtClean="0"/>
              <a:t>pluv</a:t>
            </a:r>
            <a:r>
              <a:rPr lang="en-US" dirty="0" smtClean="0"/>
              <a:t> and </a:t>
            </a:r>
            <a:r>
              <a:rPr lang="en-US" dirty="0" err="1" smtClean="0"/>
              <a:t>pluv_raw</a:t>
            </a:r>
            <a:r>
              <a:rPr lang="en-US" dirty="0" smtClean="0"/>
              <a:t> have?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length(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pluv_raw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[,1])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22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length(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pluv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[,1])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21</a:t>
            </a:r>
          </a:p>
        </p:txBody>
      </p:sp>
    </p:spTree>
    <p:extLst>
      <p:ext uri="{BB962C8B-B14F-4D97-AF65-F5344CB8AC3E}">
        <p14:creationId xmlns:p14="http://schemas.microsoft.com/office/powerpoint/2010/main" val="380759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rainfall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rain gauge locations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pluv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[,4],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pluv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[,3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pluv_raw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[,4],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pluv_raw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[,3])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836" y="3334473"/>
            <a:ext cx="3467003" cy="3460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99" y="3354351"/>
            <a:ext cx="3420779" cy="341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.r file…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36446" cy="4351338"/>
          </a:xfrm>
        </p:spPr>
        <p:txBody>
          <a:bodyPr/>
          <a:lstStyle/>
          <a:p>
            <a:r>
              <a:rPr lang="en-US" dirty="0" smtClean="0"/>
              <a:t>Load coordinates to which you will output interpolated data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coordinates to be interpolated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file will only need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once per area to interpolate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read.csv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"coords.csv"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coordinates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longitude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latitude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We’ll allow for 2 interpolation types, </a:t>
            </a:r>
            <a:r>
              <a:rPr lang="en-US" i="1" dirty="0" smtClean="0"/>
              <a:t>spline</a:t>
            </a:r>
            <a:r>
              <a:rPr lang="en-US" dirty="0" smtClean="0"/>
              <a:t> and </a:t>
            </a:r>
            <a:r>
              <a:rPr lang="en-US" i="1" dirty="0" smtClean="0"/>
              <a:t>linear</a:t>
            </a:r>
            <a:endParaRPr lang="en-US" dirty="0" smtClean="0"/>
          </a:p>
          <a:p>
            <a:r>
              <a:rPr lang="en-US" dirty="0" smtClean="0"/>
              <a:t>This choice influences whether we can extrapolate to get to the country borders</a:t>
            </a:r>
          </a:p>
          <a:p>
            <a:r>
              <a:rPr lang="en-US" dirty="0" smtClean="0"/>
              <a:t>Set up:</a:t>
            </a:r>
          </a:p>
          <a:p>
            <a:pPr marL="914400" indent="-91440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Interpolate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to surface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rasters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-91440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 ONE of the following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interpolation</a:t>
            </a:r>
          </a:p>
          <a:p>
            <a:pPr marL="914400" indent="-91440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techniques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setting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extLogical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TRUE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914400" indent="-91440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FALSE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-91440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extLogical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if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extLogical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true, spline 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-91440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extLogical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FALSE  # if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extLogical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false, linear 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60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We’ll allow for 2 interpolation types, </a:t>
            </a:r>
            <a:r>
              <a:rPr lang="en-US" i="1" dirty="0" smtClean="0"/>
              <a:t>spline</a:t>
            </a:r>
            <a:r>
              <a:rPr lang="en-US" dirty="0" smtClean="0"/>
              <a:t> and </a:t>
            </a:r>
            <a:r>
              <a:rPr lang="en-US" i="1" dirty="0" smtClean="0"/>
              <a:t>linear</a:t>
            </a:r>
            <a:endParaRPr lang="en-US" dirty="0" smtClean="0"/>
          </a:p>
          <a:p>
            <a:r>
              <a:rPr lang="en-US" dirty="0" smtClean="0"/>
              <a:t>This choice influences whether we can extrapolate to get to the country borders</a:t>
            </a:r>
          </a:p>
          <a:p>
            <a:r>
              <a:rPr lang="en-US" dirty="0" smtClean="0"/>
              <a:t>Set up:</a:t>
            </a:r>
          </a:p>
          <a:p>
            <a:pPr marL="338138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linLogical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true or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338138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based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extrapolation choice</a:t>
            </a:r>
          </a:p>
          <a:p>
            <a:pPr marL="338138" indent="0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extLogical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linLogical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338138" indent="0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extLogical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linLogical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69871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x, y, z (</a:t>
            </a:r>
            <a:r>
              <a:rPr lang="en-US" dirty="0" err="1" smtClean="0"/>
              <a:t>lat</a:t>
            </a:r>
            <a:r>
              <a:rPr lang="en-US" dirty="0" smtClean="0"/>
              <a:t>, </a:t>
            </a:r>
            <a:r>
              <a:rPr lang="en-US" dirty="0" err="1" smtClean="0"/>
              <a:t>lon</a:t>
            </a:r>
            <a:r>
              <a:rPr lang="en-US" dirty="0" smtClean="0"/>
              <a:t>, </a:t>
            </a:r>
            <a:r>
              <a:rPr lang="en-US" dirty="0" err="1" smtClean="0"/>
              <a:t>precip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6" y="1825625"/>
            <a:ext cx="86072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x, y (same for every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interpolated z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(different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every day)</a:t>
            </a:r>
          </a:p>
          <a:p>
            <a:pPr marL="914400" indent="-91440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pluv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pluv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pluv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914400" indent="-91440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interpex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mask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raster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interp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linear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linLogical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extrap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extLogical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xo=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xgrids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ygrids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Tell me I'm finished and how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image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"Interpolation complete. Use plot(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interpex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command to see results in R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37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pseudo-code</a:t>
            </a:r>
          </a:p>
          <a:p>
            <a:pPr lvl="1"/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Workflow</a:t>
            </a:r>
          </a:p>
          <a:p>
            <a:pPr lvl="2"/>
            <a:r>
              <a:rPr lang="en-US" dirty="0" smtClean="0"/>
              <a:t>Loops</a:t>
            </a:r>
          </a:p>
          <a:p>
            <a:pPr lvl="2"/>
            <a:r>
              <a:rPr lang="en-US" dirty="0" smtClean="0"/>
              <a:t>Conditions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as stacked raster (helpful for multiple days)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Stack interpolated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rasters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 needed if many days are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 at the same time)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rStack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interpex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266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raster values to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73958"/>
          </a:xfrm>
        </p:spPr>
        <p:txBody>
          <a:bodyPr/>
          <a:lstStyle/>
          <a:p>
            <a:pPr marL="914400" indent="-91440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Perform the value extraction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marL="914400" indent="-91440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raster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(extracts 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-91440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interpolated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rain values from 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-91440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raster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the 0.1 degree-spaced 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-91440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points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indent="-91440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extract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rStack,</a:t>
            </a:r>
            <a:r>
              <a:rPr lang="en-US" b="1" dirty="0" err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indent="-91440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rVal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rVal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#replace all negative values to 0 (artifact of extrapolating to edge)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3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output to .csv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Combine these extracted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0.1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spaced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 points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write.table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,data.frame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"pluv_daily_spline.csv"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col.names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75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Congratulate yourself.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"Program complete. Output saved to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pluv_daily_spline.csv."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Program complete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0" indent="-45720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None/>
            </a:pP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None/>
            </a:pPr>
            <a:r>
              <a:rPr lang="en-US" b="1" i="1" dirty="0">
                <a:cs typeface="Courier New" panose="02070309020205020404" pitchFamily="49" charset="0"/>
              </a:rPr>
              <a:t>At this point, save your .r file</a:t>
            </a:r>
          </a:p>
          <a:p>
            <a:pPr marL="457200" indent="-45720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to R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 you program.</a:t>
            </a:r>
          </a:p>
          <a:p>
            <a:endParaRPr lang="en-US" dirty="0"/>
          </a:p>
          <a:p>
            <a:pPr marL="914400" indent="-91440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source("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r_interp.r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914400" indent="-91440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Rain gauge data read and missing data removed.</a:t>
            </a:r>
          </a:p>
          <a:p>
            <a:pPr marL="914400" indent="-91440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Interpolation complete. Use plot(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interpex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command to see results in R console.</a:t>
            </a:r>
          </a:p>
          <a:p>
            <a:pPr marL="914400" indent="-91440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Program complete. Output saved to pluv_daily_spline.csv.</a:t>
            </a:r>
          </a:p>
          <a:p>
            <a:pPr marL="914400" indent="-9144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interpex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98" y="2284441"/>
            <a:ext cx="4261402" cy="4253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584" y="342523"/>
            <a:ext cx="3488818" cy="61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1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.csv of daily rainfall with </a:t>
            </a:r>
            <a:r>
              <a:rPr lang="en-US" dirty="0" err="1" smtClean="0"/>
              <a:t>lat</a:t>
            </a:r>
            <a:r>
              <a:rPr lang="en-US" dirty="0" smtClean="0"/>
              <a:t>, </a:t>
            </a:r>
            <a:r>
              <a:rPr lang="en-US" dirty="0" err="1" smtClean="0"/>
              <a:t>lon</a:t>
            </a:r>
            <a:r>
              <a:rPr lang="en-US" dirty="0" smtClean="0"/>
              <a:t>, and rainfall</a:t>
            </a:r>
          </a:p>
          <a:p>
            <a:pPr lvl="1"/>
            <a:r>
              <a:rPr lang="en-US" dirty="0" smtClean="0"/>
              <a:t>One-time .csv with </a:t>
            </a:r>
            <a:r>
              <a:rPr lang="en-US" dirty="0" err="1" smtClean="0"/>
              <a:t>centerpoints</a:t>
            </a:r>
            <a:r>
              <a:rPr lang="en-US" dirty="0" smtClean="0"/>
              <a:t> of final grid</a:t>
            </a:r>
          </a:p>
          <a:p>
            <a:pPr lvl="1"/>
            <a:r>
              <a:rPr lang="en-US" dirty="0" smtClean="0"/>
              <a:t>Area of interest </a:t>
            </a:r>
            <a:r>
              <a:rPr lang="en-US" dirty="0" err="1" smtClean="0"/>
              <a:t>shapefile</a:t>
            </a:r>
            <a:endParaRPr lang="en-US" dirty="0" smtClean="0"/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.csv of interpolated (“gridded”) rainfall</a:t>
            </a:r>
          </a:p>
          <a:p>
            <a:pPr lvl="2"/>
            <a:r>
              <a:rPr lang="en-US" dirty="0" smtClean="0"/>
              <a:t>Note—with only the output, we can’t know the location of the rain gauges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Setup, spline interpolation, extract values to 0.1 degree-spaced points, write out to new 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Improvements?</a:t>
            </a:r>
          </a:p>
          <a:p>
            <a:endParaRPr lang="en-US" dirty="0" smtClean="0"/>
          </a:p>
          <a:p>
            <a:r>
              <a:rPr lang="en-US" dirty="0" smtClean="0"/>
              <a:t>How would we do this in an ArcGIS environment? </a:t>
            </a:r>
          </a:p>
          <a:p>
            <a:endParaRPr lang="en-US" dirty="0"/>
          </a:p>
          <a:p>
            <a:r>
              <a:rPr lang="en-US" dirty="0" smtClean="0"/>
              <a:t>Pros and cons of this approach?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aggregate hourly data,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to optimize program for multiple days</a:t>
            </a:r>
          </a:p>
          <a:p>
            <a:r>
              <a:rPr lang="en-US" dirty="0" smtClean="0"/>
              <a:t>Summary statistics as regular output</a:t>
            </a:r>
          </a:p>
          <a:p>
            <a:r>
              <a:rPr lang="en-US" dirty="0" smtClean="0"/>
              <a:t>Classification of outputs</a:t>
            </a:r>
          </a:p>
          <a:p>
            <a:r>
              <a:rPr lang="en-US" dirty="0" smtClean="0"/>
              <a:t>Dynamic or User-defined grid spacing</a:t>
            </a:r>
          </a:p>
          <a:p>
            <a:r>
              <a:rPr lang="en-US" dirty="0" smtClean="0"/>
              <a:t>Dynamic or User-defined area of interest</a:t>
            </a:r>
          </a:p>
          <a:p>
            <a:pPr lvl="1"/>
            <a:r>
              <a:rPr lang="en-US" dirty="0" smtClean="0"/>
              <a:t>Pros and cons of dynamic or user-defined inputs</a:t>
            </a:r>
          </a:p>
          <a:p>
            <a:pPr lvl="1"/>
            <a:r>
              <a:rPr lang="en-US" dirty="0" smtClean="0"/>
              <a:t>Quality control / quality assurance</a:t>
            </a:r>
          </a:p>
          <a:p>
            <a:pPr lvl="1"/>
            <a:r>
              <a:rPr lang="en-US" dirty="0" smtClean="0"/>
              <a:t>Consistency vs. flexibility</a:t>
            </a:r>
          </a:p>
        </p:txBody>
      </p:sp>
    </p:spTree>
    <p:extLst>
      <p:ext uri="{BB962C8B-B14F-4D97-AF65-F5344CB8AC3E}">
        <p14:creationId xmlns:p14="http://schemas.microsoft.com/office/powerpoint/2010/main" val="114835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II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for relationship between landslide occurrence and rainfall</a:t>
            </a:r>
          </a:p>
          <a:p>
            <a:endParaRPr lang="en-US" dirty="0"/>
          </a:p>
          <a:p>
            <a:r>
              <a:rPr lang="en-US" dirty="0" smtClean="0"/>
              <a:t>100s of known landslide </a:t>
            </a:r>
            <a:r>
              <a:rPr lang="en-US" i="1" dirty="0" smtClean="0"/>
              <a:t>points </a:t>
            </a:r>
            <a:r>
              <a:rPr lang="en-US" dirty="0" smtClean="0"/>
              <a:t>for different dates</a:t>
            </a:r>
          </a:p>
          <a:p>
            <a:r>
              <a:rPr lang="en-US" dirty="0" smtClean="0"/>
              <a:t>1000s of days of rainfall </a:t>
            </a:r>
            <a:r>
              <a:rPr lang="en-US" i="1" dirty="0" err="1" smtClean="0"/>
              <a:t>rasters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do you determine how much it rained before and on the same day as a landslide?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8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Start Menu or Desktop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83" y="2531340"/>
            <a:ext cx="1469954" cy="146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9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pseudo-code</a:t>
            </a:r>
          </a:p>
          <a:p>
            <a:pPr lvl="1"/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Workflow</a:t>
            </a:r>
          </a:p>
          <a:p>
            <a:pPr lvl="2"/>
            <a:r>
              <a:rPr lang="en-US" dirty="0" smtClean="0"/>
              <a:t>Loops</a:t>
            </a:r>
          </a:p>
          <a:p>
            <a:pPr lvl="2"/>
            <a:r>
              <a:rPr lang="en-US" dirty="0" smtClean="0"/>
              <a:t>Conditions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Functions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(draw from known ArcGIS functions if needed)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013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 tutorials, 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www.r-tutor.com/r-introduction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Basic data types through data frames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http://dept.stat.lsa.umich.edu/~kshedden/Courses/Stat600/Notes/R_introduction.pdf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cran.r-project.org/doc/contrib/Torfs+Brauer-Short-R-Intro.pdf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www.amnh.org/our-research/center-for-biodiversity-conservation/biodiversity-informatics/open-source-software-and-scripts</a:t>
            </a:r>
            <a:r>
              <a:rPr lang="en-US" dirty="0"/>
              <a:t> and </a:t>
            </a:r>
            <a:r>
              <a:rPr lang="en-US" dirty="0">
                <a:hlinkClick r:id="rId6"/>
              </a:rPr>
              <a:t>https://bitbucket.org/rsbiodiv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eric.anderson@nsstc.uah.edu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current working directory?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"C:/Users/Eric/Documents"</a:t>
            </a:r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Set a new working directory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(“C:/GIS/r”)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in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(“C:/GIS/r”) : ...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3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 directory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dir.create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(“C:/GIS/r”)</a:t>
            </a:r>
          </a:p>
          <a:p>
            <a:endParaRPr lang="en-US" dirty="0" smtClean="0"/>
          </a:p>
          <a:p>
            <a:r>
              <a:rPr lang="en-US" dirty="0" smtClean="0"/>
              <a:t>Set a new working directory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(“C:/GIS/r”)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Check your working directory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"C:/GIS/r"</a:t>
            </a:r>
          </a:p>
        </p:txBody>
      </p:sp>
    </p:spTree>
    <p:extLst>
      <p:ext uri="{BB962C8B-B14F-4D97-AF65-F5344CB8AC3E}">
        <p14:creationId xmlns:p14="http://schemas.microsoft.com/office/powerpoint/2010/main" val="379687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scalar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= 4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4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print(a)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4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3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vector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c(3,4,5)</a:t>
            </a:r>
            <a:endParaRPr lang="pt-B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pt-B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pt-B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3 4 5</a:t>
            </a:r>
            <a:endParaRPr lang="pt-B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1479</TotalTime>
  <Words>1900</Words>
  <Application>Microsoft Macintosh PowerPoint</Application>
  <PresentationFormat>On-screen Show (4:3)</PresentationFormat>
  <Paragraphs>385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Calibri</vt:lpstr>
      <vt:lpstr>Cambria</vt:lpstr>
      <vt:lpstr>Courier New</vt:lpstr>
      <vt:lpstr>Arial</vt:lpstr>
      <vt:lpstr>Office Theme</vt:lpstr>
      <vt:lpstr>ESS 408/508: Python for Interdisciplinary Earth System Science Applications</vt:lpstr>
      <vt:lpstr>Agenda</vt:lpstr>
      <vt:lpstr>Case study introduction</vt:lpstr>
      <vt:lpstr>Group activity</vt:lpstr>
      <vt:lpstr>Open R</vt:lpstr>
      <vt:lpstr>Working directory</vt:lpstr>
      <vt:lpstr>Working directory</vt:lpstr>
      <vt:lpstr>Basic commands</vt:lpstr>
      <vt:lpstr>Basic commands</vt:lpstr>
      <vt:lpstr>Before we continue…</vt:lpstr>
      <vt:lpstr>Basic commands</vt:lpstr>
      <vt:lpstr>Basic commands</vt:lpstr>
      <vt:lpstr>What’s in the workspace?</vt:lpstr>
      <vt:lpstr>What were a, b, mat, and table, again?</vt:lpstr>
      <vt:lpstr>Tell me more…</vt:lpstr>
      <vt:lpstr>More matrix properties</vt:lpstr>
      <vt:lpstr>Oops. Our matrix is transposed.</vt:lpstr>
      <vt:lpstr>Oops. Our matrix is transposed.</vt:lpstr>
      <vt:lpstr>Create a vector using sequence</vt:lpstr>
      <vt:lpstr>Create a vector using sequence</vt:lpstr>
      <vt:lpstr>Load packages</vt:lpstr>
      <vt:lpstr>Let’s grid some rainfall</vt:lpstr>
      <vt:lpstr>Header, purpose, date, etc.</vt:lpstr>
      <vt:lpstr>Load libraries (packages)</vt:lpstr>
      <vt:lpstr>Set workspace</vt:lpstr>
      <vt:lpstr>Do you have the inputs?</vt:lpstr>
      <vt:lpstr>Create area of interest</vt:lpstr>
      <vt:lpstr>Back to R console…</vt:lpstr>
      <vt:lpstr>Back to .r file… set up your grid</vt:lpstr>
      <vt:lpstr>Load rainfall data to R</vt:lpstr>
      <vt:lpstr>Remove missing data</vt:lpstr>
      <vt:lpstr>Compare rainfall datasets</vt:lpstr>
      <vt:lpstr>Compare rainfall datasets</vt:lpstr>
      <vt:lpstr>Compare rainfall datasets</vt:lpstr>
      <vt:lpstr>Back to .r file… </vt:lpstr>
      <vt:lpstr>Set up interpolation</vt:lpstr>
      <vt:lpstr>Set up interpolation</vt:lpstr>
      <vt:lpstr>Define x, y, z (lat, lon, precip)</vt:lpstr>
      <vt:lpstr>Plot the results</vt:lpstr>
      <vt:lpstr>Store as stacked raster (helpful for multiple days)</vt:lpstr>
      <vt:lpstr>Extract raster values to grid</vt:lpstr>
      <vt:lpstr>Write output to .csv</vt:lpstr>
      <vt:lpstr>Congratulate yourself.</vt:lpstr>
      <vt:lpstr>Return to R console</vt:lpstr>
      <vt:lpstr>Check your output</vt:lpstr>
      <vt:lpstr>Summary</vt:lpstr>
      <vt:lpstr>Discussion</vt:lpstr>
      <vt:lpstr>Discussion</vt:lpstr>
      <vt:lpstr>Case study II setup</vt:lpstr>
      <vt:lpstr>Group activity</vt:lpstr>
      <vt:lpstr>More R tutorials, introductions</vt:lpstr>
      <vt:lpstr>Thank you!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 103: Environmental Earth Science Foundations and Applications</dc:title>
  <dc:creator>Eric Anderson</dc:creator>
  <cp:lastModifiedBy>Microsoft Office User</cp:lastModifiedBy>
  <cp:revision>129</cp:revision>
  <dcterms:created xsi:type="dcterms:W3CDTF">2015-01-29T04:01:59Z</dcterms:created>
  <dcterms:modified xsi:type="dcterms:W3CDTF">2016-09-21T14:45:40Z</dcterms:modified>
</cp:coreProperties>
</file>