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82648a05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582648a05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f0cf64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5f0cf64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82648a0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582648a0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582648a0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582648a0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5f0cf64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5f0cf64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5fe891cca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5fe891cca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14">
            <a:hlinkClick action="ppaction://hlinksldjump"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 action="ppaction://hlinksldjump"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 action="ppaction://hlinksldjump"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 action="ppaction://hlinksldjump"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537150" y="1654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Projeto "State"</a:t>
            </a:r>
            <a:endParaRPr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gerenciar o comportamento de objetos com base em seus estados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/>
        </p:nvSpPr>
        <p:spPr>
          <a:xfrm>
            <a:off x="1297500" y="11326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1294300" y="2064601"/>
            <a:ext cx="30183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é o Padrão State?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Principais Características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Estrutura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Benefícios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 Prático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Padrão State?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>
                <a:solidFill>
                  <a:srgbClr val="FFFFFF"/>
                </a:solidFill>
              </a:rPr>
              <a:t>É um padrão de projeto do </a:t>
            </a:r>
            <a:r>
              <a:rPr b="1" i="1" lang="pt-BR">
                <a:solidFill>
                  <a:srgbClr val="FFFFFF"/>
                </a:solidFill>
              </a:rPr>
              <a:t>tipo comportamental </a:t>
            </a:r>
            <a:r>
              <a:rPr lang="pt-BR">
                <a:solidFill>
                  <a:srgbClr val="FFFFFF"/>
                </a:solidFill>
              </a:rPr>
              <a:t>que permite a um objeto alterar seu comportamento quando o seu estado interno muda</a:t>
            </a:r>
            <a:r>
              <a:rPr lang="pt-BR"/>
              <a:t>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Ele é especialmente útil quando se tem um objeto cujo comportamento varia dependendo de seu estado atual.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Ajuda a evitar </a:t>
            </a:r>
            <a:r>
              <a:rPr lang="pt-BR"/>
              <a:t>grandes blocos de código condicional</a:t>
            </a:r>
            <a:r>
              <a:rPr lang="pt-BR"/>
              <a:t> </a:t>
            </a:r>
            <a:r>
              <a:rPr b="1" i="1" lang="pt-BR"/>
              <a:t>(if/else </a:t>
            </a:r>
            <a:r>
              <a:rPr lang="pt-BR"/>
              <a:t>ou</a:t>
            </a:r>
            <a:r>
              <a:rPr b="1" i="1" lang="pt-BR"/>
              <a:t> switch</a:t>
            </a:r>
            <a:r>
              <a:rPr b="1" i="1" lang="pt-BR"/>
              <a:t>-case</a:t>
            </a:r>
            <a:r>
              <a:rPr b="1" i="1" lang="pt-BR"/>
              <a:t>)</a:t>
            </a:r>
            <a:r>
              <a:rPr lang="pt-BR"/>
              <a:t>, proporcionando maior modularidade e flexibilidade.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Características: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i="1" lang="pt-BR">
                <a:solidFill>
                  <a:srgbClr val="FFFFFF"/>
                </a:solidFill>
              </a:rPr>
              <a:t>Encapsulamento de estados:</a:t>
            </a:r>
            <a:r>
              <a:rPr lang="pt-BR">
                <a:solidFill>
                  <a:srgbClr val="FFFFFF"/>
                </a:solidFill>
              </a:rPr>
              <a:t> O comportamento relacionado a cada estado é movido para uma classe separada, chamada de state class.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i="1" lang="pt-BR"/>
              <a:t>Troca dinâmica de estados: </a:t>
            </a:r>
            <a:r>
              <a:rPr lang="pt-BR"/>
              <a:t>O objeto principal (chamado de context) delega a execução de métodos às instâncias dessas classes de estado, o que permite alterar o comportamento de forma dinâmica ao trocar a classe de estado ativa.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i="1" lang="pt-BR"/>
              <a:t>Redução de lógica condicional: </a:t>
            </a:r>
            <a:r>
              <a:rPr lang="pt-BR"/>
              <a:t>O padrão elimina a necessidade de verificações constantes sobre o estado atual do objeto.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Estrutura: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i="1" lang="pt-BR">
                <a:solidFill>
                  <a:srgbClr val="FFFFFF"/>
                </a:solidFill>
              </a:rPr>
              <a:t>Contexto: </a:t>
            </a:r>
            <a:r>
              <a:rPr lang="pt-BR">
                <a:solidFill>
                  <a:srgbClr val="FFFFFF"/>
                </a:solidFill>
              </a:rPr>
              <a:t>O objeto que mantém uma referência ao estado atual e delega as operações para ele.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i="1" lang="pt-BR"/>
              <a:t>Estado (interface/classe abstrata):</a:t>
            </a:r>
            <a:r>
              <a:rPr lang="pt-BR"/>
              <a:t> Define a interface para os estados concretos.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i="1" lang="pt-BR"/>
              <a:t>Estados Concretos: </a:t>
            </a:r>
            <a:r>
              <a:rPr lang="pt-BR"/>
              <a:t>Implementações específicas de estados, cada uma representando um comportamento particular do Contexto.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>
                <a:solidFill>
                  <a:srgbClr val="FFFFFF"/>
                </a:solidFill>
              </a:rPr>
              <a:t>Flexibilidade: Fácil de adicionar novos estados sem afetar o código existente.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Desacoplamento: O contexto (máquina de estados) não precisa conhecer a implementação detalhada dos estados.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Manutenção: Alterações em um estado não afetam os outros.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idx="2" type="title"/>
          </p:nvPr>
        </p:nvSpPr>
        <p:spPr>
          <a:xfrm>
            <a:off x="1297500" y="402800"/>
            <a:ext cx="3274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Prático</a:t>
            </a:r>
            <a:endParaRPr sz="2400"/>
          </a:p>
        </p:txBody>
      </p:sp>
      <p:sp>
        <p:nvSpPr>
          <p:cNvPr id="231" name="Google Shape;231;p23"/>
          <p:cNvSpPr txBox="1"/>
          <p:nvPr>
            <p:ph idx="4294967295" type="body"/>
          </p:nvPr>
        </p:nvSpPr>
        <p:spPr>
          <a:xfrm>
            <a:off x="43525" y="1626050"/>
            <a:ext cx="44679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Exemplo que demonstra o padrão de projeto </a:t>
            </a:r>
            <a:r>
              <a:rPr b="1" i="1" lang="pt-BR"/>
              <a:t>State </a:t>
            </a:r>
            <a:endParaRPr b="1" i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</a:t>
            </a:r>
            <a:r>
              <a:rPr b="1" i="1" lang="pt-BR"/>
              <a:t>TypeScript</a:t>
            </a:r>
            <a:r>
              <a:rPr lang="pt-BR"/>
              <a:t>, aplicando-o no contexto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um </a:t>
            </a:r>
            <a:r>
              <a:rPr b="1" i="1" lang="pt-BR"/>
              <a:t>caixa eletrônico</a:t>
            </a:r>
            <a:r>
              <a:rPr lang="pt-BR"/>
              <a:t>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O ATM que significa “Automated Teller Machine”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estar em diferentes estados, como: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i="1" lang="pt-BR"/>
              <a:t>Sem Cartão:</a:t>
            </a:r>
            <a:r>
              <a:rPr lang="pt-BR"/>
              <a:t> Aguarda </a:t>
            </a:r>
            <a:r>
              <a:rPr lang="pt-BR"/>
              <a:t>a inserção de</a:t>
            </a:r>
            <a:r>
              <a:rPr lang="pt-BR"/>
              <a:t> um cartão.</a:t>
            </a:r>
            <a:endParaRPr/>
          </a:p>
          <a:p>
            <a:pPr indent="-311150" lvl="0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i="1" lang="pt-BR"/>
              <a:t>Com Cartão: </a:t>
            </a:r>
            <a:r>
              <a:rPr lang="pt-BR"/>
              <a:t>Aguarda a inserção da senha correta.</a:t>
            </a:r>
            <a:endParaRPr/>
          </a:p>
          <a:p>
            <a:pPr indent="-311150" lvl="0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i="1" lang="pt-BR"/>
              <a:t>Pronto para Sacar: </a:t>
            </a:r>
            <a:r>
              <a:rPr lang="pt-BR"/>
              <a:t>Permite a realização de saques.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 txBox="1"/>
          <p:nvPr>
            <p:ph idx="4294967295" type="body"/>
          </p:nvPr>
        </p:nvSpPr>
        <p:spPr>
          <a:xfrm>
            <a:off x="4603275" y="912250"/>
            <a:ext cx="4467900" cy="17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lang="pt-BR">
                <a:solidFill>
                  <a:schemeClr val="dk1"/>
                </a:solidFill>
              </a:rPr>
              <a:t>F</a:t>
            </a:r>
            <a:r>
              <a:rPr lang="pt-BR">
                <a:solidFill>
                  <a:schemeClr val="dk1"/>
                </a:solidFill>
              </a:rPr>
              <a:t>oi estruturado para seguir os princípios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 responsabilidade única, onde cada estado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do ATM é representado por uma classe separada.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lang="pt-BR">
                <a:solidFill>
                  <a:schemeClr val="dk1"/>
                </a:solidFill>
              </a:rPr>
              <a:t>A classe principal (ATM) delega o comportamento atual para a classe correspondente ao estado ativo.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212C"/>
              </a:solidFill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700" y="2470088"/>
            <a:ext cx="17430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2" type="title"/>
          </p:nvPr>
        </p:nvSpPr>
        <p:spPr>
          <a:xfrm>
            <a:off x="2955750" y="3992925"/>
            <a:ext cx="3053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1976D2"/>
                </a:solidFill>
              </a:rPr>
              <a:t>#boraCodar</a:t>
            </a:r>
            <a:endParaRPr i="1" sz="3600">
              <a:solidFill>
                <a:srgbClr val="1976D2"/>
              </a:solidFill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025" y="3553050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25" y="352447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>
            <p:ph idx="2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Estrutura do Exemplo</a:t>
            </a:r>
            <a:endParaRPr sz="2400"/>
          </a:p>
        </p:txBody>
      </p:sp>
      <p:sp>
        <p:nvSpPr>
          <p:cNvPr id="242" name="Google Shape;242;p24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i="1" lang="pt-BR">
                <a:solidFill>
                  <a:srgbClr val="FFFFFF"/>
                </a:solidFill>
              </a:rPr>
              <a:t>Interface Estado:</a:t>
            </a:r>
            <a:r>
              <a:rPr lang="pt-BR">
                <a:solidFill>
                  <a:srgbClr val="FFFFFF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Define os métodos que cada estado do ATM deve implementar</a:t>
            </a:r>
            <a:r>
              <a:rPr lang="pt-BR">
                <a:solidFill>
                  <a:srgbClr val="FFFFFF"/>
                </a:solidFill>
              </a:rPr>
              <a:t>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i="1" lang="pt-BR"/>
              <a:t>Estados </a:t>
            </a:r>
            <a:r>
              <a:rPr b="1" i="1" lang="pt-BR"/>
              <a:t>Concretos</a:t>
            </a:r>
            <a:r>
              <a:rPr b="1" i="1" lang="pt-BR"/>
              <a:t>: </a:t>
            </a:r>
            <a:r>
              <a:rPr lang="pt-BR"/>
              <a:t>Implementações específicas para os estados</a:t>
            </a:r>
            <a:r>
              <a:rPr lang="pt-BR"/>
              <a:t>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i="1" lang="pt-BR"/>
              <a:t>Classe ATM</a:t>
            </a:r>
            <a:r>
              <a:rPr b="1" i="1" lang="pt-BR"/>
              <a:t>: </a:t>
            </a:r>
            <a:r>
              <a:rPr lang="pt-BR"/>
              <a:t>Contexto principal que gerencia a transição entre os estados.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i="1" lang="pt-BR"/>
              <a:t>Exemplo de Uso: </a:t>
            </a:r>
            <a:r>
              <a:rPr lang="pt-BR"/>
              <a:t>Simula a interação com o ATM, mostrando como ele reage às ações do usuário dependendo do estado atual.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ctrTitle"/>
          </p:nvPr>
        </p:nvSpPr>
        <p:spPr>
          <a:xfrm>
            <a:off x="3537150" y="1654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  <p:sp>
        <p:nvSpPr>
          <p:cNvPr id="248" name="Google Shape;248;p25"/>
          <p:cNvSpPr txBox="1"/>
          <p:nvPr>
            <p:ph idx="1" type="subTitle"/>
          </p:nvPr>
        </p:nvSpPr>
        <p:spPr>
          <a:xfrm>
            <a:off x="6687750" y="4523975"/>
            <a:ext cx="2499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SzPts val="770"/>
              <a:buNone/>
            </a:pPr>
            <a:r>
              <a:rPr lang="pt-BR" sz="1210"/>
              <a:t>Anderson Guedes Mendes Garcia </a:t>
            </a:r>
            <a:r>
              <a:rPr lang="pt-BR" sz="1100"/>
              <a:t>linkedin.com/in/anderson-guedes-mg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