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bce155f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27bce155f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7bce155f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27bce155f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7bce155f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27bce155f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bce155f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27bce155f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bce155f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27bce155f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bce155f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27bce155f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bce155f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27bce155f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bce155f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27bce155f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bce155f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27bce155f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7bce155f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27bce155f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bce155f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27bce155f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7bce155f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27bce155f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7bce155f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27bce155f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bce155f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27bce155f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rafana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rometheus" TargetMode="External"/><Relationship Id="rId4" Type="http://schemas.openxmlformats.org/officeDocument/2006/relationships/hyperlink" Target="https://soundcloud.com/" TargetMode="External"/><Relationship Id="rId5" Type="http://schemas.openxmlformats.org/officeDocument/2006/relationships/hyperlink" Target="https://prometheus.io/community" TargetMode="External"/><Relationship Id="rId6" Type="http://schemas.openxmlformats.org/officeDocument/2006/relationships/hyperlink" Target="https://cncf.io/" TargetMode="External"/><Relationship Id="rId7" Type="http://schemas.openxmlformats.org/officeDocument/2006/relationships/hyperlink" Target="https://kubernetes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metheus.io/docs/concepts/data_model/" TargetMode="External"/><Relationship Id="rId4" Type="http://schemas.openxmlformats.org/officeDocument/2006/relationships/hyperlink" Target="https://prometheus.io/docs/prometheus/latest/querying/basics/" TargetMode="External"/><Relationship Id="rId5" Type="http://schemas.openxmlformats.org/officeDocument/2006/relationships/hyperlink" Target="https://prometheus.io/docs/instrumenting/pushin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prometheus/prometheus" TargetMode="External"/><Relationship Id="rId4" Type="http://schemas.openxmlformats.org/officeDocument/2006/relationships/hyperlink" Target="https://github.com/prometheus/prometheus" TargetMode="External"/><Relationship Id="rId10" Type="http://schemas.openxmlformats.org/officeDocument/2006/relationships/hyperlink" Target="https://golang.org/" TargetMode="External"/><Relationship Id="rId9" Type="http://schemas.openxmlformats.org/officeDocument/2006/relationships/hyperlink" Target="https://github.com/prometheus/alertmanager" TargetMode="External"/><Relationship Id="rId5" Type="http://schemas.openxmlformats.org/officeDocument/2006/relationships/hyperlink" Target="https://prometheus.io/docs/instrumenting/clientlibs/" TargetMode="External"/><Relationship Id="rId6" Type="http://schemas.openxmlformats.org/officeDocument/2006/relationships/hyperlink" Target="https://github.com/prometheus/pushgateway" TargetMode="External"/><Relationship Id="rId7" Type="http://schemas.openxmlformats.org/officeDocument/2006/relationships/hyperlink" Target="https://prometheus.io/docs/instrumenting/exporters/" TargetMode="External"/><Relationship Id="rId8" Type="http://schemas.openxmlformats.org/officeDocument/2006/relationships/hyperlink" Target="https://prometheus.io/docs/instrumenting/exporter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1270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pt-BR"/>
              <a:t>Práticas DevOps com Docker e Monitoramento do Ambiente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pt-BR"/>
              <a:t>Dia 03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pt-BR"/>
              <a:t>Projeto Monitoramento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273425" y="3417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1"/>
                </a:solidFill>
              </a:rPr>
              <a:t>Oficina 04 - Laboratório 03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Arquitetura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5" name="Google Shape;15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</a:rPr>
              <a:t>O Prometheus extrai métricas de trabalhos instrumentados, seja diretamente ou por meio de um gateway intermediário para trabalhos de curta duração. Ele armazena todas as amostras coletadas localmente e executa regras sobre esses dados para agregar e registrar novas séries temporais de dados existentes ou gerar alertas. </a:t>
            </a: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Grafana</a:t>
            </a: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</a:rPr>
              <a:t> ou outros consumidores de API podem ser usados ​​para visualizar os dados coletados.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</a:rPr>
              <a:t>A arquitetura do Prometheus como podem verificar é bem auto explicativa, iremos abordar mais a frente algumas dessas ferramentas e seus funcionamentos, como por exemplo: Jobs/Exporters, Alertmanager e o Grafana, mas antes de abordar as suas ferramentas, irei abordar um pouquinho a configuração do Prometheus e como isso pode influenciar o restante das ferramentas.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Configuração</a:t>
            </a:r>
            <a:endParaRPr/>
          </a:p>
        </p:txBody>
      </p:sp>
      <p:sp>
        <p:nvSpPr>
          <p:cNvPr id="161" name="Google Shape;16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 funcionamento do Prometheus em si é bem simples, através de seu arquivo de configuração, pode ser informado os exporters para o Prometheus coletar as métricas, de modo que assim os dois possam se comunicar.Abaixo segue um exemplo de arquivo de configuração onde temos em uma parte de sua configuração justamente o exporter.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Nele na última parte do arquivo em scrape_configs temos informado o job_name exporter(Um node Exporter que coleta métricas)</a:t>
            </a:r>
            <a:endParaRPr b="1" sz="3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Configuração</a:t>
            </a:r>
            <a:endParaRPr/>
          </a:p>
        </p:txBody>
      </p:sp>
      <p:sp>
        <p:nvSpPr>
          <p:cNvPr id="167" name="Google Shape;16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8" name="Google Shape;1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925" y="844175"/>
            <a:ext cx="4326850" cy="39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é um exporter</a:t>
            </a:r>
            <a:r>
              <a:rPr lang="pt-BR"/>
              <a:t>?</a:t>
            </a:r>
            <a:endParaRPr/>
          </a:p>
        </p:txBody>
      </p:sp>
      <p:sp>
        <p:nvSpPr>
          <p:cNvPr id="174" name="Google Shape;17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50">
                <a:solidFill>
                  <a:schemeClr val="dk1"/>
                </a:solidFill>
                <a:highlight>
                  <a:schemeClr val="lt1"/>
                </a:highlight>
              </a:rPr>
              <a:t>Veremos nos próximos slides o que são os exporters e como ele funciona.</a:t>
            </a:r>
            <a:endParaRPr b="1" sz="1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Referência</a:t>
            </a:r>
            <a:endParaRPr/>
          </a:p>
        </p:txBody>
      </p:sp>
      <p:sp>
        <p:nvSpPr>
          <p:cNvPr id="180" name="Google Shape;18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550">
                <a:solidFill>
                  <a:schemeClr val="dk1"/>
                </a:solidFill>
                <a:highlight>
                  <a:schemeClr val="lt1"/>
                </a:highlight>
              </a:rPr>
              <a:t>https://prometheus.io/docs/introduction/overview/</a:t>
            </a:r>
            <a:endParaRPr b="1" sz="1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Como será o projeto?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850">
                <a:solidFill>
                  <a:schemeClr val="dk1"/>
                </a:solidFill>
              </a:rPr>
              <a:t>O projeto consiste em implantar 4 sistemas em </a:t>
            </a:r>
            <a:r>
              <a:rPr b="1" lang="pt-BR" sz="1850">
                <a:solidFill>
                  <a:schemeClr val="dk1"/>
                </a:solidFill>
              </a:rPr>
              <a:t>containers, que juntos conseguem fazer o monitoramento completo de um ambiente.</a:t>
            </a:r>
            <a:r>
              <a:rPr b="1" lang="pt-BR" sz="1850">
                <a:solidFill>
                  <a:schemeClr val="dk1"/>
                </a:solidFill>
              </a:rPr>
              <a:t> </a:t>
            </a:r>
            <a:endParaRPr b="1"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850">
                <a:solidFill>
                  <a:schemeClr val="dk1"/>
                </a:solidFill>
              </a:rPr>
              <a:t>Utilizando </a:t>
            </a:r>
            <a:r>
              <a:rPr b="1" lang="pt-BR" sz="1850" u="sng">
                <a:solidFill>
                  <a:schemeClr val="dk1"/>
                </a:solidFill>
              </a:rPr>
              <a:t>Prometheus</a:t>
            </a:r>
            <a:r>
              <a:rPr b="1" lang="pt-BR" sz="1850">
                <a:solidFill>
                  <a:schemeClr val="dk1"/>
                </a:solidFill>
              </a:rPr>
              <a:t> e </a:t>
            </a:r>
            <a:r>
              <a:rPr b="1" lang="pt-BR" sz="1850" u="sng">
                <a:solidFill>
                  <a:schemeClr val="dk1"/>
                </a:solidFill>
              </a:rPr>
              <a:t>Node Exporter</a:t>
            </a:r>
            <a:r>
              <a:rPr b="1" lang="pt-BR" sz="1850">
                <a:solidFill>
                  <a:schemeClr val="dk1"/>
                </a:solidFill>
              </a:rPr>
              <a:t> para coletar e armazenar métricas, </a:t>
            </a:r>
            <a:r>
              <a:rPr b="1" lang="pt-BR" sz="1850" u="sng">
                <a:solidFill>
                  <a:schemeClr val="dk1"/>
                </a:solidFill>
              </a:rPr>
              <a:t>Grafana</a:t>
            </a:r>
            <a:r>
              <a:rPr b="1" lang="pt-BR" sz="1850">
                <a:solidFill>
                  <a:schemeClr val="dk1"/>
                </a:solidFill>
              </a:rPr>
              <a:t> para criar dashboards de monitoramento e acompanhamento das métricas do ambiente e o </a:t>
            </a:r>
            <a:r>
              <a:rPr b="1" lang="pt-BR" sz="1850" u="sng">
                <a:solidFill>
                  <a:schemeClr val="dk1"/>
                </a:solidFill>
              </a:rPr>
              <a:t>Alertmanager</a:t>
            </a:r>
            <a:r>
              <a:rPr b="1" lang="pt-BR" sz="1850">
                <a:solidFill>
                  <a:schemeClr val="dk1"/>
                </a:solidFill>
              </a:rPr>
              <a:t> para notificações de alertas.</a:t>
            </a:r>
            <a:endParaRPr b="1"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é o Prometheus?</a:t>
            </a:r>
            <a:endParaRPr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 Prometheus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é um kit de ferramentas de monitoramento e alerta de sistemas de código aberto originalmente criado no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SoundCloud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. Desde o seu início em 2012, muitas empresas e organizações adotaram o Prometheus, e o projeto tem uma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comunidade de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desenvolvedores e usuários muito ativa . Agora é um projeto autônomo de código aberto e mantido independentemente de qualquer empresa. Para enfatizar isso, e para esclarecer a estrutura de governança do projeto, a Prometheus se juntou à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Cloud Native Computing Foundation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em 2016 como o segundo projeto hospedado, depois do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Kubernetes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é o Prometheus?</a:t>
            </a:r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 Prometheus coleta e armazena suas métricas como dados de série temporal, ou seja, as informações das métricas são armazenadas com o carimbo de data / hora em que foram registradas, junto com pares de valores-chave opcionais chamados rótulos.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são métricas</a:t>
            </a:r>
            <a:r>
              <a:rPr lang="pt-BR"/>
              <a:t>?</a:t>
            </a:r>
            <a:endParaRPr/>
          </a:p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Em termos leigos, as métricas são medidas numéricas, as séries temporais significam que as mudanças são registradas ao longo do tempo. O que os usuários desejam medir difere de aplicativo para aplicativo. Para um servidor da web, pode ser o número de solicitações, para um banco de dados pode ser o número de conexões ativas ou o número de consultas ativas, etc.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são métricas?</a:t>
            </a:r>
            <a:endParaRPr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As métricas desempenham um papel importante na compreensão de por que seu aplicativo está funcionando de determinada maneira. Vamos supor que você esteja executando um aplicativo da web e descubra que ele está lento. Você precisará de algumas informações para descobrir o que está acontecendo com seu aplicativo. Por exemplo, o aplicativo pode ficar lento quando o número de solicitações é alto. Se você tiver a métrica de contagem de solicitações, poderá identificar o motivo e aumentar o número de servidores para lidar com a carga.</a:t>
            </a:r>
            <a:endParaRPr b="1" sz="24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Recursos e Componentes</a:t>
            </a:r>
            <a:endParaRPr/>
          </a:p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As principais características do Prometheus são: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um 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modelo de dados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 multidimensional com dados de série temporal identificados por nome de métrica e pares de chave / valor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 u="sng">
                <a:solidFill>
                  <a:schemeClr val="dk1"/>
                </a:solidFill>
                <a:highlight>
                  <a:schemeClr val="lt1"/>
                </a:highlight>
              </a:rPr>
              <a:t>PromQL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, uma 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linguagem de consulta flexível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 para aproveitar essa dimensionalidade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nenhuma dependência de armazenamento distribuído; nós de servidor único são autônomos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a coleta de série temporal acontece por meio de um modelo pull sobre HTTP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 push de séries temporais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 é suportado por meio de um gateway intermediário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alvos são descobertos por meio de descoberta de serviço ou configuração estática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vários modos de suporte a gráficos e painéis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Recursos e Componentes</a:t>
            </a:r>
            <a:endParaRPr/>
          </a:p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O ecossistema Prometheus consiste em vários componentes, muitos dos quais são opcionais: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4925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o 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servidor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principal do 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Prometheus,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que coleta e armazena dados de séries temporais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49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bibliotecas cliente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para instrumentar o código do aplicativo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49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um 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portal push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para apoiar empregos de curta duração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49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 u="sng">
                <a:solidFill>
                  <a:schemeClr val="dk1"/>
                </a:solidFill>
                <a:highlight>
                  <a:schemeClr val="lt1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exportadores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de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propósito especial para serviços como HAProxy, StatsD, Graphite, etc.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49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um </a:t>
            </a:r>
            <a:r>
              <a:rPr lang="pt-BR" sz="6067" u="sng">
                <a:solidFill>
                  <a:schemeClr val="dk1"/>
                </a:solidFill>
                <a:highlight>
                  <a:schemeClr val="lt1"/>
                </a:highlight>
              </a:rPr>
              <a:t>A</a:t>
            </a:r>
            <a:r>
              <a:rPr lang="pt-BR" sz="6067" u="sng">
                <a:solidFill>
                  <a:schemeClr val="dk1"/>
                </a:solidFill>
                <a:highlight>
                  <a:schemeClr val="lt1"/>
                </a:highlight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lertmanager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para lidar com alertas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49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várias ferramentas de suporte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A maioria dos componentes do Prometheus são escritos em 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, tornando-os fáceis de construir e implantar como binários estáticos.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pt-BR" sz="2500">
                <a:highlight>
                  <a:schemeClr val="lt1"/>
                </a:highlight>
              </a:rPr>
              <a:t>Arquitetura</a:t>
            </a:r>
            <a:endParaRPr sz="3900">
              <a:highlight>
                <a:schemeClr val="lt1"/>
              </a:highlight>
            </a:endParaRPr>
          </a:p>
        </p:txBody>
      </p:sp>
      <p:sp>
        <p:nvSpPr>
          <p:cNvPr id="148" name="Google Shape;14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9" name="Google Shape;1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387" y="1178600"/>
            <a:ext cx="5849225" cy="33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