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9" r:id="rId3"/>
    <p:sldId id="260" r:id="rId4"/>
    <p:sldId id="266" r:id="rId5"/>
    <p:sldId id="265" r:id="rId6"/>
    <p:sldId id="304" r:id="rId7"/>
    <p:sldId id="306" r:id="rId8"/>
    <p:sldId id="275" r:id="rId9"/>
    <p:sldId id="308" r:id="rId10"/>
    <p:sldId id="307" r:id="rId11"/>
    <p:sldId id="309" r:id="rId12"/>
    <p:sldId id="310" r:id="rId13"/>
    <p:sldId id="28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72918D-54BC-425B-B0D7-AFDDC755EB12}">
  <a:tblStyle styleId="{7B72918D-54BC-425B-B0D7-AFDDC755E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1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e681789d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3e681789d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0eea31b1e4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0eea31b1e4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31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10eac617dbf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10eac617dbf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0eea31b1e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0eea31b1e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10eac617dbf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10eac617dbf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0eea31b1e4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0eea31b1e4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0eea31b1e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10eea31b1e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0eea31b1e4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0eea31b1e4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54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0eea31b1e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10eea31b1e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71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0eea31b1e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10eea31b1e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21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0eea31b1e4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0eea31b1e4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17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" name="Google Shape;25;p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6" name="Google Shape;26;p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" name="Google Shape;52;p2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 rot="-676558">
            <a:off x="341091" y="1209903"/>
            <a:ext cx="737548" cy="1228818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2635500" y="863181"/>
            <a:ext cx="38730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98" name="Google Shape;1398;p2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2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2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2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2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2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2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2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2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2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2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2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3" name="Google Shape;1413;p2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14" name="Google Shape;1414;p2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2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2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2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2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2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2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2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2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0" name="Google Shape;1440;p25"/>
          <p:cNvSpPr/>
          <p:nvPr/>
        </p:nvSpPr>
        <p:spPr>
          <a:xfrm rot="1548771">
            <a:off x="809447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5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2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2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2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7" name="Google Shape;1447;p25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2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50" name="Google Shape;1450;p2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2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2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2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2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2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2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2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2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2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2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2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2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2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2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5" name="Google Shape;1465;p2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66" name="Google Shape;1466;p2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2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2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2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2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2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2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2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2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2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2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2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2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2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2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2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2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2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8" name="Google Shape;78;p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3" name="Google Shape;93;p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" name="Google Shape;94;p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" name="Google Shape;120;p3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>
            <a:spLocks noGrp="1"/>
          </p:cNvSpPr>
          <p:nvPr>
            <p:ph type="subTitle" idx="1"/>
          </p:nvPr>
        </p:nvSpPr>
        <p:spPr>
          <a:xfrm>
            <a:off x="3058200" y="4018539"/>
            <a:ext cx="30276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2157600" y="2175650"/>
            <a:ext cx="48288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2" hasCustomPrompt="1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/>
          <p:nvPr/>
        </p:nvSpPr>
        <p:spPr>
          <a:xfrm rot="498325" flipH="1">
            <a:off x="7647686" y="3264636"/>
            <a:ext cx="737544" cy="1228810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7" name="Google Shape;147;p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" name="Google Shape;162;p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9" name="Google Shape;189;p4"/>
          <p:cNvSpPr/>
          <p:nvPr/>
        </p:nvSpPr>
        <p:spPr>
          <a:xfrm rot="2108708" flipH="1">
            <a:off x="8182364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 rot="-2848518" flipH="1">
            <a:off x="460371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"/>
          <p:cNvSpPr txBox="1">
            <a:spLocks noGrp="1"/>
          </p:cNvSpPr>
          <p:nvPr>
            <p:ph type="body" idx="1"/>
          </p:nvPr>
        </p:nvSpPr>
        <p:spPr>
          <a:xfrm>
            <a:off x="1364825" y="1728296"/>
            <a:ext cx="6414300" cy="27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00" name="Google Shape;200;p4"/>
          <p:cNvSpPr/>
          <p:nvPr/>
        </p:nvSpPr>
        <p:spPr>
          <a:xfrm flipH="1">
            <a:off x="7032483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59" name="Google Shape;259;p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4" name="Google Shape;274;p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75" name="Google Shape;275;p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1" name="Google Shape;301;p6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6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6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309" name="Google Shape;309;p6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441" name="Google Shape;441;p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56" name="Google Shape;456;p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457" name="Google Shape;457;p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3" name="Google Shape;483;p9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9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9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9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9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9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9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9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9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9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9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9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9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9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9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9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9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9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" name="Google Shape;503;p9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"/>
          <p:cNvSpPr txBox="1">
            <a:spLocks noGrp="1"/>
          </p:cNvSpPr>
          <p:nvPr>
            <p:ph type="title"/>
          </p:nvPr>
        </p:nvSpPr>
        <p:spPr>
          <a:xfrm>
            <a:off x="1086300" y="1602838"/>
            <a:ext cx="69714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5" name="Google Shape;505;p9"/>
          <p:cNvSpPr txBox="1">
            <a:spLocks noGrp="1"/>
          </p:cNvSpPr>
          <p:nvPr>
            <p:ph type="subTitle" idx="1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9"/>
          <p:cNvSpPr/>
          <p:nvPr/>
        </p:nvSpPr>
        <p:spPr>
          <a:xfrm rot="-230909">
            <a:off x="722200" y="547256"/>
            <a:ext cx="737561" cy="122883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677" name="Google Shape;677;p1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1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1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1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1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1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1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1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1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1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2" name="Google Shape;692;p1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693" name="Google Shape;693;p1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1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1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1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1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1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1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1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1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1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1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1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1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" name="Google Shape;718;p1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9" name="Google Shape;719;p13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3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3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3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3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4" name="Google Shape;724;p13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3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ctrTitle" idx="2"/>
          </p:nvPr>
        </p:nvSpPr>
        <p:spPr>
          <a:xfrm>
            <a:off x="1923340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subTitle" idx="1"/>
          </p:nvPr>
        </p:nvSpPr>
        <p:spPr>
          <a:xfrm>
            <a:off x="1923340" y="2278196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28" name="Google Shape;728;p13"/>
          <p:cNvSpPr txBox="1">
            <a:spLocks noGrp="1"/>
          </p:cNvSpPr>
          <p:nvPr>
            <p:ph type="title" idx="3" hasCustomPrompt="1"/>
          </p:nvPr>
        </p:nvSpPr>
        <p:spPr>
          <a:xfrm>
            <a:off x="711075" y="192397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9" name="Google Shape;729;p13"/>
          <p:cNvSpPr txBox="1">
            <a:spLocks noGrp="1"/>
          </p:cNvSpPr>
          <p:nvPr>
            <p:ph type="ctrTitle" idx="4"/>
          </p:nvPr>
        </p:nvSpPr>
        <p:spPr>
          <a:xfrm>
            <a:off x="6012215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subTitle" idx="5"/>
          </p:nvPr>
        </p:nvSpPr>
        <p:spPr>
          <a:xfrm>
            <a:off x="6012215" y="2278196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31" name="Google Shape;731;p13"/>
          <p:cNvSpPr txBox="1">
            <a:spLocks noGrp="1"/>
          </p:cNvSpPr>
          <p:nvPr>
            <p:ph type="title" idx="6" hasCustomPrompt="1"/>
          </p:nvPr>
        </p:nvSpPr>
        <p:spPr>
          <a:xfrm>
            <a:off x="4799950" y="192397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2" name="Google Shape;732;p13"/>
          <p:cNvSpPr txBox="1">
            <a:spLocks noGrp="1"/>
          </p:cNvSpPr>
          <p:nvPr>
            <p:ph type="ctrTitle" idx="7"/>
          </p:nvPr>
        </p:nvSpPr>
        <p:spPr>
          <a:xfrm>
            <a:off x="1922992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33" name="Google Shape;733;p13"/>
          <p:cNvSpPr txBox="1">
            <a:spLocks noGrp="1"/>
          </p:cNvSpPr>
          <p:nvPr>
            <p:ph type="subTitle" idx="8"/>
          </p:nvPr>
        </p:nvSpPr>
        <p:spPr>
          <a:xfrm>
            <a:off x="1922992" y="3626935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34" name="Google Shape;734;p13"/>
          <p:cNvSpPr txBox="1">
            <a:spLocks noGrp="1"/>
          </p:cNvSpPr>
          <p:nvPr>
            <p:ph type="title" idx="9" hasCustomPrompt="1"/>
          </p:nvPr>
        </p:nvSpPr>
        <p:spPr>
          <a:xfrm>
            <a:off x="710725" y="327272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5" name="Google Shape;735;p13"/>
          <p:cNvSpPr txBox="1">
            <a:spLocks noGrp="1"/>
          </p:cNvSpPr>
          <p:nvPr>
            <p:ph type="ctrTitle" idx="13"/>
          </p:nvPr>
        </p:nvSpPr>
        <p:spPr>
          <a:xfrm>
            <a:off x="6011867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36" name="Google Shape;736;p13"/>
          <p:cNvSpPr txBox="1">
            <a:spLocks noGrp="1"/>
          </p:cNvSpPr>
          <p:nvPr>
            <p:ph type="subTitle" idx="14"/>
          </p:nvPr>
        </p:nvSpPr>
        <p:spPr>
          <a:xfrm>
            <a:off x="6011867" y="3626935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37" name="Google Shape;737;p13"/>
          <p:cNvSpPr txBox="1">
            <a:spLocks noGrp="1"/>
          </p:cNvSpPr>
          <p:nvPr>
            <p:ph type="title" idx="15" hasCustomPrompt="1"/>
          </p:nvPr>
        </p:nvSpPr>
        <p:spPr>
          <a:xfrm>
            <a:off x="4799600" y="327272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8" name="Google Shape;738;p13"/>
          <p:cNvSpPr/>
          <p:nvPr/>
        </p:nvSpPr>
        <p:spPr>
          <a:xfrm rot="1548771">
            <a:off x="8186480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13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2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24" name="Google Shape;1224;p2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2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2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2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2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2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2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2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2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2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2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2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2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2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2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39" name="Google Shape;1239;p2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240" name="Google Shape;1240;p2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2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2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2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2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2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2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2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66" name="Google Shape;1266;p22"/>
          <p:cNvSpPr/>
          <p:nvPr/>
        </p:nvSpPr>
        <p:spPr>
          <a:xfrm rot="1548771">
            <a:off x="809447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2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2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2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2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2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2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3" name="Google Shape;1273;p22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2"/>
          <p:cNvSpPr txBox="1">
            <a:spLocks noGrp="1"/>
          </p:cNvSpPr>
          <p:nvPr>
            <p:ph type="ctrTitle"/>
          </p:nvPr>
        </p:nvSpPr>
        <p:spPr>
          <a:xfrm>
            <a:off x="3012150" y="445175"/>
            <a:ext cx="31197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75" name="Google Shape;1275;p22"/>
          <p:cNvSpPr txBox="1">
            <a:spLocks noGrp="1"/>
          </p:cNvSpPr>
          <p:nvPr>
            <p:ph type="ctrTitle" idx="2"/>
          </p:nvPr>
        </p:nvSpPr>
        <p:spPr>
          <a:xfrm>
            <a:off x="1088222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76" name="Google Shape;1276;p22"/>
          <p:cNvSpPr txBox="1">
            <a:spLocks noGrp="1"/>
          </p:cNvSpPr>
          <p:nvPr>
            <p:ph type="subTitle" idx="1"/>
          </p:nvPr>
        </p:nvSpPr>
        <p:spPr>
          <a:xfrm>
            <a:off x="1088212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77" name="Google Shape;1277;p22"/>
          <p:cNvSpPr txBox="1">
            <a:spLocks noGrp="1"/>
          </p:cNvSpPr>
          <p:nvPr>
            <p:ph type="ctrTitle" idx="3"/>
          </p:nvPr>
        </p:nvSpPr>
        <p:spPr>
          <a:xfrm>
            <a:off x="3590101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78" name="Google Shape;1278;p22"/>
          <p:cNvSpPr txBox="1">
            <a:spLocks noGrp="1"/>
          </p:cNvSpPr>
          <p:nvPr>
            <p:ph type="subTitle" idx="4"/>
          </p:nvPr>
        </p:nvSpPr>
        <p:spPr>
          <a:xfrm>
            <a:off x="3590113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79" name="Google Shape;1279;p22"/>
          <p:cNvSpPr txBox="1">
            <a:spLocks noGrp="1"/>
          </p:cNvSpPr>
          <p:nvPr>
            <p:ph type="ctrTitle" idx="5"/>
          </p:nvPr>
        </p:nvSpPr>
        <p:spPr>
          <a:xfrm>
            <a:off x="6091978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6"/>
          </p:nvPr>
        </p:nvSpPr>
        <p:spPr>
          <a:xfrm>
            <a:off x="6091959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81" name="Google Shape;1281;p22"/>
          <p:cNvSpPr txBox="1">
            <a:spLocks noGrp="1"/>
          </p:cNvSpPr>
          <p:nvPr>
            <p:ph type="ctrTitle" idx="7"/>
          </p:nvPr>
        </p:nvSpPr>
        <p:spPr>
          <a:xfrm>
            <a:off x="1088222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2" name="Google Shape;1282;p22"/>
          <p:cNvSpPr txBox="1">
            <a:spLocks noGrp="1"/>
          </p:cNvSpPr>
          <p:nvPr>
            <p:ph type="subTitle" idx="8"/>
          </p:nvPr>
        </p:nvSpPr>
        <p:spPr>
          <a:xfrm>
            <a:off x="1088150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83" name="Google Shape;1283;p22"/>
          <p:cNvSpPr txBox="1">
            <a:spLocks noGrp="1"/>
          </p:cNvSpPr>
          <p:nvPr>
            <p:ph type="ctrTitle" idx="9"/>
          </p:nvPr>
        </p:nvSpPr>
        <p:spPr>
          <a:xfrm>
            <a:off x="3590101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4" name="Google Shape;1284;p22"/>
          <p:cNvSpPr txBox="1">
            <a:spLocks noGrp="1"/>
          </p:cNvSpPr>
          <p:nvPr>
            <p:ph type="subTitle" idx="13"/>
          </p:nvPr>
        </p:nvSpPr>
        <p:spPr>
          <a:xfrm>
            <a:off x="3590113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85" name="Google Shape;1285;p22"/>
          <p:cNvSpPr txBox="1">
            <a:spLocks noGrp="1"/>
          </p:cNvSpPr>
          <p:nvPr>
            <p:ph type="ctrTitle" idx="14"/>
          </p:nvPr>
        </p:nvSpPr>
        <p:spPr>
          <a:xfrm>
            <a:off x="6091978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6" name="Google Shape;1286;p22"/>
          <p:cNvSpPr txBox="1">
            <a:spLocks noGrp="1"/>
          </p:cNvSpPr>
          <p:nvPr>
            <p:ph type="subTitle" idx="15"/>
          </p:nvPr>
        </p:nvSpPr>
        <p:spPr>
          <a:xfrm>
            <a:off x="6091959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2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89" name="Google Shape;1289;p2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2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2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2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2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2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2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2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2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2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2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2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2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2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2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04" name="Google Shape;1304;p2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05" name="Google Shape;1305;p2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2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2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2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2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2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2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2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2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2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2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2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2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2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2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2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2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2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2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31" name="Google Shape;1331;p23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23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2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2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2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6" name="Google Shape;1336;p23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23"/>
          <p:cNvSpPr txBox="1">
            <a:spLocks noGrp="1"/>
          </p:cNvSpPr>
          <p:nvPr>
            <p:ph type="ctrTitle"/>
          </p:nvPr>
        </p:nvSpPr>
        <p:spPr>
          <a:xfrm>
            <a:off x="2497500" y="1487289"/>
            <a:ext cx="41490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8" name="Google Shape;1338;p23"/>
          <p:cNvSpPr/>
          <p:nvPr/>
        </p:nvSpPr>
        <p:spPr>
          <a:xfrm>
            <a:off x="1948750" y="2711950"/>
            <a:ext cx="5249400" cy="2033400"/>
          </a:xfrm>
          <a:prstGeom prst="roundRect">
            <a:avLst>
              <a:gd name="adj" fmla="val 752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23"/>
          <p:cNvSpPr txBox="1"/>
          <p:nvPr/>
        </p:nvSpPr>
        <p:spPr>
          <a:xfrm>
            <a:off x="2208250" y="3794075"/>
            <a:ext cx="4734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 plantilla es una creación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e incluye iconos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e infografías e imágenes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0" name="Google Shape;1340;p23"/>
          <p:cNvSpPr txBox="1">
            <a:spLocks noGrp="1"/>
          </p:cNvSpPr>
          <p:nvPr>
            <p:ph type="subTitle" idx="1"/>
          </p:nvPr>
        </p:nvSpPr>
        <p:spPr>
          <a:xfrm>
            <a:off x="2653725" y="2755275"/>
            <a:ext cx="38364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wlby One SC"/>
              <a:buNone/>
              <a:defRPr sz="34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8" r:id="rId8"/>
    <p:sldLayoutId id="2147483669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30"/>
          <p:cNvGrpSpPr/>
          <p:nvPr/>
        </p:nvGrpSpPr>
        <p:grpSpPr>
          <a:xfrm>
            <a:off x="1065737" y="1710725"/>
            <a:ext cx="7002600" cy="1897494"/>
            <a:chOff x="1070896" y="1809482"/>
            <a:chExt cx="7002600" cy="1897494"/>
          </a:xfrm>
        </p:grpSpPr>
        <p:sp>
          <p:nvSpPr>
            <p:cNvPr id="1503" name="Google Shape;1503;p3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30"/>
          <p:cNvSpPr/>
          <p:nvPr/>
        </p:nvSpPr>
        <p:spPr>
          <a:xfrm>
            <a:off x="2445725" y="771850"/>
            <a:ext cx="42555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30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30"/>
          <p:cNvGrpSpPr/>
          <p:nvPr/>
        </p:nvGrpSpPr>
        <p:grpSpPr>
          <a:xfrm rot="-4289601">
            <a:off x="316595" y="403316"/>
            <a:ext cx="1793128" cy="1729891"/>
            <a:chOff x="-1645450" y="733766"/>
            <a:chExt cx="834921" cy="805476"/>
          </a:xfrm>
        </p:grpSpPr>
        <p:sp>
          <p:nvSpPr>
            <p:cNvPr id="1508" name="Google Shape;1508;p30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5" name="Google Shape;1515;p30"/>
          <p:cNvSpPr txBox="1">
            <a:spLocks noGrp="1"/>
          </p:cNvSpPr>
          <p:nvPr>
            <p:ph type="ctrTitle"/>
          </p:nvPr>
        </p:nvSpPr>
        <p:spPr>
          <a:xfrm>
            <a:off x="2709467" y="912594"/>
            <a:ext cx="38730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Proyecto 	</a:t>
            </a:r>
            <a:br>
              <a:rPr lang="es" sz="2800" dirty="0"/>
            </a:br>
            <a:r>
              <a:rPr lang="es" sz="2800" dirty="0"/>
              <a:t>Sistemas Operativos</a:t>
            </a:r>
            <a:endParaRPr sz="2800" dirty="0"/>
          </a:p>
        </p:txBody>
      </p:sp>
      <p:sp>
        <p:nvSpPr>
          <p:cNvPr id="1516" name="Google Shape;1516;p30"/>
          <p:cNvSpPr txBox="1">
            <a:spLocks noGrp="1"/>
          </p:cNvSpPr>
          <p:nvPr>
            <p:ph type="subTitle" idx="1"/>
          </p:nvPr>
        </p:nvSpPr>
        <p:spPr>
          <a:xfrm>
            <a:off x="3058890" y="3904716"/>
            <a:ext cx="28263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Anderson Alvarado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Kevin López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Santiago Hernandez</a:t>
            </a:r>
            <a:endParaRPr dirty="0"/>
          </a:p>
        </p:txBody>
      </p:sp>
      <p:sp>
        <p:nvSpPr>
          <p:cNvPr id="1517" name="Google Shape;1517;p30"/>
          <p:cNvSpPr/>
          <p:nvPr/>
        </p:nvSpPr>
        <p:spPr>
          <a:xfrm>
            <a:off x="7419425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0"/>
          <p:cNvSpPr/>
          <p:nvPr/>
        </p:nvSpPr>
        <p:spPr>
          <a:xfrm>
            <a:off x="1729788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9" name="Google Shape;1519;p30"/>
          <p:cNvGrpSpPr/>
          <p:nvPr/>
        </p:nvGrpSpPr>
        <p:grpSpPr>
          <a:xfrm rot="-937322">
            <a:off x="6706379" y="2782157"/>
            <a:ext cx="1883740" cy="1978115"/>
            <a:chOff x="8540375" y="3022876"/>
            <a:chExt cx="1779279" cy="1868421"/>
          </a:xfrm>
        </p:grpSpPr>
        <p:sp>
          <p:nvSpPr>
            <p:cNvPr id="1520" name="Google Shape;1520;p3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0" name="Google Shape;1560;p30"/>
          <p:cNvSpPr txBox="1">
            <a:spLocks noGrp="1"/>
          </p:cNvSpPr>
          <p:nvPr>
            <p:ph type="title" idx="4294967295"/>
          </p:nvPr>
        </p:nvSpPr>
        <p:spPr>
          <a:xfrm>
            <a:off x="1086300" y="2095100"/>
            <a:ext cx="69714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800" dirty="0"/>
              <a:t>Twitter</a:t>
            </a:r>
            <a:endParaRPr sz="7200" dirty="0"/>
          </a:p>
        </p:txBody>
      </p:sp>
      <p:grpSp>
        <p:nvGrpSpPr>
          <p:cNvPr id="1561" name="Google Shape;1561;p30"/>
          <p:cNvGrpSpPr/>
          <p:nvPr/>
        </p:nvGrpSpPr>
        <p:grpSpPr>
          <a:xfrm>
            <a:off x="7953250" y="1084584"/>
            <a:ext cx="580547" cy="528926"/>
            <a:chOff x="7953250" y="1084584"/>
            <a:chExt cx="580547" cy="528926"/>
          </a:xfrm>
        </p:grpSpPr>
        <p:sp>
          <p:nvSpPr>
            <p:cNvPr id="1562" name="Google Shape;1562;p3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6" name="Google Shape;1566;p30"/>
          <p:cNvGrpSpPr/>
          <p:nvPr/>
        </p:nvGrpSpPr>
        <p:grpSpPr>
          <a:xfrm>
            <a:off x="1483189" y="2231170"/>
            <a:ext cx="5992907" cy="2604507"/>
            <a:chOff x="1575450" y="586093"/>
            <a:chExt cx="5992907" cy="2604507"/>
          </a:xfrm>
        </p:grpSpPr>
        <p:sp>
          <p:nvSpPr>
            <p:cNvPr id="1567" name="Google Shape;1567;p30"/>
            <p:cNvSpPr/>
            <p:nvPr/>
          </p:nvSpPr>
          <p:spPr>
            <a:xfrm>
              <a:off x="2892439" y="586093"/>
              <a:ext cx="3533718" cy="68838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b="1" i="0" dirty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2"/>
                  </a:solidFill>
                  <a:latin typeface="Bowlby One SC"/>
                </a:rPr>
                <a:t>Twitter</a:t>
              </a:r>
              <a:endParaRPr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endParaRPr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1575450" y="2502215"/>
              <a:ext cx="5992907" cy="68838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endParaRPr lang="en-US"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endParaRPr>
            </a:p>
          </p:txBody>
        </p:sp>
      </p:grpSp>
      <p:grpSp>
        <p:nvGrpSpPr>
          <p:cNvPr id="1569" name="Google Shape;1569;p30"/>
          <p:cNvGrpSpPr/>
          <p:nvPr/>
        </p:nvGrpSpPr>
        <p:grpSpPr>
          <a:xfrm rot="-151246">
            <a:off x="503137" y="2919271"/>
            <a:ext cx="1152792" cy="1848542"/>
            <a:chOff x="10740175" y="552419"/>
            <a:chExt cx="1095062" cy="1755969"/>
          </a:xfrm>
        </p:grpSpPr>
        <p:sp>
          <p:nvSpPr>
            <p:cNvPr id="1570" name="Google Shape;1570;p3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64F54-7D89-E3EF-1F76-B6B1D60AA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ESTRUCTURA</a:t>
            </a:r>
            <a:endParaRPr lang="en-US" dirty="0"/>
          </a:p>
        </p:txBody>
      </p:sp>
      <p:sp>
        <p:nvSpPr>
          <p:cNvPr id="4" name="Google Shape;1933;p39">
            <a:extLst>
              <a:ext uri="{FF2B5EF4-FFF2-40B4-BE49-F238E27FC236}">
                <a16:creationId xmlns:a16="http://schemas.microsoft.com/office/drawing/2014/main" id="{EFAE9555-6E5F-DB82-0429-B3A0DD313A9F}"/>
              </a:ext>
            </a:extLst>
          </p:cNvPr>
          <p:cNvSpPr txBox="1">
            <a:spLocks/>
          </p:cNvSpPr>
          <p:nvPr/>
        </p:nvSpPr>
        <p:spPr>
          <a:xfrm>
            <a:off x="1562040" y="1905194"/>
            <a:ext cx="5295959" cy="214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280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typedef</a:t>
            </a:r>
            <a:r>
              <a:rPr lang="es-CO" sz="28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280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s-CO" sz="28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28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Peticion</a:t>
            </a:r>
            <a:r>
              <a:rPr lang="es-CO" sz="28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</a:p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2800" b="1" dirty="0">
                <a:solidFill>
                  <a:srgbClr val="0099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	                                               	</a:t>
            </a:r>
            <a:r>
              <a:rPr lang="es-CO" sz="280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s-CO" sz="28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ID</a:t>
            </a:r>
            <a:r>
              <a:rPr lang="es-CO" sz="28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	</a:t>
            </a:r>
          </a:p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800" b="1" dirty="0">
                <a:solidFill>
                  <a:srgbClr val="99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s-CO" sz="280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s-CO" sz="28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28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operacion</a:t>
            </a:r>
            <a:r>
              <a:rPr lang="es-CO" sz="28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s-CO" sz="2800" b="1" u="sng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s-CO" sz="28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                  	</a:t>
            </a:r>
          </a:p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28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s-CO" sz="280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s-CO" sz="28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pipe[20];            </a:t>
            </a:r>
          </a:p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endParaRPr lang="es-CO" sz="2800" b="1" dirty="0">
              <a:solidFill>
                <a:srgbClr val="0099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2800" b="1" dirty="0">
                <a:solidFill>
                  <a:srgbClr val="0099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s-CO" sz="28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28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peticion</a:t>
            </a:r>
            <a:r>
              <a:rPr lang="es-CO" sz="28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42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40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0"/>
          <p:cNvSpPr/>
          <p:nvPr/>
        </p:nvSpPr>
        <p:spPr>
          <a:xfrm>
            <a:off x="3589861" y="776825"/>
            <a:ext cx="1967400" cy="96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4" name="Google Shape;1944;p40"/>
          <p:cNvGrpSpPr/>
          <p:nvPr/>
        </p:nvGrpSpPr>
        <p:grpSpPr>
          <a:xfrm>
            <a:off x="2023054" y="1941573"/>
            <a:ext cx="5097893" cy="1761823"/>
            <a:chOff x="1070896" y="1809482"/>
            <a:chExt cx="7002600" cy="1897494"/>
          </a:xfrm>
        </p:grpSpPr>
        <p:sp>
          <p:nvSpPr>
            <p:cNvPr id="1945" name="Google Shape;1945;p4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1081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12984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8" name="Google Shape;1948;p40"/>
          <p:cNvSpPr txBox="1">
            <a:spLocks noGrp="1"/>
          </p:cNvSpPr>
          <p:nvPr>
            <p:ph type="title" idx="2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949" name="Google Shape;1949;p40"/>
          <p:cNvSpPr txBox="1">
            <a:spLocks noGrp="1"/>
          </p:cNvSpPr>
          <p:nvPr>
            <p:ph type="subTitle" idx="1"/>
          </p:nvPr>
        </p:nvSpPr>
        <p:spPr>
          <a:xfrm>
            <a:off x="3058200" y="3953889"/>
            <a:ext cx="3027600" cy="452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Cómo se implementará en detalle la opción acoplada del lado del cliente Y la impresión de estadísticas de forma periódica</a:t>
            </a:r>
          </a:p>
        </p:txBody>
      </p:sp>
      <p:sp>
        <p:nvSpPr>
          <p:cNvPr id="1951" name="Google Shape;1951;p40"/>
          <p:cNvSpPr/>
          <p:nvPr/>
        </p:nvSpPr>
        <p:spPr>
          <a:xfrm>
            <a:off x="2183357" y="2617463"/>
            <a:ext cx="4874138" cy="4702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1" algn="ctr"/>
            <a:r>
              <a:rPr lang="es-CO"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IMPLEMENTACIÓN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/>
            </a:endParaRPr>
          </a:p>
        </p:txBody>
      </p:sp>
      <p:sp>
        <p:nvSpPr>
          <p:cNvPr id="1952" name="Google Shape;1952;p40"/>
          <p:cNvSpPr/>
          <p:nvPr/>
        </p:nvSpPr>
        <p:spPr>
          <a:xfrm flipH="1">
            <a:off x="1826733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0"/>
          <p:cNvSpPr/>
          <p:nvPr/>
        </p:nvSpPr>
        <p:spPr>
          <a:xfrm flipH="1">
            <a:off x="8073250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4" name="Google Shape;1954;p40"/>
          <p:cNvGrpSpPr/>
          <p:nvPr/>
        </p:nvGrpSpPr>
        <p:grpSpPr>
          <a:xfrm flipH="1">
            <a:off x="514838" y="1084584"/>
            <a:ext cx="580547" cy="528926"/>
            <a:chOff x="7953250" y="1084584"/>
            <a:chExt cx="580547" cy="528926"/>
          </a:xfrm>
        </p:grpSpPr>
        <p:sp>
          <p:nvSpPr>
            <p:cNvPr id="1955" name="Google Shape;1955;p4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59;p40"/>
          <p:cNvGrpSpPr/>
          <p:nvPr/>
        </p:nvGrpSpPr>
        <p:grpSpPr>
          <a:xfrm rot="1283605" flipH="1">
            <a:off x="840261" y="2216997"/>
            <a:ext cx="1883812" cy="1978191"/>
            <a:chOff x="8540375" y="3022876"/>
            <a:chExt cx="1779279" cy="1868421"/>
          </a:xfrm>
        </p:grpSpPr>
        <p:sp>
          <p:nvSpPr>
            <p:cNvPr id="1960" name="Google Shape;1960;p4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40"/>
          <p:cNvGrpSpPr/>
          <p:nvPr/>
        </p:nvGrpSpPr>
        <p:grpSpPr>
          <a:xfrm rot="-590018" flipH="1">
            <a:off x="7270490" y="1259943"/>
            <a:ext cx="1152846" cy="1848627"/>
            <a:chOff x="10740175" y="552419"/>
            <a:chExt cx="1095062" cy="1755969"/>
          </a:xfrm>
        </p:grpSpPr>
        <p:sp>
          <p:nvSpPr>
            <p:cNvPr id="2001" name="Google Shape;2001;p4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384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64F54-7D89-E3EF-1F76-B6B1D60AA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ESTADISTICAS</a:t>
            </a:r>
            <a:endParaRPr lang="en-US" dirty="0"/>
          </a:p>
        </p:txBody>
      </p:sp>
      <p:sp>
        <p:nvSpPr>
          <p:cNvPr id="4" name="Google Shape;1933;p39">
            <a:extLst>
              <a:ext uri="{FF2B5EF4-FFF2-40B4-BE49-F238E27FC236}">
                <a16:creationId xmlns:a16="http://schemas.microsoft.com/office/drawing/2014/main" id="{EFAE9555-6E5F-DB82-0429-B3A0DD313A9F}"/>
              </a:ext>
            </a:extLst>
          </p:cNvPr>
          <p:cNvSpPr txBox="1">
            <a:spLocks/>
          </p:cNvSpPr>
          <p:nvPr/>
        </p:nvSpPr>
        <p:spPr>
          <a:xfrm>
            <a:off x="1233432" y="2077719"/>
            <a:ext cx="6677085" cy="185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220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s-CO" sz="2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estadísticas (</a:t>
            </a:r>
            <a:r>
              <a:rPr lang="es-CO" sz="2200" b="1" dirty="0" err="1">
                <a:solidFill>
                  <a:schemeClr val="accent3">
                    <a:lumMod val="2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s-CO" sz="2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PID, </a:t>
            </a:r>
            <a:r>
              <a:rPr lang="es-CO" sz="2200" b="1" dirty="0" err="1">
                <a:solidFill>
                  <a:schemeClr val="accent3">
                    <a:lumMod val="2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s-CO" sz="2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time)   </a:t>
            </a:r>
          </a:p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2200" b="1" dirty="0">
                <a:solidFill>
                  <a:srgbClr val="0099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	                                               		</a:t>
            </a:r>
          </a:p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200" b="1" dirty="0">
                <a:solidFill>
                  <a:srgbClr val="99333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s-CO" sz="220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sleep</a:t>
            </a:r>
            <a:r>
              <a:rPr lang="es-CO" sz="2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(time);                  	</a:t>
            </a:r>
          </a:p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2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s-CO" sz="220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kill</a:t>
            </a:r>
            <a:r>
              <a:rPr lang="es-CO" sz="2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s-CO" sz="220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pid</a:t>
            </a:r>
            <a:r>
              <a:rPr lang="es-CO" sz="220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SIGIO);            </a:t>
            </a:r>
          </a:p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endParaRPr lang="es-CO" sz="2200" b="1" dirty="0">
              <a:solidFill>
                <a:srgbClr val="0099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2200" b="1" dirty="0">
                <a:solidFill>
                  <a:srgbClr val="0099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2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55"/>
          <p:cNvSpPr/>
          <p:nvPr/>
        </p:nvSpPr>
        <p:spPr>
          <a:xfrm rot="-976251">
            <a:off x="7825645" y="821501"/>
            <a:ext cx="696840" cy="1061546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8" name="Google Shape;2598;p55"/>
          <p:cNvGrpSpPr/>
          <p:nvPr/>
        </p:nvGrpSpPr>
        <p:grpSpPr>
          <a:xfrm>
            <a:off x="2295455" y="1294461"/>
            <a:ext cx="4553091" cy="1244700"/>
            <a:chOff x="1070900" y="2462198"/>
            <a:chExt cx="7002600" cy="1244700"/>
          </a:xfrm>
        </p:grpSpPr>
        <p:sp>
          <p:nvSpPr>
            <p:cNvPr id="2599" name="Google Shape;2599;p55"/>
            <p:cNvSpPr/>
            <p:nvPr/>
          </p:nvSpPr>
          <p:spPr>
            <a:xfrm>
              <a:off x="1070900" y="2462198"/>
              <a:ext cx="7002600" cy="1244700"/>
            </a:xfrm>
            <a:prstGeom prst="roundRect">
              <a:avLst>
                <a:gd name="adj" fmla="val 15127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5"/>
            <p:cNvSpPr/>
            <p:nvPr/>
          </p:nvSpPr>
          <p:spPr>
            <a:xfrm>
              <a:off x="1070900" y="2462201"/>
              <a:ext cx="7002600" cy="1092600"/>
            </a:xfrm>
            <a:prstGeom prst="roundRect">
              <a:avLst>
                <a:gd name="adj" fmla="val 172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1" name="Google Shape;2601;p55"/>
          <p:cNvSpPr txBox="1"/>
          <p:nvPr/>
        </p:nvSpPr>
        <p:spPr>
          <a:xfrm>
            <a:off x="2834550" y="4314025"/>
            <a:ext cx="34749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Conserva esta diapositiva para atribuirnos</a:t>
            </a:r>
            <a:endParaRPr sz="1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02" name="Google Shape;2602;p55"/>
          <p:cNvSpPr txBox="1">
            <a:spLocks noGrp="1"/>
          </p:cNvSpPr>
          <p:nvPr>
            <p:ph type="ctrTitle"/>
          </p:nvPr>
        </p:nvSpPr>
        <p:spPr>
          <a:xfrm>
            <a:off x="2497500" y="1487289"/>
            <a:ext cx="41490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  <p:grpSp>
        <p:nvGrpSpPr>
          <p:cNvPr id="2604" name="Google Shape;2604;p55"/>
          <p:cNvGrpSpPr/>
          <p:nvPr/>
        </p:nvGrpSpPr>
        <p:grpSpPr>
          <a:xfrm rot="4289601" flipH="1">
            <a:off x="7130408" y="1364778"/>
            <a:ext cx="1793128" cy="1729891"/>
            <a:chOff x="-1645450" y="733766"/>
            <a:chExt cx="834921" cy="805476"/>
          </a:xfrm>
        </p:grpSpPr>
        <p:sp>
          <p:nvSpPr>
            <p:cNvPr id="2605" name="Google Shape;2605;p55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5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5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5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5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5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5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2" name="Google Shape;2612;p55"/>
          <p:cNvSpPr/>
          <p:nvPr/>
        </p:nvSpPr>
        <p:spPr>
          <a:xfrm flipH="1">
            <a:off x="2070505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3" name="Google Shape;2613;p55"/>
          <p:cNvGrpSpPr/>
          <p:nvPr/>
        </p:nvGrpSpPr>
        <p:grpSpPr>
          <a:xfrm rot="1922147" flipH="1">
            <a:off x="621578" y="1809076"/>
            <a:ext cx="1883769" cy="1978146"/>
            <a:chOff x="8540375" y="3022876"/>
            <a:chExt cx="1779279" cy="1868421"/>
          </a:xfrm>
        </p:grpSpPr>
        <p:sp>
          <p:nvSpPr>
            <p:cNvPr id="2614" name="Google Shape;2614;p55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5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5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5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5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5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5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5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5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5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5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5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5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5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5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5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5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5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5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5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5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5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5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5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5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5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5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5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5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5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5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5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5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5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5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5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5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5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5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5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55"/>
          <p:cNvGrpSpPr/>
          <p:nvPr/>
        </p:nvGrpSpPr>
        <p:grpSpPr>
          <a:xfrm flipH="1">
            <a:off x="502759" y="931159"/>
            <a:ext cx="580547" cy="528926"/>
            <a:chOff x="7953250" y="1084584"/>
            <a:chExt cx="580547" cy="528926"/>
          </a:xfrm>
        </p:grpSpPr>
        <p:sp>
          <p:nvSpPr>
            <p:cNvPr id="2655" name="Google Shape;2655;p55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5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5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5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55"/>
          <p:cNvGrpSpPr/>
          <p:nvPr/>
        </p:nvGrpSpPr>
        <p:grpSpPr>
          <a:xfrm rot="402266" flipH="1">
            <a:off x="7044526" y="3057297"/>
            <a:ext cx="1152770" cy="1848507"/>
            <a:chOff x="10740175" y="552419"/>
            <a:chExt cx="1095062" cy="1755969"/>
          </a:xfrm>
        </p:grpSpPr>
        <p:sp>
          <p:nvSpPr>
            <p:cNvPr id="2660" name="Google Shape;2660;p55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5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5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5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5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5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5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7" name="Google Shape;2667;p55"/>
          <p:cNvSpPr/>
          <p:nvPr/>
        </p:nvSpPr>
        <p:spPr>
          <a:xfrm>
            <a:off x="2653725" y="1522004"/>
            <a:ext cx="3862821" cy="6583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¡GRACIAS!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33"/>
          <p:cNvSpPr/>
          <p:nvPr/>
        </p:nvSpPr>
        <p:spPr>
          <a:xfrm>
            <a:off x="548015" y="1789489"/>
            <a:ext cx="3959700" cy="1198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33"/>
          <p:cNvSpPr/>
          <p:nvPr/>
        </p:nvSpPr>
        <p:spPr>
          <a:xfrm>
            <a:off x="4636890" y="1789489"/>
            <a:ext cx="3959700" cy="1198500"/>
          </a:xfrm>
          <a:prstGeom prst="roundRect">
            <a:avLst>
              <a:gd name="adj" fmla="val 11204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33"/>
          <p:cNvSpPr/>
          <p:nvPr/>
        </p:nvSpPr>
        <p:spPr>
          <a:xfrm>
            <a:off x="547667" y="3138228"/>
            <a:ext cx="3959700" cy="1198500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33"/>
          <p:cNvSpPr/>
          <p:nvPr/>
        </p:nvSpPr>
        <p:spPr>
          <a:xfrm>
            <a:off x="4636542" y="3138228"/>
            <a:ext cx="3959700" cy="1198500"/>
          </a:xfrm>
          <a:prstGeom prst="roundRect">
            <a:avLst>
              <a:gd name="adj" fmla="val 1276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7" name="Google Shape;1617;p33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618" name="Google Shape;1618;p33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0" name="Google Shape;1620;p33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ÍNDICE</a:t>
            </a:r>
            <a:endParaRPr dirty="0"/>
          </a:p>
        </p:txBody>
      </p:sp>
      <p:sp>
        <p:nvSpPr>
          <p:cNvPr id="1621" name="Google Shape;1621;p33"/>
          <p:cNvSpPr txBox="1">
            <a:spLocks noGrp="1"/>
          </p:cNvSpPr>
          <p:nvPr>
            <p:ph type="ctrTitle" idx="2"/>
          </p:nvPr>
        </p:nvSpPr>
        <p:spPr>
          <a:xfrm>
            <a:off x="1923340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ESTRUCTURAS</a:t>
            </a:r>
            <a:endParaRPr dirty="0"/>
          </a:p>
        </p:txBody>
      </p:sp>
      <p:sp>
        <p:nvSpPr>
          <p:cNvPr id="1622" name="Google Shape;1622;p33"/>
          <p:cNvSpPr txBox="1">
            <a:spLocks noGrp="1"/>
          </p:cNvSpPr>
          <p:nvPr>
            <p:ph type="subTitle" idx="1"/>
          </p:nvPr>
        </p:nvSpPr>
        <p:spPr>
          <a:xfrm>
            <a:off x="1923339" y="2278196"/>
            <a:ext cx="2463565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/>
              <a:t>Estructuras de datos utilizadas para guardar la información en cada uno de los tipos de procesos</a:t>
            </a:r>
            <a:endParaRPr sz="1000" dirty="0"/>
          </a:p>
        </p:txBody>
      </p:sp>
      <p:sp>
        <p:nvSpPr>
          <p:cNvPr id="1623" name="Google Shape;1623;p33"/>
          <p:cNvSpPr txBox="1">
            <a:spLocks noGrp="1"/>
          </p:cNvSpPr>
          <p:nvPr>
            <p:ph type="title" idx="3"/>
          </p:nvPr>
        </p:nvSpPr>
        <p:spPr>
          <a:xfrm>
            <a:off x="711075" y="192397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624" name="Google Shape;1624;p33"/>
          <p:cNvSpPr txBox="1">
            <a:spLocks noGrp="1"/>
          </p:cNvSpPr>
          <p:nvPr>
            <p:ph type="ctrTitle" idx="4"/>
          </p:nvPr>
        </p:nvSpPr>
        <p:spPr>
          <a:xfrm>
            <a:off x="6012215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ELEMENTOS</a:t>
            </a:r>
            <a:endParaRPr dirty="0"/>
          </a:p>
        </p:txBody>
      </p:sp>
      <p:sp>
        <p:nvSpPr>
          <p:cNvPr id="1625" name="Google Shape;1625;p33"/>
          <p:cNvSpPr txBox="1">
            <a:spLocks noGrp="1"/>
          </p:cNvSpPr>
          <p:nvPr>
            <p:ph type="subTitle" idx="5"/>
          </p:nvPr>
        </p:nvSpPr>
        <p:spPr>
          <a:xfrm>
            <a:off x="6011867" y="2255564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Elementos que conforman la aplicación final, tanto procesos como hilos y los elementos de comunicación</a:t>
            </a:r>
            <a:endParaRPr sz="900" dirty="0"/>
          </a:p>
        </p:txBody>
      </p:sp>
      <p:sp>
        <p:nvSpPr>
          <p:cNvPr id="1626" name="Google Shape;1626;p33"/>
          <p:cNvSpPr txBox="1">
            <a:spLocks noGrp="1"/>
          </p:cNvSpPr>
          <p:nvPr>
            <p:ph type="title" idx="6"/>
          </p:nvPr>
        </p:nvSpPr>
        <p:spPr>
          <a:xfrm>
            <a:off x="4799950" y="192397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627" name="Google Shape;1627;p33"/>
          <p:cNvSpPr txBox="1">
            <a:spLocks noGrp="1"/>
          </p:cNvSpPr>
          <p:nvPr>
            <p:ph type="ctrTitle" idx="7"/>
          </p:nvPr>
        </p:nvSpPr>
        <p:spPr>
          <a:xfrm>
            <a:off x="1922992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MENSAJES</a:t>
            </a:r>
            <a:endParaRPr dirty="0"/>
          </a:p>
        </p:txBody>
      </p:sp>
      <p:sp>
        <p:nvSpPr>
          <p:cNvPr id="1628" name="Google Shape;1628;p33"/>
          <p:cNvSpPr txBox="1">
            <a:spLocks noGrp="1"/>
          </p:cNvSpPr>
          <p:nvPr>
            <p:ph type="subTitle" idx="8"/>
          </p:nvPr>
        </p:nvSpPr>
        <p:spPr>
          <a:xfrm>
            <a:off x="1922992" y="3626935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Formato de todos los mensajes que se envían entre los 2 tipos de procesos</a:t>
            </a:r>
            <a:endParaRPr sz="1100" dirty="0"/>
          </a:p>
        </p:txBody>
      </p:sp>
      <p:sp>
        <p:nvSpPr>
          <p:cNvPr id="1629" name="Google Shape;1629;p33"/>
          <p:cNvSpPr txBox="1">
            <a:spLocks noGrp="1"/>
          </p:cNvSpPr>
          <p:nvPr>
            <p:ph type="title" idx="9"/>
          </p:nvPr>
        </p:nvSpPr>
        <p:spPr>
          <a:xfrm>
            <a:off x="710725" y="327272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630" name="Google Shape;1630;p33"/>
          <p:cNvSpPr txBox="1">
            <a:spLocks noGrp="1"/>
          </p:cNvSpPr>
          <p:nvPr>
            <p:ph type="ctrTitle" idx="13"/>
          </p:nvPr>
        </p:nvSpPr>
        <p:spPr>
          <a:xfrm>
            <a:off x="6011867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IMPLEMENTACI</a:t>
            </a:r>
            <a:r>
              <a:rPr lang="es-CO" dirty="0"/>
              <a:t>ÓN</a:t>
            </a:r>
            <a:endParaRPr dirty="0"/>
          </a:p>
        </p:txBody>
      </p:sp>
      <p:sp>
        <p:nvSpPr>
          <p:cNvPr id="1631" name="Google Shape;1631;p33"/>
          <p:cNvSpPr txBox="1">
            <a:spLocks noGrp="1"/>
          </p:cNvSpPr>
          <p:nvPr>
            <p:ph type="subTitle" idx="14"/>
          </p:nvPr>
        </p:nvSpPr>
        <p:spPr>
          <a:xfrm>
            <a:off x="6011867" y="3588550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/>
              <a:t>Cómo se implementará en detalle la opción acoplada del lado del cliente Y la impresión de estadísticas de forma periódica</a:t>
            </a:r>
            <a:endParaRPr sz="900" dirty="0"/>
          </a:p>
        </p:txBody>
      </p:sp>
      <p:sp>
        <p:nvSpPr>
          <p:cNvPr id="1632" name="Google Shape;1632;p33"/>
          <p:cNvSpPr txBox="1">
            <a:spLocks noGrp="1"/>
          </p:cNvSpPr>
          <p:nvPr>
            <p:ph type="title" idx="15"/>
          </p:nvPr>
        </p:nvSpPr>
        <p:spPr>
          <a:xfrm>
            <a:off x="4799600" y="327272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633" name="Google Shape;1633;p33"/>
          <p:cNvSpPr/>
          <p:nvPr/>
        </p:nvSpPr>
        <p:spPr>
          <a:xfrm>
            <a:off x="8214088" y="1020909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33"/>
          <p:cNvSpPr/>
          <p:nvPr/>
        </p:nvSpPr>
        <p:spPr>
          <a:xfrm>
            <a:off x="1056913" y="4041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34"/>
          <p:cNvSpPr/>
          <p:nvPr/>
        </p:nvSpPr>
        <p:spPr>
          <a:xfrm>
            <a:off x="1424749" y="2990668"/>
            <a:ext cx="6294900" cy="1366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0" name="Google Shape;1640;p34"/>
          <p:cNvGrpSpPr/>
          <p:nvPr/>
        </p:nvGrpSpPr>
        <p:grpSpPr>
          <a:xfrm>
            <a:off x="1070900" y="1349827"/>
            <a:ext cx="7002600" cy="1472398"/>
            <a:chOff x="1070900" y="1809477"/>
            <a:chExt cx="7002600" cy="1472398"/>
          </a:xfrm>
        </p:grpSpPr>
        <p:sp>
          <p:nvSpPr>
            <p:cNvPr id="1641" name="Google Shape;1641;p34"/>
            <p:cNvSpPr/>
            <p:nvPr/>
          </p:nvSpPr>
          <p:spPr>
            <a:xfrm>
              <a:off x="1070900" y="1961575"/>
              <a:ext cx="7002600" cy="13203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1070900" y="1809477"/>
              <a:ext cx="7002600" cy="12795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3" name="Google Shape;1643;p34"/>
          <p:cNvSpPr txBox="1">
            <a:spLocks noGrp="1"/>
          </p:cNvSpPr>
          <p:nvPr>
            <p:ph type="title"/>
          </p:nvPr>
        </p:nvSpPr>
        <p:spPr>
          <a:xfrm>
            <a:off x="1086300" y="1602838"/>
            <a:ext cx="69714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644" name="Google Shape;1644;p34"/>
          <p:cNvSpPr txBox="1">
            <a:spLocks noGrp="1"/>
          </p:cNvSpPr>
          <p:nvPr>
            <p:ph type="subTitle" idx="1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Esta primera entrega comprende y engloba el proceso del diseño metodológico en la programación Sistema De Mini Twitter con todas sus implicaciones; tales como el uso de procesos y librería POSIX, mecanismos de sincronización de procesos y comunicación de procesos con el uso de pipe y llamadas al sistema reaccionadas con hilos y procesos </a:t>
            </a:r>
            <a:endParaRPr sz="1200" dirty="0"/>
          </a:p>
        </p:txBody>
      </p:sp>
      <p:grpSp>
        <p:nvGrpSpPr>
          <p:cNvPr id="1645" name="Google Shape;1645;p34"/>
          <p:cNvGrpSpPr/>
          <p:nvPr/>
        </p:nvGrpSpPr>
        <p:grpSpPr>
          <a:xfrm rot="-727465" flipH="1">
            <a:off x="7307500" y="2751096"/>
            <a:ext cx="1152751" cy="1848476"/>
            <a:chOff x="10740175" y="552419"/>
            <a:chExt cx="1095062" cy="1755969"/>
          </a:xfrm>
        </p:grpSpPr>
        <p:sp>
          <p:nvSpPr>
            <p:cNvPr id="1646" name="Google Shape;1646;p34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3" name="Google Shape;1653;p34"/>
          <p:cNvSpPr/>
          <p:nvPr/>
        </p:nvSpPr>
        <p:spPr>
          <a:xfrm>
            <a:off x="417138" y="2206796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34"/>
          <p:cNvSpPr/>
          <p:nvPr/>
        </p:nvSpPr>
        <p:spPr>
          <a:xfrm>
            <a:off x="5986950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34"/>
          <p:cNvGrpSpPr/>
          <p:nvPr/>
        </p:nvGrpSpPr>
        <p:grpSpPr>
          <a:xfrm>
            <a:off x="7913691" y="1020105"/>
            <a:ext cx="654284" cy="595448"/>
            <a:chOff x="6457425" y="-2097210"/>
            <a:chExt cx="841847" cy="766146"/>
          </a:xfrm>
        </p:grpSpPr>
        <p:sp>
          <p:nvSpPr>
            <p:cNvPr id="1656" name="Google Shape;1656;p34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0" name="Google Shape;1660;p34"/>
          <p:cNvSpPr/>
          <p:nvPr/>
        </p:nvSpPr>
        <p:spPr>
          <a:xfrm>
            <a:off x="1575450" y="1493965"/>
            <a:ext cx="5985964" cy="746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INTRODUCCIÓN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40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0"/>
          <p:cNvSpPr/>
          <p:nvPr/>
        </p:nvSpPr>
        <p:spPr>
          <a:xfrm>
            <a:off x="3589861" y="776825"/>
            <a:ext cx="1967400" cy="96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4" name="Google Shape;1944;p40"/>
          <p:cNvGrpSpPr/>
          <p:nvPr/>
        </p:nvGrpSpPr>
        <p:grpSpPr>
          <a:xfrm>
            <a:off x="2023054" y="1941573"/>
            <a:ext cx="5097893" cy="1761823"/>
            <a:chOff x="1070896" y="1809482"/>
            <a:chExt cx="7002600" cy="1897494"/>
          </a:xfrm>
        </p:grpSpPr>
        <p:sp>
          <p:nvSpPr>
            <p:cNvPr id="1945" name="Google Shape;1945;p4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1081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12984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8" name="Google Shape;1948;p40"/>
          <p:cNvSpPr txBox="1">
            <a:spLocks noGrp="1"/>
          </p:cNvSpPr>
          <p:nvPr>
            <p:ph type="title" idx="2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1949" name="Google Shape;1949;p40"/>
          <p:cNvSpPr txBox="1">
            <a:spLocks noGrp="1"/>
          </p:cNvSpPr>
          <p:nvPr>
            <p:ph type="subTitle" idx="1"/>
          </p:nvPr>
        </p:nvSpPr>
        <p:spPr>
          <a:xfrm>
            <a:off x="3058200" y="4018539"/>
            <a:ext cx="30276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Estructuras de datos utilizadas para guardar la información en cada uno de los tipos de procesos</a:t>
            </a:r>
          </a:p>
        </p:txBody>
      </p:sp>
      <p:sp>
        <p:nvSpPr>
          <p:cNvPr id="1951" name="Google Shape;1951;p40"/>
          <p:cNvSpPr/>
          <p:nvPr/>
        </p:nvSpPr>
        <p:spPr>
          <a:xfrm>
            <a:off x="2534619" y="2617463"/>
            <a:ext cx="4083074" cy="4713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CO" b="1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ESTRUCTURAS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/>
            </a:endParaRPr>
          </a:p>
        </p:txBody>
      </p:sp>
      <p:sp>
        <p:nvSpPr>
          <p:cNvPr id="1952" name="Google Shape;1952;p40"/>
          <p:cNvSpPr/>
          <p:nvPr/>
        </p:nvSpPr>
        <p:spPr>
          <a:xfrm flipH="1">
            <a:off x="1826733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0"/>
          <p:cNvSpPr/>
          <p:nvPr/>
        </p:nvSpPr>
        <p:spPr>
          <a:xfrm flipH="1">
            <a:off x="8073250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4" name="Google Shape;1954;p40"/>
          <p:cNvGrpSpPr/>
          <p:nvPr/>
        </p:nvGrpSpPr>
        <p:grpSpPr>
          <a:xfrm flipH="1">
            <a:off x="514838" y="1084584"/>
            <a:ext cx="580547" cy="528926"/>
            <a:chOff x="7953250" y="1084584"/>
            <a:chExt cx="580547" cy="528926"/>
          </a:xfrm>
        </p:grpSpPr>
        <p:sp>
          <p:nvSpPr>
            <p:cNvPr id="1955" name="Google Shape;1955;p4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59;p40"/>
          <p:cNvGrpSpPr/>
          <p:nvPr/>
        </p:nvGrpSpPr>
        <p:grpSpPr>
          <a:xfrm rot="1283605" flipH="1">
            <a:off x="840261" y="2216997"/>
            <a:ext cx="1883812" cy="1978191"/>
            <a:chOff x="8540375" y="3022876"/>
            <a:chExt cx="1779279" cy="1868421"/>
          </a:xfrm>
        </p:grpSpPr>
        <p:sp>
          <p:nvSpPr>
            <p:cNvPr id="1960" name="Google Shape;1960;p4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40"/>
          <p:cNvGrpSpPr/>
          <p:nvPr/>
        </p:nvGrpSpPr>
        <p:grpSpPr>
          <a:xfrm rot="-590018" flipH="1">
            <a:off x="7270490" y="1259943"/>
            <a:ext cx="1152846" cy="1848627"/>
            <a:chOff x="10740175" y="552419"/>
            <a:chExt cx="1095062" cy="1755969"/>
          </a:xfrm>
        </p:grpSpPr>
        <p:sp>
          <p:nvSpPr>
            <p:cNvPr id="2001" name="Google Shape;2001;p4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6" name="Google Shape;1916;p3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917" name="Google Shape;1917;p3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9" name="Google Shape;1919;p39"/>
          <p:cNvSpPr/>
          <p:nvPr/>
        </p:nvSpPr>
        <p:spPr>
          <a:xfrm>
            <a:off x="5020532" y="1639457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39"/>
          <p:cNvSpPr/>
          <p:nvPr/>
        </p:nvSpPr>
        <p:spPr>
          <a:xfrm>
            <a:off x="5025286" y="3105900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39"/>
          <p:cNvSpPr/>
          <p:nvPr/>
        </p:nvSpPr>
        <p:spPr>
          <a:xfrm>
            <a:off x="2090331" y="1639457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39"/>
          <p:cNvSpPr/>
          <p:nvPr/>
        </p:nvSpPr>
        <p:spPr>
          <a:xfrm>
            <a:off x="2121741" y="3105900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39"/>
          <p:cNvSpPr txBox="1">
            <a:spLocks noGrp="1"/>
          </p:cNvSpPr>
          <p:nvPr>
            <p:ph type="ctrTitle"/>
          </p:nvPr>
        </p:nvSpPr>
        <p:spPr>
          <a:xfrm>
            <a:off x="3012150" y="445175"/>
            <a:ext cx="31197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ESTRUCTURAS</a:t>
            </a:r>
            <a:endParaRPr dirty="0"/>
          </a:p>
        </p:txBody>
      </p:sp>
      <p:sp>
        <p:nvSpPr>
          <p:cNvPr id="1933" name="Google Shape;1933;p39"/>
          <p:cNvSpPr txBox="1">
            <a:spLocks noGrp="1"/>
          </p:cNvSpPr>
          <p:nvPr>
            <p:ph type="subTitle" idx="8"/>
          </p:nvPr>
        </p:nvSpPr>
        <p:spPr>
          <a:xfrm>
            <a:off x="2224980" y="1658902"/>
            <a:ext cx="2256861" cy="1333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1050" b="1" dirty="0" err="1">
                <a:solidFill>
                  <a:srgbClr val="99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typedef</a:t>
            </a:r>
            <a:r>
              <a:rPr lang="es-CO" sz="1050" b="1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1050" b="1" dirty="0" err="1">
                <a:solidFill>
                  <a:srgbClr val="99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s-CO" sz="1050" b="1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Usuario            </a:t>
            </a:r>
            <a:r>
              <a:rPr lang="es-CO" sz="1050" b="1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	                                               	</a:t>
            </a:r>
            <a:r>
              <a:rPr lang="es-CO" sz="1050" b="1" dirty="0" err="1">
                <a:solidFill>
                  <a:srgbClr val="99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s-CO" sz="1050" b="1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ID</a:t>
            </a:r>
            <a:r>
              <a:rPr lang="es-CO" sz="105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r>
              <a:rPr lang="en-US" sz="105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  	</a:t>
            </a:r>
            <a:r>
              <a:rPr lang="es-CO" sz="1050" b="1" dirty="0" err="1">
                <a:solidFill>
                  <a:srgbClr val="99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s-CO" sz="1050" b="1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pipe[20];                  	</a:t>
            </a:r>
            <a:r>
              <a:rPr lang="es-CO" sz="1050" b="1" dirty="0" err="1">
                <a:solidFill>
                  <a:srgbClr val="99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s-CO" sz="1050" b="1" dirty="0">
                <a:solidFill>
                  <a:srgbClr val="99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1050" b="1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en_linea</a:t>
            </a:r>
            <a:r>
              <a:rPr lang="es-CO" sz="1050" b="1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r>
              <a:rPr lang="es-CO" sz="1050" b="1" dirty="0">
                <a:solidFill>
                  <a:srgbClr val="99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</a:t>
            </a:r>
            <a:r>
              <a:rPr lang="es-CO" sz="1050" b="1" dirty="0">
                <a:solidFill>
                  <a:srgbClr val="0099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s-CO" sz="1050" b="1" dirty="0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1050" b="1" dirty="0" err="1">
                <a:solidFill>
                  <a:srgbClr val="2125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user</a:t>
            </a:r>
            <a:r>
              <a:rPr lang="es-CO" sz="105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05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1933;p39">
            <a:extLst>
              <a:ext uri="{FF2B5EF4-FFF2-40B4-BE49-F238E27FC236}">
                <a16:creationId xmlns:a16="http://schemas.microsoft.com/office/drawing/2014/main" id="{01189E88-EA49-A22D-ACF6-889999DD60EA}"/>
              </a:ext>
            </a:extLst>
          </p:cNvPr>
          <p:cNvSpPr txBox="1">
            <a:spLocks/>
          </p:cNvSpPr>
          <p:nvPr/>
        </p:nvSpPr>
        <p:spPr>
          <a:xfrm>
            <a:off x="5128525" y="1716039"/>
            <a:ext cx="2256861" cy="133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typedef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Tweet           </a:t>
            </a:r>
            <a:r>
              <a:rPr lang="es-CO" sz="1050" b="1" dirty="0">
                <a:solidFill>
                  <a:srgbClr val="0099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	                                               	</a:t>
            </a: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105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ID_e</a:t>
            </a:r>
            <a:r>
              <a:rPr lang="es-CO" sz="105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     	</a:t>
            </a: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mensaje[200];                  	</a:t>
            </a: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pipe[20];            </a:t>
            </a:r>
            <a:r>
              <a:rPr lang="es-CO" sz="1050" b="1" dirty="0">
                <a:solidFill>
                  <a:srgbClr val="0099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tweet</a:t>
            </a:r>
            <a:r>
              <a:rPr lang="es-CO" sz="105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1933;p39">
            <a:extLst>
              <a:ext uri="{FF2B5EF4-FFF2-40B4-BE49-F238E27FC236}">
                <a16:creationId xmlns:a16="http://schemas.microsoft.com/office/drawing/2014/main" id="{AFE69091-93AB-1960-3D1B-AC0AFED08026}"/>
              </a:ext>
            </a:extLst>
          </p:cNvPr>
          <p:cNvSpPr txBox="1">
            <a:spLocks/>
          </p:cNvSpPr>
          <p:nvPr/>
        </p:nvSpPr>
        <p:spPr>
          <a:xfrm>
            <a:off x="5128525" y="3049151"/>
            <a:ext cx="2256861" cy="133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typedef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105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Tweet_p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s-CO" sz="1050" b="1" dirty="0">
                <a:solidFill>
                  <a:srgbClr val="0099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	                                               	</a:t>
            </a: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105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ID_e</a:t>
            </a:r>
            <a:r>
              <a:rPr lang="es-CO" sz="105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	</a:t>
            </a: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105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ID_r</a:t>
            </a:r>
            <a:r>
              <a:rPr lang="es-CO" sz="105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   	</a:t>
            </a: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mensaje[200];                  	</a:t>
            </a: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pipe[20];            </a:t>
            </a:r>
            <a:r>
              <a:rPr lang="es-CO" sz="1050" b="1" dirty="0">
                <a:solidFill>
                  <a:srgbClr val="0099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105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tweet_p</a:t>
            </a:r>
            <a:r>
              <a:rPr lang="es-CO" sz="105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933;p39">
            <a:extLst>
              <a:ext uri="{FF2B5EF4-FFF2-40B4-BE49-F238E27FC236}">
                <a16:creationId xmlns:a16="http://schemas.microsoft.com/office/drawing/2014/main" id="{AAFE9850-E51C-A828-7A8E-03565EF9A396}"/>
              </a:ext>
            </a:extLst>
          </p:cNvPr>
          <p:cNvSpPr txBox="1">
            <a:spLocks/>
          </p:cNvSpPr>
          <p:nvPr/>
        </p:nvSpPr>
        <p:spPr>
          <a:xfrm>
            <a:off x="2224980" y="3125744"/>
            <a:ext cx="2256861" cy="133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"/>
              <a:buNone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 fontAlgn="t">
              <a:lnSpc>
                <a:spcPts val="144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typedef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105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Peticion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s-CO" sz="1050" b="1" dirty="0">
                <a:solidFill>
                  <a:srgbClr val="0099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	                                               	</a:t>
            </a: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ID</a:t>
            </a:r>
            <a:r>
              <a:rPr lang="es-CO" sz="105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r>
              <a:rPr lang="en-US" sz="105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	</a:t>
            </a: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105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operacion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s-CO" sz="1050" b="1" u="sng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                  	</a:t>
            </a:r>
            <a:r>
              <a:rPr lang="es-CO" sz="1050" b="1" dirty="0" err="1">
                <a:solidFill>
                  <a:srgbClr val="99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pipe[20];            </a:t>
            </a:r>
            <a:r>
              <a:rPr lang="es-CO" sz="1050" b="1" dirty="0">
                <a:solidFill>
                  <a:srgbClr val="0099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s-CO" sz="1050" b="1" dirty="0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CO" sz="1050" b="1" dirty="0" err="1">
                <a:solidFill>
                  <a:srgbClr val="212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peticion</a:t>
            </a:r>
            <a:r>
              <a:rPr lang="es-CO" sz="105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05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40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0"/>
          <p:cNvSpPr/>
          <p:nvPr/>
        </p:nvSpPr>
        <p:spPr>
          <a:xfrm>
            <a:off x="3589861" y="776825"/>
            <a:ext cx="1967400" cy="96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4" name="Google Shape;1944;p40"/>
          <p:cNvGrpSpPr/>
          <p:nvPr/>
        </p:nvGrpSpPr>
        <p:grpSpPr>
          <a:xfrm>
            <a:off x="2023054" y="1941573"/>
            <a:ext cx="5097893" cy="1761823"/>
            <a:chOff x="1070896" y="1809482"/>
            <a:chExt cx="7002600" cy="1897494"/>
          </a:xfrm>
        </p:grpSpPr>
        <p:sp>
          <p:nvSpPr>
            <p:cNvPr id="1945" name="Google Shape;1945;p4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1081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12984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8" name="Google Shape;1948;p40"/>
          <p:cNvSpPr txBox="1">
            <a:spLocks noGrp="1"/>
          </p:cNvSpPr>
          <p:nvPr>
            <p:ph type="title" idx="2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1949" name="Google Shape;1949;p40"/>
          <p:cNvSpPr txBox="1">
            <a:spLocks noGrp="1"/>
          </p:cNvSpPr>
          <p:nvPr>
            <p:ph type="subTitle" idx="1"/>
          </p:nvPr>
        </p:nvSpPr>
        <p:spPr>
          <a:xfrm>
            <a:off x="3058200" y="4018539"/>
            <a:ext cx="30276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Elementos que conforman la aplicación final, tanto procesos como hilos y los elementos de comunicación</a:t>
            </a:r>
          </a:p>
        </p:txBody>
      </p:sp>
      <p:sp>
        <p:nvSpPr>
          <p:cNvPr id="1951" name="Google Shape;1951;p40"/>
          <p:cNvSpPr/>
          <p:nvPr/>
        </p:nvSpPr>
        <p:spPr>
          <a:xfrm>
            <a:off x="2534619" y="2617463"/>
            <a:ext cx="4083074" cy="4713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CO" b="1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ELEMENTOS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/>
            </a:endParaRPr>
          </a:p>
        </p:txBody>
      </p:sp>
      <p:sp>
        <p:nvSpPr>
          <p:cNvPr id="1952" name="Google Shape;1952;p40"/>
          <p:cNvSpPr/>
          <p:nvPr/>
        </p:nvSpPr>
        <p:spPr>
          <a:xfrm flipH="1">
            <a:off x="1826733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0"/>
          <p:cNvSpPr/>
          <p:nvPr/>
        </p:nvSpPr>
        <p:spPr>
          <a:xfrm flipH="1">
            <a:off x="8073250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4" name="Google Shape;1954;p40"/>
          <p:cNvGrpSpPr/>
          <p:nvPr/>
        </p:nvGrpSpPr>
        <p:grpSpPr>
          <a:xfrm flipH="1">
            <a:off x="514838" y="1084584"/>
            <a:ext cx="580547" cy="528926"/>
            <a:chOff x="7953250" y="1084584"/>
            <a:chExt cx="580547" cy="528926"/>
          </a:xfrm>
        </p:grpSpPr>
        <p:sp>
          <p:nvSpPr>
            <p:cNvPr id="1955" name="Google Shape;1955;p4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59;p40"/>
          <p:cNvGrpSpPr/>
          <p:nvPr/>
        </p:nvGrpSpPr>
        <p:grpSpPr>
          <a:xfrm rot="1283605" flipH="1">
            <a:off x="840261" y="2216997"/>
            <a:ext cx="1883812" cy="1978191"/>
            <a:chOff x="8540375" y="3022876"/>
            <a:chExt cx="1779279" cy="1868421"/>
          </a:xfrm>
        </p:grpSpPr>
        <p:sp>
          <p:nvSpPr>
            <p:cNvPr id="1960" name="Google Shape;1960;p4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40"/>
          <p:cNvGrpSpPr/>
          <p:nvPr/>
        </p:nvGrpSpPr>
        <p:grpSpPr>
          <a:xfrm rot="-590018" flipH="1">
            <a:off x="7270490" y="1259943"/>
            <a:ext cx="1152846" cy="1848627"/>
            <a:chOff x="10740175" y="552419"/>
            <a:chExt cx="1095062" cy="1755969"/>
          </a:xfrm>
        </p:grpSpPr>
        <p:sp>
          <p:nvSpPr>
            <p:cNvPr id="2001" name="Google Shape;2001;p4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658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A3C6A54A-6A9F-458F-A29A-1BCE8DACD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49"/>
          <p:cNvSpPr/>
          <p:nvPr/>
        </p:nvSpPr>
        <p:spPr>
          <a:xfrm>
            <a:off x="950275" y="1723140"/>
            <a:ext cx="7239000" cy="2597400"/>
          </a:xfrm>
          <a:prstGeom prst="roundRect">
            <a:avLst>
              <a:gd name="adj" fmla="val 5765"/>
            </a:avLst>
          </a:prstGeom>
          <a:solidFill>
            <a:srgbClr val="FFF8F7"/>
          </a:solidFill>
          <a:ln w="28575" cap="flat" cmpd="sng">
            <a:solidFill>
              <a:srgbClr val="152A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2" name="Google Shape;2402;p4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2403" name="Google Shape;2403;p4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5" name="Google Shape;2405;p49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FUNCIONES</a:t>
            </a:r>
            <a:endParaRPr dirty="0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C174B5A-993B-B15B-0754-4A9E6E28F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91344"/>
              </p:ext>
            </p:extLst>
          </p:nvPr>
        </p:nvGraphicFramePr>
        <p:xfrm>
          <a:off x="950275" y="1723140"/>
          <a:ext cx="7239000" cy="2597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1540059541"/>
                    </a:ext>
                  </a:extLst>
                </a:gridCol>
              </a:tblGrid>
              <a:tr h="371057">
                <a:tc>
                  <a:txBody>
                    <a:bodyPr/>
                    <a:lstStyle/>
                    <a:p>
                      <a:r>
                        <a:rPr lang="es-CO" sz="1400" b="1" u="none" strike="noStrike" cap="none" dirty="0" err="1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void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registro (</a:t>
                      </a:r>
                      <a:r>
                        <a:rPr lang="es-CO" sz="1400" b="1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int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ID, </a:t>
                      </a:r>
                      <a:r>
                        <a:rPr lang="es-CO" sz="1400" b="1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char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</a:t>
                      </a:r>
                      <a:r>
                        <a:rPr lang="es-CO" sz="1400" b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accion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71440"/>
                  </a:ext>
                </a:extLst>
              </a:tr>
              <a:tr h="371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1" u="none" strike="noStrike" cap="none" dirty="0" err="1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void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</a:t>
                      </a:r>
                      <a:r>
                        <a:rPr lang="es-CO" sz="1400" b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follow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(</a:t>
                      </a:r>
                      <a:r>
                        <a:rPr lang="es-CO" sz="1400" b="1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user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A, </a:t>
                      </a:r>
                      <a:r>
                        <a:rPr lang="es-CO" sz="1400" b="1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user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B)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16906"/>
                  </a:ext>
                </a:extLst>
              </a:tr>
              <a:tr h="371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1" u="none" strike="noStrike" cap="none" dirty="0" err="1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void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</a:t>
                      </a:r>
                      <a:r>
                        <a:rPr lang="es-CO" sz="1400" b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unfollow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(</a:t>
                      </a:r>
                      <a:r>
                        <a:rPr lang="es-CO" sz="1400" b="1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user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A, </a:t>
                      </a:r>
                      <a:r>
                        <a:rPr lang="es-CO" sz="1400" b="1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user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B)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906903"/>
                  </a:ext>
                </a:extLst>
              </a:tr>
              <a:tr h="371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1" u="none" strike="noStrike" cap="none" dirty="0" err="1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void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</a:t>
                      </a:r>
                      <a:r>
                        <a:rPr lang="es-CO" sz="1400" b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enviarTweet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lang="es-CO" sz="1400" b="1" u="none" strike="noStrike" cap="none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tweet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t)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654448"/>
                  </a:ext>
                </a:extLst>
              </a:tr>
              <a:tr h="371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1" u="none" strike="noStrike" cap="none" dirty="0" err="1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void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</a:t>
                      </a:r>
                      <a:r>
                        <a:rPr lang="es-CO" sz="1400" b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desconexion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lang="es-CO" sz="1400" b="1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int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ID)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74618"/>
                  </a:ext>
                </a:extLst>
              </a:tr>
              <a:tr h="371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1" u="none" strike="noStrike" cap="none" dirty="0" err="1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void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</a:t>
                      </a:r>
                      <a:r>
                        <a:rPr lang="es-CO" sz="1400" b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crearPipeLectura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lang="es-CO" sz="1400" b="1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char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pipe[])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923345"/>
                  </a:ext>
                </a:extLst>
              </a:tr>
              <a:tr h="371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400" b="1" u="none" strike="noStrike" cap="none" dirty="0" err="1">
                          <a:solidFill>
                            <a:schemeClr val="accent2">
                              <a:lumMod val="2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void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</a:t>
                      </a:r>
                      <a:r>
                        <a:rPr lang="es-CO" sz="1400" b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crearPipeEscritura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</a:t>
                      </a:r>
                      <a:r>
                        <a:rPr lang="es-CO" sz="1400" b="1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char</a:t>
                      </a:r>
                      <a:r>
                        <a:rPr lang="es-CO" sz="1400" b="1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 pipe[])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37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59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40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0"/>
          <p:cNvSpPr/>
          <p:nvPr/>
        </p:nvSpPr>
        <p:spPr>
          <a:xfrm>
            <a:off x="3589861" y="776825"/>
            <a:ext cx="1967400" cy="96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4" name="Google Shape;1944;p40"/>
          <p:cNvGrpSpPr/>
          <p:nvPr/>
        </p:nvGrpSpPr>
        <p:grpSpPr>
          <a:xfrm>
            <a:off x="2023054" y="1941573"/>
            <a:ext cx="5097893" cy="1761823"/>
            <a:chOff x="1070896" y="1809482"/>
            <a:chExt cx="7002600" cy="1897494"/>
          </a:xfrm>
        </p:grpSpPr>
        <p:sp>
          <p:nvSpPr>
            <p:cNvPr id="1945" name="Google Shape;1945;p4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1081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12984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8" name="Google Shape;1948;p40"/>
          <p:cNvSpPr txBox="1">
            <a:spLocks noGrp="1"/>
          </p:cNvSpPr>
          <p:nvPr>
            <p:ph type="title" idx="2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1949" name="Google Shape;1949;p40"/>
          <p:cNvSpPr txBox="1">
            <a:spLocks noGrp="1"/>
          </p:cNvSpPr>
          <p:nvPr>
            <p:ph type="subTitle" idx="1"/>
          </p:nvPr>
        </p:nvSpPr>
        <p:spPr>
          <a:xfrm>
            <a:off x="3058200" y="4018539"/>
            <a:ext cx="3027600" cy="452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Formato de todos los mensajes que se envían entre los 2 tipos de procesos</a:t>
            </a:r>
          </a:p>
        </p:txBody>
      </p:sp>
      <p:sp>
        <p:nvSpPr>
          <p:cNvPr id="1951" name="Google Shape;1951;p40"/>
          <p:cNvSpPr/>
          <p:nvPr/>
        </p:nvSpPr>
        <p:spPr>
          <a:xfrm>
            <a:off x="2534619" y="2617463"/>
            <a:ext cx="4083074" cy="4713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CO" b="1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MENSAJE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/>
            </a:endParaRPr>
          </a:p>
        </p:txBody>
      </p:sp>
      <p:sp>
        <p:nvSpPr>
          <p:cNvPr id="1952" name="Google Shape;1952;p40"/>
          <p:cNvSpPr/>
          <p:nvPr/>
        </p:nvSpPr>
        <p:spPr>
          <a:xfrm flipH="1">
            <a:off x="1826733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0"/>
          <p:cNvSpPr/>
          <p:nvPr/>
        </p:nvSpPr>
        <p:spPr>
          <a:xfrm flipH="1">
            <a:off x="8073250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4" name="Google Shape;1954;p40"/>
          <p:cNvGrpSpPr/>
          <p:nvPr/>
        </p:nvGrpSpPr>
        <p:grpSpPr>
          <a:xfrm flipH="1">
            <a:off x="514838" y="1084584"/>
            <a:ext cx="580547" cy="528926"/>
            <a:chOff x="7953250" y="1084584"/>
            <a:chExt cx="580547" cy="528926"/>
          </a:xfrm>
        </p:grpSpPr>
        <p:sp>
          <p:nvSpPr>
            <p:cNvPr id="1955" name="Google Shape;1955;p4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59;p40"/>
          <p:cNvGrpSpPr/>
          <p:nvPr/>
        </p:nvGrpSpPr>
        <p:grpSpPr>
          <a:xfrm rot="1283605" flipH="1">
            <a:off x="840261" y="2216997"/>
            <a:ext cx="1883812" cy="1978191"/>
            <a:chOff x="8540375" y="3022876"/>
            <a:chExt cx="1779279" cy="1868421"/>
          </a:xfrm>
        </p:grpSpPr>
        <p:sp>
          <p:nvSpPr>
            <p:cNvPr id="1960" name="Google Shape;1960;p4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40"/>
          <p:cNvGrpSpPr/>
          <p:nvPr/>
        </p:nvGrpSpPr>
        <p:grpSpPr>
          <a:xfrm rot="-590018" flipH="1">
            <a:off x="7270490" y="1259943"/>
            <a:ext cx="1152846" cy="1848627"/>
            <a:chOff x="10740175" y="552419"/>
            <a:chExt cx="1095062" cy="1755969"/>
          </a:xfrm>
        </p:grpSpPr>
        <p:sp>
          <p:nvSpPr>
            <p:cNvPr id="2001" name="Google Shape;2001;p4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5428972"/>
      </p:ext>
    </p:extLst>
  </p:cSld>
  <p:clrMapOvr>
    <a:masterClrMapping/>
  </p:clrMapOvr>
</p:sld>
</file>

<file path=ppt/theme/theme1.xml><?xml version="1.0" encoding="utf-8"?>
<a:theme xmlns:a="http://schemas.openxmlformats.org/drawingml/2006/main" name="Cute Pastel Interface Style for Coding &amp; Programming Learning Center by Slidesgo">
  <a:themeElements>
    <a:clrScheme name="Simple Light">
      <a:dk1>
        <a:srgbClr val="152A20"/>
      </a:dk1>
      <a:lt1>
        <a:srgbClr val="D2FABB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457</Words>
  <Application>Microsoft Office PowerPoint</Application>
  <PresentationFormat>Presentación en pantalla (16:9)</PresentationFormat>
  <Paragraphs>64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Bowlby One SC</vt:lpstr>
      <vt:lpstr>Calibri</vt:lpstr>
      <vt:lpstr>Courier New</vt:lpstr>
      <vt:lpstr>Fira Sans Extra Condensed Medium</vt:lpstr>
      <vt:lpstr>Passion One</vt:lpstr>
      <vt:lpstr>Poppins</vt:lpstr>
      <vt:lpstr>Poppins Medium</vt:lpstr>
      <vt:lpstr>Times New Roman</vt:lpstr>
      <vt:lpstr>Cute Pastel Interface Style for Coding &amp; Programming Learning Center by Slidesgo</vt:lpstr>
      <vt:lpstr>Proyecto   Sistemas Operativos</vt:lpstr>
      <vt:lpstr> ÍNDICE</vt:lpstr>
      <vt:lpstr>INTRODUCCIÓN</vt:lpstr>
      <vt:lpstr>01</vt:lpstr>
      <vt:lpstr>ESTRUCTURAS</vt:lpstr>
      <vt:lpstr>02</vt:lpstr>
      <vt:lpstr>Presentación de PowerPoint</vt:lpstr>
      <vt:lpstr>FUNCIONES</vt:lpstr>
      <vt:lpstr>03</vt:lpstr>
      <vt:lpstr>ESTRUCTURA</vt:lpstr>
      <vt:lpstr>04</vt:lpstr>
      <vt:lpstr>ESTADISTICAS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 Sistemas Operativos</dc:title>
  <cp:lastModifiedBy>Anderson Jair Alvarado Rubio</cp:lastModifiedBy>
  <cp:revision>2</cp:revision>
  <dcterms:modified xsi:type="dcterms:W3CDTF">2022-10-11T21:24:56Z</dcterms:modified>
</cp:coreProperties>
</file>