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5" r:id="rId14"/>
    <p:sldId id="296" r:id="rId15"/>
    <p:sldId id="298" r:id="rId16"/>
    <p:sldId id="300" r:id="rId17"/>
    <p:sldId id="301" r:id="rId18"/>
    <p:sldId id="303" r:id="rId19"/>
    <p:sldId id="304" r:id="rId20"/>
    <p:sldId id="306" r:id="rId21"/>
    <p:sldId id="307" r:id="rId22"/>
    <p:sldId id="268" r:id="rId23"/>
    <p:sldId id="28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3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70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3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2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00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8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76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45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7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98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1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6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4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5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7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TW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當</a:t>
            </a:r>
            <a:r>
              <a:rPr lang="en-US" altLang="zh-TW" sz="4800" b="1" dirty="0" smtClean="0">
                <a:latin typeface="微软雅黑"/>
                <a:ea typeface="微软雅黑"/>
                <a:cs typeface="+mn-ea"/>
                <a:sym typeface="+mn-lt"/>
              </a:rPr>
              <a:t>Bitcoin</a:t>
            </a:r>
            <a:r>
              <a:rPr lang="zh-TW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遇上</a:t>
            </a:r>
            <a:r>
              <a:rPr lang="en-US" altLang="zh-TW" sz="4800" b="1" dirty="0" smtClean="0">
                <a:latin typeface="微软雅黑"/>
                <a:ea typeface="微软雅黑"/>
                <a:cs typeface="+mn-ea"/>
                <a:sym typeface="+mn-lt"/>
              </a:rPr>
              <a:t>Python</a:t>
            </a:r>
            <a:endParaRPr lang="zh-CN" altLang="en-US" sz="48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7" y="3851489"/>
            <a:ext cx="4703398" cy="31547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zh-TW" altLang="en-US" sz="1600" dirty="0" smtClean="0">
                <a:latin typeface="微软雅黑"/>
                <a:ea typeface="微软雅黑"/>
                <a:cs typeface="+mn-ea"/>
                <a:sym typeface="+mn-lt"/>
              </a:rPr>
              <a:t>政大區塊鏈研究社</a:t>
            </a:r>
            <a:r>
              <a:rPr lang="en-US" altLang="zh-CN" sz="1600" dirty="0" smtClean="0">
                <a:latin typeface="微软雅黑"/>
                <a:ea typeface="微软雅黑"/>
                <a:cs typeface="+mn-ea"/>
                <a:sym typeface="+mn-lt"/>
              </a:rPr>
              <a:t>- </a:t>
            </a:r>
            <a:r>
              <a:rPr lang="en-US" altLang="zh-TW" sz="1600" dirty="0" smtClean="0">
                <a:latin typeface="微软雅黑"/>
                <a:ea typeface="微软雅黑"/>
                <a:cs typeface="+mn-ea"/>
                <a:sym typeface="+mn-lt"/>
              </a:rPr>
              <a:t>11/01</a:t>
            </a:r>
            <a:endParaRPr lang="zh-CN" altLang="en-US" sz="1600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339330"/>
            <a:ext cx="4533262" cy="37457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16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廖冠豪 </a:t>
            </a:r>
            <a:r>
              <a:rPr lang="en-US" altLang="zh-CN" sz="16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Ashe Liao</a:t>
            </a:r>
            <a:endParaRPr lang="zh-CN" altLang="en-US" sz="1600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89" y="1459753"/>
            <a:ext cx="9453463" cy="47705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均線扣抵理論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68580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可以判斷均線未來走向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68580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685800"/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若以五日均線來判斷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10/13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6285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10/14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6314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6328	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10/16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6659	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10/17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6635</a:t>
            </a:r>
          </a:p>
          <a:p>
            <a:pPr lvl="0" defTabSz="685800"/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若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10/18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日的價格高於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日前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(10/13)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的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6285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，均線將會上揚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054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5027309" y="3044801"/>
            <a:ext cx="2179826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zh-TW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盲點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964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379914" y="1980772"/>
            <a:ext cx="11280370" cy="3416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算術平均，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代表將過去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的價格影響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視為相同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然而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日對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今日價格和未來價格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的影響應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是每日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遞增。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685800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430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指數移動平均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xponential 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19090" y="1982973"/>
            <a:ext cx="13623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(EMA)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指數式遞減加權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的移動平均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數值的加權影響力隨時間而指數式遞減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近期的數據加權影響力越重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較舊的數據也給予一定的加權值。</a:t>
            </a:r>
          </a:p>
        </p:txBody>
      </p:sp>
    </p:spTree>
    <p:extLst>
      <p:ext uri="{BB962C8B-B14F-4D97-AF65-F5344CB8AC3E}">
        <p14:creationId xmlns:p14="http://schemas.microsoft.com/office/powerpoint/2010/main" val="4088085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90844" y="2121565"/>
            <a:ext cx="13623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研判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變化的強度、方向、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能量以及趨勢</a:t>
            </a:r>
            <a:endParaRPr lang="en-US" altLang="zh-TW" sz="36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首先計算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日和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日的指數移動平均 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令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EWA – 26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EWA</a:t>
            </a: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再令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 </a:t>
            </a:r>
          </a:p>
        </p:txBody>
      </p:sp>
    </p:spTree>
    <p:extLst>
      <p:ext uri="{BB962C8B-B14F-4D97-AF65-F5344CB8AC3E}">
        <p14:creationId xmlns:p14="http://schemas.microsoft.com/office/powerpoint/2010/main" val="246178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9717" y="2445417"/>
            <a:ext cx="1362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自下而上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突破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由上而下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穿透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69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9717" y="2445417"/>
            <a:ext cx="1362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自下而上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突破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由上而下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穿透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0639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0007" y="1829084"/>
            <a:ext cx="101138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布林通道由三條線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當前價格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兩倍標準差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兩倍標準差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98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0007" y="1829084"/>
            <a:ext cx="101138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布林通道由三條線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當前價格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兩倍標準差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兩倍標準差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35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2" y="0"/>
            <a:ext cx="10565476" cy="6858000"/>
          </a:xfrm>
        </p:spPr>
      </p:pic>
    </p:spTree>
    <p:extLst>
      <p:ext uri="{BB962C8B-B14F-4D97-AF65-F5344CB8AC3E}">
        <p14:creationId xmlns:p14="http://schemas.microsoft.com/office/powerpoint/2010/main" val="1341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298345" y="292522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我是誰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5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19090" y="2419287"/>
            <a:ext cx="10113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簡單來說，如果我們相信股價是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的常態分配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而布林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通道包含了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日均線的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個標準差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，布林通道涵蓋了近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96%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的價格機率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951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0607"/>
            <a:ext cx="10481324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3435927" y="462741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支撐</a:t>
            </a:r>
            <a:r>
              <a:rPr lang="zh-TW" altLang="en-US" sz="60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435927" y="147050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壓力線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5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3123692" y="1770985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利用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requests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套件下載本日比特幣最新價格的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csv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檔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9062" y="67246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 smtClean="0">
                <a:latin typeface="微软雅黑"/>
                <a:ea typeface="微软雅黑"/>
                <a:cs typeface="+mn-ea"/>
                <a:sym typeface="+mn-lt"/>
              </a:rPr>
              <a:t>Workflow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9" name="TextBox 1956"/>
          <p:cNvSpPr/>
          <p:nvPr/>
        </p:nvSpPr>
        <p:spPr>
          <a:xfrm>
            <a:off x="3123692" y="2525391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Pandas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套件進行資料前處理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0" name="TextBox 1956"/>
          <p:cNvSpPr/>
          <p:nvPr/>
        </p:nvSpPr>
        <p:spPr>
          <a:xfrm>
            <a:off x="3123691" y="3201493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Matplotlib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套件進行資料視覺化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1" name="TextBox 1956"/>
          <p:cNvSpPr/>
          <p:nvPr/>
        </p:nvSpPr>
        <p:spPr>
          <a:xfrm>
            <a:off x="3123691" y="3955899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計算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MA, EMA,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MACD, 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2" name="TextBox 1956"/>
          <p:cNvSpPr/>
          <p:nvPr/>
        </p:nvSpPr>
        <p:spPr>
          <a:xfrm>
            <a:off x="3123690" y="4710305"/>
            <a:ext cx="7076025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使用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smtplib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套件自動發送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email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通知本日價格及策略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33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784460" y="2621758"/>
            <a:ext cx="4427815" cy="2025565"/>
            <a:chOff x="4112257" y="2381486"/>
            <a:chExt cx="3916181" cy="2025565"/>
          </a:xfrm>
        </p:grpSpPr>
        <p:sp>
          <p:nvSpPr>
            <p:cNvPr id="6" name="文本框 5"/>
            <p:cNvSpPr txBox="1"/>
            <p:nvPr/>
          </p:nvSpPr>
          <p:spPr>
            <a:xfrm>
              <a:off x="4112257" y="2381486"/>
              <a:ext cx="39161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89670" y="3750589"/>
              <a:ext cx="2961357" cy="65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zh-CN" sz="1600" spc="-1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FB: Ashe Liao</a:t>
              </a:r>
            </a:p>
            <a:p>
              <a:pPr algn="ctr">
                <a:lnSpc>
                  <a:spcPct val="120000"/>
                </a:lnSpc>
              </a:pPr>
              <a:r>
                <a:rPr kumimoji="1" lang="en-US" altLang="zh-CN" sz="1600" spc="-1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E-mail: b04303109@ntu.edu.tw</a:t>
              </a:r>
              <a:endParaRPr kumimoji="1" lang="en-US" altLang="zh-CN" sz="1600" spc="-1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602495" y="4407051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438582"/>
            <a:chOff x="716110" y="187653"/>
            <a:chExt cx="4203131" cy="43858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TW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01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559667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3288313" y="4680295"/>
            <a:ext cx="458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台大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Coding &amp; Co-wording Club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講師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3288313" y="3081613"/>
            <a:ext cx="5492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台大行為與資料科學研究中心 研究助理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037988" y="1863744"/>
            <a:ext cx="0" cy="380044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sp>
        <p:nvSpPr>
          <p:cNvPr id="26" name="文本框 51"/>
          <p:cNvSpPr txBox="1">
            <a:spLocks noChangeArrowheads="1"/>
          </p:cNvSpPr>
          <p:nvPr/>
        </p:nvSpPr>
        <p:spPr bwMode="auto">
          <a:xfrm>
            <a:off x="3288313" y="3862193"/>
            <a:ext cx="6649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107-1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台大經濟系 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資料科學與社會研究 課程助教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7" name="文本框 51"/>
          <p:cNvSpPr txBox="1">
            <a:spLocks noChangeArrowheads="1"/>
          </p:cNvSpPr>
          <p:nvPr/>
        </p:nvSpPr>
        <p:spPr bwMode="auto">
          <a:xfrm>
            <a:off x="3288313" y="2387837"/>
            <a:ext cx="5279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台灣微軟技術中心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Data &amp; AI team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Intern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1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7" y="3429000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836683" y="2925223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今天教什麼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084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438582"/>
            <a:chOff x="716110" y="187653"/>
            <a:chExt cx="4203131" cy="43858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TW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02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559667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3288313" y="3395178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畫出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三種技術分析線圖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，並判斷本日策略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037988" y="1863744"/>
            <a:ext cx="0" cy="380044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sp>
        <p:nvSpPr>
          <p:cNvPr id="26" name="文本框 51"/>
          <p:cNvSpPr txBox="1">
            <a:spLocks noChangeArrowheads="1"/>
          </p:cNvSpPr>
          <p:nvPr/>
        </p:nvSpPr>
        <p:spPr bwMode="auto">
          <a:xfrm>
            <a:off x="3288313" y="4402520"/>
            <a:ext cx="5761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自動發送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email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，推送本日價格和本日策略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7" name="文本框 51"/>
          <p:cNvSpPr txBox="1">
            <a:spLocks noChangeArrowheads="1"/>
          </p:cNvSpPr>
          <p:nvPr/>
        </p:nvSpPr>
        <p:spPr bwMode="auto">
          <a:xfrm>
            <a:off x="3288313" y="2387837"/>
            <a:ext cx="5345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從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Coingecko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載下最新的比特幣價格資料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1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7" y="3429000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851109" y="2925223"/>
              <a:ext cx="24641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Workflow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644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18677" y="3429000"/>
            <a:ext cx="2954655" cy="1230666"/>
            <a:chOff x="4605852" y="2848154"/>
            <a:chExt cx="295465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605852" y="2925223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技術分析指標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4"/>
          <p:cNvGrpSpPr>
            <a:grpSpLocks noChangeAspect="1"/>
          </p:cNvGrpSpPr>
          <p:nvPr/>
        </p:nvGrpSpPr>
        <p:grpSpPr>
          <a:xfrm>
            <a:off x="4818595" y="2085375"/>
            <a:ext cx="2554810" cy="1199156"/>
            <a:chOff x="9226008" y="-1169675"/>
            <a:chExt cx="164780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任意多边形 15"/>
            <p:cNvSpPr/>
            <p:nvPr/>
          </p:nvSpPr>
          <p:spPr>
            <a:xfrm>
              <a:off x="9226008" y="-1169675"/>
              <a:ext cx="767829" cy="773433"/>
            </a:xfrm>
            <a:custGeom>
              <a:avLst/>
              <a:gdLst/>
              <a:ahLst/>
              <a:cxnLst/>
              <a:rect l="l" t="t" r="r" b="b"/>
              <a:pathLst>
                <a:path w="767829" h="773433">
                  <a:moveTo>
                    <a:pt x="383186" y="0"/>
                  </a:moveTo>
                  <a:cubicBezTo>
                    <a:pt x="499323" y="52"/>
                    <a:pt x="592033" y="46540"/>
                    <a:pt x="661316" y="139464"/>
                  </a:cubicBezTo>
                  <a:cubicBezTo>
                    <a:pt x="730599" y="232388"/>
                    <a:pt x="766103" y="371436"/>
                    <a:pt x="767829" y="556608"/>
                  </a:cubicBezTo>
                  <a:cubicBezTo>
                    <a:pt x="767397" y="603342"/>
                    <a:pt x="764855" y="647227"/>
                    <a:pt x="760201" y="688263"/>
                  </a:cubicBezTo>
                  <a:lnTo>
                    <a:pt x="745113" y="773433"/>
                  </a:lnTo>
                  <a:lnTo>
                    <a:pt x="506019" y="773433"/>
                  </a:lnTo>
                  <a:lnTo>
                    <a:pt x="512259" y="739730"/>
                  </a:lnTo>
                  <a:cubicBezTo>
                    <a:pt x="519317" y="691261"/>
                    <a:pt x="522957" y="630221"/>
                    <a:pt x="523180" y="556608"/>
                  </a:cubicBezTo>
                  <a:cubicBezTo>
                    <a:pt x="522883" y="459043"/>
                    <a:pt x="516510" y="384341"/>
                    <a:pt x="504061" y="332502"/>
                  </a:cubicBezTo>
                  <a:cubicBezTo>
                    <a:pt x="491611" y="280663"/>
                    <a:pt x="474868" y="245264"/>
                    <a:pt x="453831" y="226305"/>
                  </a:cubicBezTo>
                  <a:cubicBezTo>
                    <a:pt x="432794" y="207345"/>
                    <a:pt x="409245" y="198400"/>
                    <a:pt x="383186" y="199471"/>
                  </a:cubicBezTo>
                  <a:cubicBezTo>
                    <a:pt x="357143" y="198400"/>
                    <a:pt x="333721" y="207345"/>
                    <a:pt x="312918" y="226305"/>
                  </a:cubicBezTo>
                  <a:cubicBezTo>
                    <a:pt x="292115" y="245264"/>
                    <a:pt x="275606" y="280663"/>
                    <a:pt x="263391" y="332502"/>
                  </a:cubicBezTo>
                  <a:cubicBezTo>
                    <a:pt x="251175" y="384341"/>
                    <a:pt x="244928" y="459043"/>
                    <a:pt x="244649" y="556608"/>
                  </a:cubicBezTo>
                  <a:cubicBezTo>
                    <a:pt x="244858" y="630221"/>
                    <a:pt x="248425" y="691261"/>
                    <a:pt x="255348" y="739730"/>
                  </a:cubicBezTo>
                  <a:lnTo>
                    <a:pt x="261470" y="773433"/>
                  </a:lnTo>
                  <a:lnTo>
                    <a:pt x="22526" y="773433"/>
                  </a:lnTo>
                  <a:lnTo>
                    <a:pt x="7548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5" y="370162"/>
                    <a:pt x="36926" y="230750"/>
                    <a:pt x="105784" y="138372"/>
                  </a:cubicBezTo>
                  <a:cubicBezTo>
                    <a:pt x="174642" y="45994"/>
                    <a:pt x="267109" y="-130"/>
                    <a:pt x="3831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6"/>
            <p:cNvSpPr/>
            <p:nvPr/>
          </p:nvSpPr>
          <p:spPr>
            <a:xfrm>
              <a:off x="10056434" y="-1149273"/>
              <a:ext cx="817377" cy="753031"/>
            </a:xfrm>
            <a:custGeom>
              <a:avLst/>
              <a:gdLst/>
              <a:ahLst/>
              <a:cxnLst/>
              <a:rect l="l" t="t" r="r" b="b"/>
              <a:pathLst>
                <a:path w="817377" h="753031">
                  <a:moveTo>
                    <a:pt x="377447" y="0"/>
                  </a:moveTo>
                  <a:lnTo>
                    <a:pt x="696419" y="0"/>
                  </a:lnTo>
                  <a:lnTo>
                    <a:pt x="696419" y="616449"/>
                  </a:lnTo>
                  <a:lnTo>
                    <a:pt x="817377" y="616449"/>
                  </a:lnTo>
                  <a:lnTo>
                    <a:pt x="817377" y="753031"/>
                  </a:lnTo>
                  <a:lnTo>
                    <a:pt x="0" y="753031"/>
                  </a:lnTo>
                  <a:lnTo>
                    <a:pt x="0" y="633922"/>
                  </a:lnTo>
                  <a:lnTo>
                    <a:pt x="377447" y="0"/>
                  </a:lnTo>
                  <a:close/>
                  <a:moveTo>
                    <a:pt x="459054" y="216960"/>
                  </a:moveTo>
                  <a:cubicBezTo>
                    <a:pt x="445211" y="247638"/>
                    <a:pt x="431003" y="278499"/>
                    <a:pt x="416430" y="309542"/>
                  </a:cubicBezTo>
                  <a:cubicBezTo>
                    <a:pt x="401858" y="340585"/>
                    <a:pt x="386920" y="371445"/>
                    <a:pt x="371618" y="402124"/>
                  </a:cubicBezTo>
                  <a:lnTo>
                    <a:pt x="247745" y="616449"/>
                  </a:lnTo>
                  <a:lnTo>
                    <a:pt x="454686" y="616449"/>
                  </a:lnTo>
                  <a:lnTo>
                    <a:pt x="454686" y="457528"/>
                  </a:lnTo>
                  <a:cubicBezTo>
                    <a:pt x="454928" y="421807"/>
                    <a:pt x="456263" y="381712"/>
                    <a:pt x="458690" y="337244"/>
                  </a:cubicBezTo>
                  <a:cubicBezTo>
                    <a:pt x="461117" y="292775"/>
                    <a:pt x="463180" y="252680"/>
                    <a:pt x="464879" y="216960"/>
                  </a:cubicBezTo>
                  <a:lnTo>
                    <a:pt x="459054" y="2169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16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8" name="TextBox 1956"/>
          <p:cNvSpPr/>
          <p:nvPr/>
        </p:nvSpPr>
        <p:spPr>
          <a:xfrm>
            <a:off x="1619090" y="1740505"/>
            <a:ext cx="8996264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日均線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0"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日的價格平均畫成的線，可以代表過去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日購入者的成本</a:t>
            </a:r>
          </a:p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90" y="2848869"/>
            <a:ext cx="8996264" cy="23083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(90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88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90" y="2444638"/>
            <a:ext cx="8996264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若三種均線均向下，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代表空頭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反之，若三種均線均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向上，則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多頭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均線可以做為</a:t>
            </a:r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型態確認、多空轉換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的標的之一</a:t>
            </a:r>
          </a:p>
          <a:p>
            <a:pPr lvl="0"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6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533</Words>
  <Application>Microsoft Office PowerPoint</Application>
  <PresentationFormat>寬螢幕</PresentationFormat>
  <Paragraphs>114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Microsoft YaHei</vt:lpstr>
      <vt:lpstr>SimSun</vt:lpstr>
      <vt:lpstr>思源黑体 CN Bold</vt:lpstr>
      <vt:lpstr>思源黑体 CN Heavy</vt:lpstr>
      <vt:lpstr>微軟正黑體</vt:lpstr>
      <vt:lpstr>新細明體</vt:lpstr>
      <vt:lpstr>Arial</vt:lpstr>
      <vt:lpstr>Calibri</vt:lpstr>
      <vt:lpstr>Calibri Light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</dc:title>
  <dc:creator>第一PPT</dc:creator>
  <cp:keywords>www.1ppt.com</cp:keywords>
  <dc:description>www.1ppt.com</dc:description>
  <cp:lastModifiedBy>Ashe Liao (ADECCO PERSONNEL CO., LTD.)</cp:lastModifiedBy>
  <cp:revision>50</cp:revision>
  <dcterms:created xsi:type="dcterms:W3CDTF">2018-09-17T11:33:34Z</dcterms:created>
  <dcterms:modified xsi:type="dcterms:W3CDTF">2018-10-30T15:07:08Z</dcterms:modified>
</cp:coreProperties>
</file>