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slideLayout" Target="../slideLayouts/slideLayout1.xml"/><Relationship Id="rId1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1283029"/>
            <a:ext cx="3929063" cy="11172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3825" b="1" spc="-1" kern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Plataforma Aprendiz Plus</a:t>
            </a:r>
            <a:endParaRPr lang="en-US" sz="3825" dirty="0"/>
          </a:p>
        </p:txBody>
      </p:sp>
      <p:sp>
        <p:nvSpPr>
          <p:cNvPr id="4" name="Shape 1"/>
          <p:cNvSpPr/>
          <p:nvPr/>
        </p:nvSpPr>
        <p:spPr>
          <a:xfrm>
            <a:off x="428625" y="2471738"/>
            <a:ext cx="428625" cy="28575"/>
          </a:xfrm>
          <a:prstGeom prst="roundRect">
            <a:avLst/>
          </a:prstGeom>
          <a:solidFill>
            <a:srgbClr val="10B981"/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2786063"/>
            <a:ext cx="3929063" cy="26002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463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Conectando Jovens a Oportunidades</a:t>
            </a:r>
            <a:endParaRPr lang="en-US" sz="1463" dirty="0"/>
          </a:p>
        </p:txBody>
      </p:sp>
      <p:sp>
        <p:nvSpPr>
          <p:cNvPr id="6" name="Text 3"/>
          <p:cNvSpPr/>
          <p:nvPr/>
        </p:nvSpPr>
        <p:spPr>
          <a:xfrm>
            <a:off x="428625" y="3474709"/>
            <a:ext cx="392906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spc="2" kern="0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Autores</a:t>
            </a:r>
            <a:endParaRPr lang="en-US" sz="628" dirty="0"/>
          </a:p>
        </p:txBody>
      </p:sp>
      <p:sp>
        <p:nvSpPr>
          <p:cNvPr id="7" name="Text 4"/>
          <p:cNvSpPr/>
          <p:nvPr/>
        </p:nvSpPr>
        <p:spPr>
          <a:xfrm>
            <a:off x="428625" y="3689021"/>
            <a:ext cx="66355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Anderson Jr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1306497" y="3689021"/>
            <a:ext cx="73301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Luiz Eduardo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2253825" y="3689021"/>
            <a:ext cx="89880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Breno Henrique</a:t>
            </a:r>
            <a:endParaRPr lang="en-US" sz="837" dirty="0"/>
          </a:p>
        </p:txBody>
      </p:sp>
      <p:sp>
        <p:nvSpPr>
          <p:cNvPr id="10" name="Shape 7"/>
          <p:cNvSpPr/>
          <p:nvPr/>
        </p:nvSpPr>
        <p:spPr>
          <a:xfrm>
            <a:off x="5000625" y="2014538"/>
            <a:ext cx="642938" cy="642938"/>
          </a:xfrm>
          <a:prstGeom prst="rect">
            <a:avLst/>
          </a:prstGeom>
          <a:solidFill>
            <a:srgbClr val="FFFFFF">
              <a:alpha val="12000"/>
            </a:srgbClr>
          </a:solidFill>
          <a:ln w="198">
            <a:solidFill>
              <a:srgbClr val="F59E0B">
                <a:alpha val="60000"/>
              </a:srgbClr>
            </a:solidFill>
            <a:prstDash val="solid"/>
          </a:ln>
        </p:spPr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931" y="2178844"/>
            <a:ext cx="314325" cy="314325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5857875" y="2328863"/>
            <a:ext cx="357188" cy="14288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13" name="Shape 9"/>
          <p:cNvSpPr/>
          <p:nvPr/>
        </p:nvSpPr>
        <p:spPr>
          <a:xfrm>
            <a:off x="6429375" y="2014538"/>
            <a:ext cx="642938" cy="642938"/>
          </a:xfrm>
          <a:prstGeom prst="rect">
            <a:avLst/>
          </a:prstGeom>
          <a:solidFill>
            <a:srgbClr val="FFFFFF">
              <a:alpha val="12000"/>
            </a:srgbClr>
          </a:solidFill>
          <a:ln w="198">
            <a:solidFill>
              <a:srgbClr val="F59E0B">
                <a:alpha val="60000"/>
              </a:srgbClr>
            </a:solidFill>
            <a:prstDash val="solid"/>
          </a:ln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391" y="2178844"/>
            <a:ext cx="392906" cy="314325"/>
          </a:xfrm>
          <a:prstGeom prst="rect">
            <a:avLst/>
          </a:prstGeom>
        </p:spPr>
      </p:pic>
      <p:sp>
        <p:nvSpPr>
          <p:cNvPr id="15" name="Shape 10"/>
          <p:cNvSpPr/>
          <p:nvPr/>
        </p:nvSpPr>
        <p:spPr>
          <a:xfrm>
            <a:off x="7286625" y="2328863"/>
            <a:ext cx="357188" cy="14288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16" name="Shape 11"/>
          <p:cNvSpPr/>
          <p:nvPr/>
        </p:nvSpPr>
        <p:spPr>
          <a:xfrm>
            <a:off x="7858125" y="2014538"/>
            <a:ext cx="642938" cy="642938"/>
          </a:xfrm>
          <a:prstGeom prst="rect">
            <a:avLst/>
          </a:prstGeom>
          <a:solidFill>
            <a:srgbClr val="FFFFFF">
              <a:alpha val="12000"/>
            </a:srgbClr>
          </a:solidFill>
          <a:ln w="198">
            <a:solidFill>
              <a:srgbClr val="F59E0B">
                <a:alpha val="60000"/>
              </a:srgbClr>
            </a:solidFill>
            <a:prstDash val="solid"/>
          </a:ln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1722" y="2178844"/>
            <a:ext cx="235744" cy="31432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774634" y="2978944"/>
            <a:ext cx="195239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D1D5D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 • Inclusão • Oportunidades</a:t>
            </a:r>
            <a:endParaRPr lang="en-US" sz="732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Problema e Justificativa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28625" y="1548798"/>
            <a:ext cx="2619356" cy="172873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1548798"/>
            <a:ext cx="35719" cy="1728732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8" y="1784542"/>
            <a:ext cx="150019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78681" y="1763111"/>
            <a:ext cx="139347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Desafios dos Jovens </a:t>
            </a:r>
            <a:endParaRPr lang="en-US" sz="1046" dirty="0"/>
          </a:p>
        </p:txBody>
      </p:sp>
      <p:sp>
        <p:nvSpPr>
          <p:cNvPr id="8" name="Text 4"/>
          <p:cNvSpPr/>
          <p:nvPr/>
        </p:nvSpPr>
        <p:spPr>
          <a:xfrm>
            <a:off x="642938" y="2131014"/>
            <a:ext cx="64570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Dificuldades: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785813" y="2351745"/>
            <a:ext cx="204785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experiência profissional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785813" y="2511754"/>
            <a:ext cx="204785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Dificuldade em divulgar perfis</a:t>
            </a:r>
            <a:endParaRPr lang="en-US" sz="732" dirty="0"/>
          </a:p>
        </p:txBody>
      </p:sp>
      <p:sp>
        <p:nvSpPr>
          <p:cNvPr id="11" name="Text 7"/>
          <p:cNvSpPr/>
          <p:nvPr/>
        </p:nvSpPr>
        <p:spPr>
          <a:xfrm>
            <a:off x="785813" y="2671763"/>
            <a:ext cx="204785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Falta de canais eficientes</a:t>
            </a:r>
            <a:endParaRPr lang="en-US" sz="732" dirty="0"/>
          </a:p>
        </p:txBody>
      </p:sp>
      <p:sp>
        <p:nvSpPr>
          <p:cNvPr id="12" name="Text 8"/>
          <p:cNvSpPr/>
          <p:nvPr/>
        </p:nvSpPr>
        <p:spPr>
          <a:xfrm>
            <a:off x="785813" y="2831771"/>
            <a:ext cx="204785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Barreiras de qualificação</a:t>
            </a:r>
            <a:endParaRPr lang="en-US" sz="732" dirty="0"/>
          </a:p>
        </p:txBody>
      </p:sp>
      <p:sp>
        <p:nvSpPr>
          <p:cNvPr id="13" name="Shape 9"/>
          <p:cNvSpPr/>
          <p:nvPr/>
        </p:nvSpPr>
        <p:spPr>
          <a:xfrm>
            <a:off x="4286222" y="1884527"/>
            <a:ext cx="571500" cy="571500"/>
          </a:xfrm>
          <a:prstGeom prst="ellipse">
            <a:avLst/>
          </a:prstGeom>
          <a:solidFill>
            <a:srgbClr val="FEE2E2"/>
          </a:solidFill>
          <a:ln/>
        </p:spPr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097" y="2027402"/>
            <a:ext cx="285750" cy="2857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4340693" y="2606046"/>
            <a:ext cx="46258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LACUNA</a:t>
            </a:r>
            <a:endParaRPr lang="en-US" sz="837" dirty="0"/>
          </a:p>
        </p:txBody>
      </p:sp>
      <p:sp>
        <p:nvSpPr>
          <p:cNvPr id="16" name="Text 11"/>
          <p:cNvSpPr/>
          <p:nvPr/>
        </p:nvSpPr>
        <p:spPr>
          <a:xfrm>
            <a:off x="4347781" y="2777496"/>
            <a:ext cx="44841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</a:t>
            </a:r>
            <a:endParaRPr lang="en-US" sz="837" dirty="0"/>
          </a:p>
        </p:txBody>
      </p:sp>
      <p:sp>
        <p:nvSpPr>
          <p:cNvPr id="17" name="Shape 12"/>
          <p:cNvSpPr/>
          <p:nvPr/>
        </p:nvSpPr>
        <p:spPr>
          <a:xfrm>
            <a:off x="6095991" y="1548798"/>
            <a:ext cx="2619356" cy="172873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3"/>
          <p:cNvSpPr/>
          <p:nvPr/>
        </p:nvSpPr>
        <p:spPr>
          <a:xfrm>
            <a:off x="6095991" y="1548798"/>
            <a:ext cx="35719" cy="1728732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303" y="1784542"/>
            <a:ext cx="192881" cy="17145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6588909" y="1763111"/>
            <a:ext cx="161334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Desafios das Empresas </a:t>
            </a:r>
            <a:endParaRPr lang="en-US" sz="1046" dirty="0"/>
          </a:p>
        </p:txBody>
      </p:sp>
      <p:sp>
        <p:nvSpPr>
          <p:cNvPr id="21" name="Text 15"/>
          <p:cNvSpPr/>
          <p:nvPr/>
        </p:nvSpPr>
        <p:spPr>
          <a:xfrm>
            <a:off x="6310303" y="2131014"/>
            <a:ext cx="64570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Dificuldades:</a:t>
            </a:r>
            <a:endParaRPr lang="en-US" sz="732" dirty="0"/>
          </a:p>
        </p:txBody>
      </p:sp>
      <p:sp>
        <p:nvSpPr>
          <p:cNvPr id="22" name="Text 16"/>
          <p:cNvSpPr/>
          <p:nvPr/>
        </p:nvSpPr>
        <p:spPr>
          <a:xfrm>
            <a:off x="6453178" y="2351745"/>
            <a:ext cx="204785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Triagem ineficiente de candidatos</a:t>
            </a:r>
            <a:endParaRPr lang="en-US" sz="732" dirty="0"/>
          </a:p>
        </p:txBody>
      </p:sp>
      <p:sp>
        <p:nvSpPr>
          <p:cNvPr id="23" name="Text 17"/>
          <p:cNvSpPr/>
          <p:nvPr/>
        </p:nvSpPr>
        <p:spPr>
          <a:xfrm>
            <a:off x="6453178" y="2511754"/>
            <a:ext cx="204785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Divulgação limitada de vagas</a:t>
            </a:r>
            <a:endParaRPr lang="en-US" sz="732" dirty="0"/>
          </a:p>
        </p:txBody>
      </p:sp>
      <p:sp>
        <p:nvSpPr>
          <p:cNvPr id="24" name="Text 18"/>
          <p:cNvSpPr/>
          <p:nvPr/>
        </p:nvSpPr>
        <p:spPr>
          <a:xfrm>
            <a:off x="6453178" y="2671763"/>
            <a:ext cx="204785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Cumprimento de cotas obrigatórias</a:t>
            </a:r>
            <a:endParaRPr lang="en-US" sz="732" dirty="0"/>
          </a:p>
        </p:txBody>
      </p:sp>
      <p:sp>
        <p:nvSpPr>
          <p:cNvPr id="25" name="Text 19"/>
          <p:cNvSpPr/>
          <p:nvPr/>
        </p:nvSpPr>
        <p:spPr>
          <a:xfrm>
            <a:off x="6453178" y="2831771"/>
            <a:ext cx="2047856" cy="1600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32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Perda de talentos potenciais</a:t>
            </a:r>
            <a:endParaRPr lang="en-US" sz="732" dirty="0"/>
          </a:p>
        </p:txBody>
      </p:sp>
      <p:sp>
        <p:nvSpPr>
          <p:cNvPr id="26" name="Shape 20"/>
          <p:cNvSpPr/>
          <p:nvPr/>
        </p:nvSpPr>
        <p:spPr>
          <a:xfrm>
            <a:off x="428625" y="3969079"/>
            <a:ext cx="8286750" cy="817234"/>
          </a:xfrm>
          <a:prstGeom prst="rect">
            <a:avLst/>
          </a:prstGeom>
          <a:solidFill>
            <a:srgbClr val="1E40AF"/>
          </a:solidFill>
          <a:ln/>
        </p:spPr>
      </p:sp>
      <p:sp>
        <p:nvSpPr>
          <p:cNvPr id="27" name="Text 21"/>
          <p:cNvSpPr/>
          <p:nvPr/>
        </p:nvSpPr>
        <p:spPr>
          <a:xfrm>
            <a:off x="880551" y="4201251"/>
            <a:ext cx="4748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Solução:</a:t>
            </a:r>
            <a:endParaRPr lang="en-US" sz="837" dirty="0"/>
          </a:p>
        </p:txBody>
      </p:sp>
      <p:sp>
        <p:nvSpPr>
          <p:cNvPr id="28" name="Text 22"/>
          <p:cNvSpPr/>
          <p:nvPr/>
        </p:nvSpPr>
        <p:spPr>
          <a:xfrm>
            <a:off x="1355359" y="4201251"/>
            <a:ext cx="690806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Plataforma Aprendiz Plus une tecnologia e inclusão social para aproximar jovens e empresas, criando um ambiente digital que </a:t>
            </a:r>
            <a:endParaRPr lang="en-US" sz="837" dirty="0"/>
          </a:p>
        </p:txBody>
      </p:sp>
      <p:sp>
        <p:nvSpPr>
          <p:cNvPr id="29" name="Text 23"/>
          <p:cNvSpPr/>
          <p:nvPr/>
        </p:nvSpPr>
        <p:spPr>
          <a:xfrm>
            <a:off x="2441042" y="4395555"/>
            <a:ext cx="426191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simplifica o processo e amplia o acesso a vagas e talentos para ambos os lados. 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Objetivos do Projeto</a:t>
            </a:r>
            <a:endParaRPr lang="en-US" sz="2250" dirty="0"/>
          </a:p>
        </p:txBody>
      </p:sp>
      <p:sp>
        <p:nvSpPr>
          <p:cNvPr id="4" name="Text 1"/>
          <p:cNvSpPr/>
          <p:nvPr/>
        </p:nvSpPr>
        <p:spPr>
          <a:xfrm>
            <a:off x="428625" y="892969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 Geral: Desenvolver uma plataforma web interativa para conectar jovens aprendizes e empresas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428625" y="1350169"/>
            <a:ext cx="4054078" cy="105250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607219" y="1528763"/>
            <a:ext cx="428625" cy="428625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20" y="1643063"/>
            <a:ext cx="175022" cy="20002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178719" y="1528763"/>
            <a:ext cx="31253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Cadastro Seguro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1178719" y="1757363"/>
            <a:ext cx="3125391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de cadastro seguro para candidatos e empresas com proteção de dados</a:t>
            </a:r>
            <a:endParaRPr lang="en-US" sz="680" dirty="0"/>
          </a:p>
        </p:txBody>
      </p:sp>
      <p:sp>
        <p:nvSpPr>
          <p:cNvPr id="10" name="Shape 6"/>
          <p:cNvSpPr/>
          <p:nvPr/>
        </p:nvSpPr>
        <p:spPr>
          <a:xfrm>
            <a:off x="4661297" y="1350169"/>
            <a:ext cx="4054078" cy="105250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Shape 7"/>
          <p:cNvSpPr/>
          <p:nvPr/>
        </p:nvSpPr>
        <p:spPr>
          <a:xfrm>
            <a:off x="4839891" y="1528763"/>
            <a:ext cx="428625" cy="428625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9194" y="1643063"/>
            <a:ext cx="150019" cy="200025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5411391" y="1528763"/>
            <a:ext cx="31253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de Currículos</a:t>
            </a:r>
            <a:endParaRPr lang="en-US" sz="837" dirty="0"/>
          </a:p>
        </p:txBody>
      </p:sp>
      <p:sp>
        <p:nvSpPr>
          <p:cNvPr id="14" name="Text 9"/>
          <p:cNvSpPr/>
          <p:nvPr/>
        </p:nvSpPr>
        <p:spPr>
          <a:xfrm>
            <a:off x="5411391" y="1757363"/>
            <a:ext cx="3125391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Permitir o upload e gerenciamento de currículos de forma simples e intuitiva</a:t>
            </a:r>
            <a:endParaRPr lang="en-US" sz="680" dirty="0"/>
          </a:p>
        </p:txBody>
      </p:sp>
      <p:sp>
        <p:nvSpPr>
          <p:cNvPr id="15" name="Shape 10"/>
          <p:cNvSpPr/>
          <p:nvPr/>
        </p:nvSpPr>
        <p:spPr>
          <a:xfrm>
            <a:off x="428625" y="2581266"/>
            <a:ext cx="4054078" cy="105250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1"/>
          <p:cNvSpPr/>
          <p:nvPr/>
        </p:nvSpPr>
        <p:spPr>
          <a:xfrm>
            <a:off x="607219" y="2759859"/>
            <a:ext cx="428625" cy="428625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519" y="2874159"/>
            <a:ext cx="200025" cy="20002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1178719" y="2759859"/>
            <a:ext cx="31253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Recomendação Inteligente</a:t>
            </a:r>
            <a:endParaRPr lang="en-US" sz="837" dirty="0"/>
          </a:p>
        </p:txBody>
      </p:sp>
      <p:sp>
        <p:nvSpPr>
          <p:cNvPr id="19" name="Text 13"/>
          <p:cNvSpPr/>
          <p:nvPr/>
        </p:nvSpPr>
        <p:spPr>
          <a:xfrm>
            <a:off x="1178719" y="2988459"/>
            <a:ext cx="312539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de IA para aproximar perfis de candidatos com vagas ideais</a:t>
            </a:r>
            <a:endParaRPr lang="en-US" sz="680" dirty="0"/>
          </a:p>
        </p:txBody>
      </p:sp>
      <p:sp>
        <p:nvSpPr>
          <p:cNvPr id="20" name="Shape 14"/>
          <p:cNvSpPr/>
          <p:nvPr/>
        </p:nvSpPr>
        <p:spPr>
          <a:xfrm>
            <a:off x="4661297" y="2581266"/>
            <a:ext cx="4054078" cy="105250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5"/>
          <p:cNvSpPr/>
          <p:nvPr/>
        </p:nvSpPr>
        <p:spPr>
          <a:xfrm>
            <a:off x="4839891" y="2759859"/>
            <a:ext cx="428625" cy="428625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4191" y="2874159"/>
            <a:ext cx="200025" cy="200025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5411391" y="2759859"/>
            <a:ext cx="31253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Filtros Avançados</a:t>
            </a:r>
            <a:endParaRPr lang="en-US" sz="837" dirty="0"/>
          </a:p>
        </p:txBody>
      </p:sp>
      <p:sp>
        <p:nvSpPr>
          <p:cNvPr id="24" name="Text 17"/>
          <p:cNvSpPr/>
          <p:nvPr/>
        </p:nvSpPr>
        <p:spPr>
          <a:xfrm>
            <a:off x="5411391" y="2988459"/>
            <a:ext cx="3125391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busca avançada para encontrar candidatos e vagas ideais</a:t>
            </a:r>
            <a:endParaRPr lang="en-US" sz="680" dirty="0"/>
          </a:p>
        </p:txBody>
      </p:sp>
      <p:sp>
        <p:nvSpPr>
          <p:cNvPr id="25" name="Shape 18"/>
          <p:cNvSpPr/>
          <p:nvPr/>
        </p:nvSpPr>
        <p:spPr>
          <a:xfrm>
            <a:off x="428625" y="3812363"/>
            <a:ext cx="4054078" cy="9739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19"/>
          <p:cNvSpPr/>
          <p:nvPr/>
        </p:nvSpPr>
        <p:spPr>
          <a:xfrm>
            <a:off x="607219" y="3990956"/>
            <a:ext cx="428625" cy="428625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2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1519" y="4105256"/>
            <a:ext cx="200025" cy="200025"/>
          </a:xfrm>
          <a:prstGeom prst="rect">
            <a:avLst/>
          </a:prstGeom>
        </p:spPr>
      </p:pic>
      <p:sp>
        <p:nvSpPr>
          <p:cNvPr id="28" name="Text 20"/>
          <p:cNvSpPr/>
          <p:nvPr/>
        </p:nvSpPr>
        <p:spPr>
          <a:xfrm>
            <a:off x="1178719" y="3990956"/>
            <a:ext cx="31253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Portal de Notícias</a:t>
            </a:r>
            <a:endParaRPr lang="en-US" sz="837" dirty="0"/>
          </a:p>
        </p:txBody>
      </p:sp>
      <p:sp>
        <p:nvSpPr>
          <p:cNvPr id="29" name="Text 21"/>
          <p:cNvSpPr/>
          <p:nvPr/>
        </p:nvSpPr>
        <p:spPr>
          <a:xfrm>
            <a:off x="1178719" y="4219556"/>
            <a:ext cx="312539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Informações sobre mercado de trabalho e direitos do aprendiz</a:t>
            </a:r>
            <a:endParaRPr lang="en-US" sz="680" dirty="0"/>
          </a:p>
        </p:txBody>
      </p:sp>
      <p:sp>
        <p:nvSpPr>
          <p:cNvPr id="30" name="Shape 22"/>
          <p:cNvSpPr/>
          <p:nvPr/>
        </p:nvSpPr>
        <p:spPr>
          <a:xfrm>
            <a:off x="4661297" y="3812363"/>
            <a:ext cx="4054078" cy="9739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Shape 23"/>
          <p:cNvSpPr/>
          <p:nvPr/>
        </p:nvSpPr>
        <p:spPr>
          <a:xfrm>
            <a:off x="4839891" y="3990956"/>
            <a:ext cx="428625" cy="428625"/>
          </a:xfrm>
          <a:prstGeom prst="rect">
            <a:avLst/>
          </a:prstGeom>
          <a:solidFill>
            <a:srgbClr val="F97316"/>
          </a:solidFill>
          <a:ln/>
        </p:spPr>
      </p:sp>
      <p:pic>
        <p:nvPicPr>
          <p:cNvPr id="3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9194" y="4105256"/>
            <a:ext cx="150019" cy="200025"/>
          </a:xfrm>
          <a:prstGeom prst="rect">
            <a:avLst/>
          </a:prstGeom>
        </p:spPr>
      </p:pic>
      <p:sp>
        <p:nvSpPr>
          <p:cNvPr id="33" name="Text 24"/>
          <p:cNvSpPr/>
          <p:nvPr/>
        </p:nvSpPr>
        <p:spPr>
          <a:xfrm>
            <a:off x="5411391" y="3990956"/>
            <a:ext cx="31253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 Responsivo</a:t>
            </a:r>
            <a:endParaRPr lang="en-US" sz="837" dirty="0"/>
          </a:p>
        </p:txBody>
      </p:sp>
      <p:sp>
        <p:nvSpPr>
          <p:cNvPr id="34" name="Text 25"/>
          <p:cNvSpPr/>
          <p:nvPr/>
        </p:nvSpPr>
        <p:spPr>
          <a:xfrm>
            <a:off x="5411391" y="4219556"/>
            <a:ext cx="312539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moderna, acessível e responsiva para todos os usuários</a:t>
            </a:r>
            <a:endParaRPr lang="en-US" sz="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Público-Alvo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28625" y="1071563"/>
            <a:ext cx="2619356" cy="3714750"/>
          </a:xfrm>
          <a:prstGeom prst="rect">
            <a:avLst/>
          </a:prstGeom>
          <a:solidFill>
            <a:srgbClr val="FFFFFF"/>
          </a:solidFill>
          <a:ln w="595">
            <a:solidFill>
              <a:srgbClr val="10B981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1452553" y="1321594"/>
            <a:ext cx="571500" cy="571500"/>
          </a:xfrm>
          <a:prstGeom prst="ellipse">
            <a:avLst/>
          </a:prstGeom>
          <a:solidFill>
            <a:srgbClr val="D1FAE5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5428" y="1464469"/>
            <a:ext cx="285750" cy="285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029258" y="2035969"/>
            <a:ext cx="1418090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Jovens Aprendizes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1441307" y="2343150"/>
            <a:ext cx="59399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 a 24 anos</a:t>
            </a:r>
            <a:endParaRPr lang="en-US" sz="732" dirty="0"/>
          </a:p>
        </p:txBody>
      </p:sp>
      <p:sp>
        <p:nvSpPr>
          <p:cNvPr id="9" name="Text 5"/>
          <p:cNvSpPr/>
          <p:nvPr/>
        </p:nvSpPr>
        <p:spPr>
          <a:xfrm>
            <a:off x="607219" y="2636044"/>
            <a:ext cx="2262169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Buscam a primeira oportunidade profissional e desenvolvimento de carreira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607219" y="3884861"/>
            <a:ext cx="2262169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Benefícios:</a:t>
            </a:r>
            <a:endParaRPr lang="en-US" sz="680" dirty="0"/>
          </a:p>
        </p:txBody>
      </p:sp>
      <p:sp>
        <p:nvSpPr>
          <p:cNvPr id="11" name="Text 7"/>
          <p:cNvSpPr/>
          <p:nvPr/>
        </p:nvSpPr>
        <p:spPr>
          <a:xfrm>
            <a:off x="791756" y="4101294"/>
            <a:ext cx="189306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Acesso rápido a vagas, divulgação de perfil, </a:t>
            </a:r>
            <a:endParaRPr lang="en-US" sz="680" dirty="0"/>
          </a:p>
        </p:txBody>
      </p:sp>
      <p:sp>
        <p:nvSpPr>
          <p:cNvPr id="12" name="Text 8"/>
          <p:cNvSpPr/>
          <p:nvPr/>
        </p:nvSpPr>
        <p:spPr>
          <a:xfrm>
            <a:off x="825382" y="4249862"/>
            <a:ext cx="182581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conexão com empresas, desenvolvimento </a:t>
            </a:r>
            <a:endParaRPr lang="en-US" sz="680" dirty="0"/>
          </a:p>
        </p:txBody>
      </p:sp>
      <p:sp>
        <p:nvSpPr>
          <p:cNvPr id="13" name="Text 9"/>
          <p:cNvSpPr/>
          <p:nvPr/>
        </p:nvSpPr>
        <p:spPr>
          <a:xfrm>
            <a:off x="1484142" y="4398429"/>
            <a:ext cx="50829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profissional </a:t>
            </a:r>
            <a:endParaRPr lang="en-US" sz="680" dirty="0"/>
          </a:p>
        </p:txBody>
      </p:sp>
      <p:sp>
        <p:nvSpPr>
          <p:cNvPr id="14" name="Shape 10"/>
          <p:cNvSpPr/>
          <p:nvPr/>
        </p:nvSpPr>
        <p:spPr>
          <a:xfrm>
            <a:off x="3262294" y="1071563"/>
            <a:ext cx="2619384" cy="3714750"/>
          </a:xfrm>
          <a:prstGeom prst="rect">
            <a:avLst/>
          </a:prstGeom>
          <a:solidFill>
            <a:srgbClr val="FFFFFF"/>
          </a:solidFill>
          <a:ln w="595">
            <a:solidFill>
              <a:srgbClr val="F59E0B"/>
            </a:solidFill>
            <a:prstDash val="solid"/>
          </a:ln>
        </p:spPr>
      </p:sp>
      <p:sp>
        <p:nvSpPr>
          <p:cNvPr id="15" name="Shape 11"/>
          <p:cNvSpPr/>
          <p:nvPr/>
        </p:nvSpPr>
        <p:spPr>
          <a:xfrm>
            <a:off x="4286222" y="1321594"/>
            <a:ext cx="571500" cy="571500"/>
          </a:xfrm>
          <a:prstGeom prst="ellipse">
            <a:avLst/>
          </a:prstGeom>
          <a:solidFill>
            <a:srgbClr val="FEF3C7"/>
          </a:solidFill>
          <a:ln/>
        </p:spPr>
      </p:sp>
      <p:pic>
        <p:nvPicPr>
          <p:cNvPr id="1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4816" y="1464469"/>
            <a:ext cx="214313" cy="285750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194944" y="2035969"/>
            <a:ext cx="754084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Empresas</a:t>
            </a:r>
            <a:endParaRPr lang="en-US" sz="1238" dirty="0"/>
          </a:p>
        </p:txBody>
      </p:sp>
      <p:sp>
        <p:nvSpPr>
          <p:cNvPr id="18" name="Text 13"/>
          <p:cNvSpPr/>
          <p:nvPr/>
        </p:nvSpPr>
        <p:spPr>
          <a:xfrm>
            <a:off x="3812781" y="2343150"/>
            <a:ext cx="151841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Pequeno, médio e grande porte</a:t>
            </a:r>
            <a:endParaRPr lang="en-US" sz="732" dirty="0"/>
          </a:p>
        </p:txBody>
      </p:sp>
      <p:sp>
        <p:nvSpPr>
          <p:cNvPr id="19" name="Text 14"/>
          <p:cNvSpPr/>
          <p:nvPr/>
        </p:nvSpPr>
        <p:spPr>
          <a:xfrm>
            <a:off x="3440888" y="2636044"/>
            <a:ext cx="2262197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Precisam cumprir cotas de aprendizagem ou investir em novos talentos</a:t>
            </a:r>
            <a:endParaRPr lang="en-US" sz="732" dirty="0"/>
          </a:p>
        </p:txBody>
      </p:sp>
      <p:sp>
        <p:nvSpPr>
          <p:cNvPr id="20" name="Text 15"/>
          <p:cNvSpPr/>
          <p:nvPr/>
        </p:nvSpPr>
        <p:spPr>
          <a:xfrm>
            <a:off x="3440888" y="4033428"/>
            <a:ext cx="2262197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Benefícios:</a:t>
            </a:r>
            <a:endParaRPr lang="en-US" sz="680" dirty="0"/>
          </a:p>
        </p:txBody>
      </p:sp>
      <p:sp>
        <p:nvSpPr>
          <p:cNvPr id="21" name="Text 16"/>
          <p:cNvSpPr/>
          <p:nvPr/>
        </p:nvSpPr>
        <p:spPr>
          <a:xfrm>
            <a:off x="3552732" y="4249862"/>
            <a:ext cx="203848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Encontrar talentos, cumprir cotas obrigatórias, </a:t>
            </a:r>
            <a:endParaRPr lang="en-US" sz="680" dirty="0"/>
          </a:p>
        </p:txBody>
      </p:sp>
      <p:sp>
        <p:nvSpPr>
          <p:cNvPr id="22" name="Text 17"/>
          <p:cNvSpPr/>
          <p:nvPr/>
        </p:nvSpPr>
        <p:spPr>
          <a:xfrm>
            <a:off x="3779658" y="4398429"/>
            <a:ext cx="1584629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triagem eficiente, redução de custos </a:t>
            </a:r>
            <a:endParaRPr lang="en-US" sz="680" dirty="0"/>
          </a:p>
        </p:txBody>
      </p:sp>
      <p:sp>
        <p:nvSpPr>
          <p:cNvPr id="23" name="Shape 18"/>
          <p:cNvSpPr/>
          <p:nvPr/>
        </p:nvSpPr>
        <p:spPr>
          <a:xfrm>
            <a:off x="6095991" y="1071563"/>
            <a:ext cx="2619356" cy="3714750"/>
          </a:xfrm>
          <a:prstGeom prst="rect">
            <a:avLst/>
          </a:prstGeom>
          <a:solidFill>
            <a:srgbClr val="FFFFFF"/>
          </a:solidFill>
          <a:ln w="595">
            <a:solidFill>
              <a:srgbClr val="1E3A8A"/>
            </a:solidFill>
            <a:prstDash val="solid"/>
          </a:ln>
        </p:spPr>
      </p:sp>
      <p:sp>
        <p:nvSpPr>
          <p:cNvPr id="24" name="Shape 19"/>
          <p:cNvSpPr/>
          <p:nvPr/>
        </p:nvSpPr>
        <p:spPr>
          <a:xfrm>
            <a:off x="7119919" y="1321594"/>
            <a:ext cx="571500" cy="5715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2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7075" y="1464469"/>
            <a:ext cx="357188" cy="285750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6942106" y="2035969"/>
            <a:ext cx="927125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Instituições</a:t>
            </a:r>
            <a:endParaRPr lang="en-US" sz="1238" dirty="0"/>
          </a:p>
        </p:txBody>
      </p:sp>
      <p:sp>
        <p:nvSpPr>
          <p:cNvPr id="27" name="Text 21"/>
          <p:cNvSpPr/>
          <p:nvPr/>
        </p:nvSpPr>
        <p:spPr>
          <a:xfrm>
            <a:off x="6775875" y="2343150"/>
            <a:ext cx="125956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Escolas, ONGs e entidades</a:t>
            </a:r>
            <a:endParaRPr lang="en-US" sz="732" dirty="0"/>
          </a:p>
        </p:txBody>
      </p:sp>
      <p:sp>
        <p:nvSpPr>
          <p:cNvPr id="28" name="Text 22"/>
          <p:cNvSpPr/>
          <p:nvPr/>
        </p:nvSpPr>
        <p:spPr>
          <a:xfrm>
            <a:off x="6274584" y="2636044"/>
            <a:ext cx="2262169" cy="3200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Apoiam a empregabilidade juvenil e inclusão social de seus alunos</a:t>
            </a:r>
            <a:endParaRPr lang="en-US" sz="732" dirty="0"/>
          </a:p>
        </p:txBody>
      </p:sp>
      <p:sp>
        <p:nvSpPr>
          <p:cNvPr id="29" name="Text 23"/>
          <p:cNvSpPr/>
          <p:nvPr/>
        </p:nvSpPr>
        <p:spPr>
          <a:xfrm>
            <a:off x="6274584" y="4033428"/>
            <a:ext cx="2262169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Benefícios:</a:t>
            </a:r>
            <a:endParaRPr lang="en-US" sz="680" dirty="0"/>
          </a:p>
        </p:txBody>
      </p:sp>
      <p:sp>
        <p:nvSpPr>
          <p:cNvPr id="30" name="Text 24"/>
          <p:cNvSpPr/>
          <p:nvPr/>
        </p:nvSpPr>
        <p:spPr>
          <a:xfrm>
            <a:off x="6400298" y="4249862"/>
            <a:ext cx="201071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Ferramenta de apoio, maior empregabilidade, </a:t>
            </a:r>
            <a:endParaRPr lang="en-US" sz="680" dirty="0"/>
          </a:p>
        </p:txBody>
      </p:sp>
      <p:sp>
        <p:nvSpPr>
          <p:cNvPr id="31" name="Text 25"/>
          <p:cNvSpPr/>
          <p:nvPr/>
        </p:nvSpPr>
        <p:spPr>
          <a:xfrm>
            <a:off x="6592872" y="4398429"/>
            <a:ext cx="162559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impacto social, parcerias estratégicas </a:t>
            </a:r>
            <a:endParaRPr lang="en-US" sz="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Tecnologias Utilizadas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28625" y="1964531"/>
            <a:ext cx="1365879" cy="2000250"/>
          </a:xfrm>
          <a:prstGeom prst="rect">
            <a:avLst/>
          </a:prstGeom>
          <a:solidFill>
            <a:srgbClr val="FFFFFF"/>
          </a:solidFill>
          <a:ln w="496">
            <a:solidFill>
              <a:srgbClr val="F59E0B"/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61520" y="2326714"/>
            <a:ext cx="500063" cy="500063"/>
          </a:xfrm>
          <a:prstGeom prst="rect">
            <a:avLst/>
          </a:prstGeom>
          <a:solidFill>
            <a:srgbClr val="FEF3C7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76" y="2462445"/>
            <a:ext cx="285750" cy="228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05848" y="2933933"/>
            <a:ext cx="61143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Front-end</a:t>
            </a:r>
            <a:endParaRPr lang="en-US" sz="732" dirty="0"/>
          </a:p>
        </p:txBody>
      </p:sp>
      <p:sp>
        <p:nvSpPr>
          <p:cNvPr id="8" name="Text 4"/>
          <p:cNvSpPr/>
          <p:nvPr/>
        </p:nvSpPr>
        <p:spPr>
          <a:xfrm>
            <a:off x="970099" y="3200037"/>
            <a:ext cx="28290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HTML5</a:t>
            </a:r>
            <a:endParaRPr lang="en-US" sz="628" dirty="0"/>
          </a:p>
        </p:txBody>
      </p:sp>
      <p:sp>
        <p:nvSpPr>
          <p:cNvPr id="9" name="Text 5"/>
          <p:cNvSpPr/>
          <p:nvPr/>
        </p:nvSpPr>
        <p:spPr>
          <a:xfrm>
            <a:off x="1012878" y="3337192"/>
            <a:ext cx="197346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CSS3</a:t>
            </a:r>
            <a:endParaRPr lang="en-US" sz="628" dirty="0"/>
          </a:p>
        </p:txBody>
      </p:sp>
      <p:sp>
        <p:nvSpPr>
          <p:cNvPr id="10" name="Text 6"/>
          <p:cNvSpPr/>
          <p:nvPr/>
        </p:nvSpPr>
        <p:spPr>
          <a:xfrm>
            <a:off x="915293" y="3474346"/>
            <a:ext cx="39254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JavaScript </a:t>
            </a:r>
            <a:endParaRPr lang="en-US" sz="628" dirty="0"/>
          </a:p>
        </p:txBody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1661" y="2878931"/>
            <a:ext cx="150019" cy="171450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2158836" y="1964531"/>
            <a:ext cx="1365879" cy="2000250"/>
          </a:xfrm>
          <a:prstGeom prst="rect">
            <a:avLst/>
          </a:prstGeom>
          <a:solidFill>
            <a:srgbClr val="FFFFFF"/>
          </a:solidFill>
          <a:ln w="496">
            <a:solidFill>
              <a:srgbClr val="10B981"/>
            </a:solidFill>
            <a:prstDash val="solid"/>
          </a:ln>
        </p:spPr>
      </p:sp>
      <p:sp>
        <p:nvSpPr>
          <p:cNvPr id="13" name="Shape 8"/>
          <p:cNvSpPr/>
          <p:nvPr/>
        </p:nvSpPr>
        <p:spPr>
          <a:xfrm>
            <a:off x="2591730" y="2395305"/>
            <a:ext cx="500063" cy="500063"/>
          </a:xfrm>
          <a:prstGeom prst="rect">
            <a:avLst/>
          </a:prstGeom>
          <a:solidFill>
            <a:srgbClr val="FEF3C7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7461" y="2531036"/>
            <a:ext cx="228600" cy="22860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2573536" y="3002524"/>
            <a:ext cx="53645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Back-end</a:t>
            </a:r>
            <a:endParaRPr lang="en-US" sz="732" dirty="0"/>
          </a:p>
        </p:txBody>
      </p:sp>
      <p:sp>
        <p:nvSpPr>
          <p:cNvPr id="16" name="Text 10"/>
          <p:cNvSpPr/>
          <p:nvPr/>
        </p:nvSpPr>
        <p:spPr>
          <a:xfrm>
            <a:off x="2689650" y="3268628"/>
            <a:ext cx="304251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Node.js</a:t>
            </a:r>
            <a:endParaRPr lang="en-US" sz="628" dirty="0"/>
          </a:p>
        </p:txBody>
      </p:sp>
      <p:sp>
        <p:nvSpPr>
          <p:cNvPr id="17" name="Text 11"/>
          <p:cNvSpPr/>
          <p:nvPr/>
        </p:nvSpPr>
        <p:spPr>
          <a:xfrm>
            <a:off x="2643746" y="3405783"/>
            <a:ext cx="39606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Express.js </a:t>
            </a:r>
            <a:endParaRPr lang="en-US" sz="628" dirty="0"/>
          </a:p>
        </p:txBody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1871" y="2878931"/>
            <a:ext cx="150019" cy="171450"/>
          </a:xfrm>
          <a:prstGeom prst="rect">
            <a:avLst/>
          </a:prstGeom>
        </p:spPr>
      </p:pic>
      <p:sp>
        <p:nvSpPr>
          <p:cNvPr id="19" name="Shape 12"/>
          <p:cNvSpPr/>
          <p:nvPr/>
        </p:nvSpPr>
        <p:spPr>
          <a:xfrm>
            <a:off x="3889046" y="1964531"/>
            <a:ext cx="1365879" cy="2000250"/>
          </a:xfrm>
          <a:prstGeom prst="rect">
            <a:avLst/>
          </a:prstGeom>
          <a:solidFill>
            <a:srgbClr val="FFFFFF"/>
          </a:solidFill>
          <a:ln w="496">
            <a:solidFill>
              <a:srgbClr val="1E3A8A"/>
            </a:solidFill>
            <a:prstDash val="solid"/>
          </a:ln>
        </p:spPr>
      </p:sp>
      <p:sp>
        <p:nvSpPr>
          <p:cNvPr id="20" name="Shape 13"/>
          <p:cNvSpPr/>
          <p:nvPr/>
        </p:nvSpPr>
        <p:spPr>
          <a:xfrm>
            <a:off x="4321941" y="2395305"/>
            <a:ext cx="500063" cy="500063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1960" y="2531036"/>
            <a:ext cx="200025" cy="22860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4101657" y="3002524"/>
            <a:ext cx="94063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</a:t>
            </a:r>
            <a:endParaRPr lang="en-US" sz="732" dirty="0"/>
          </a:p>
        </p:txBody>
      </p:sp>
      <p:sp>
        <p:nvSpPr>
          <p:cNvPr id="23" name="Text 15"/>
          <p:cNvSpPr/>
          <p:nvPr/>
        </p:nvSpPr>
        <p:spPr>
          <a:xfrm>
            <a:off x="4369240" y="3268628"/>
            <a:ext cx="40549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MongoDB</a:t>
            </a:r>
            <a:endParaRPr lang="en-US" sz="628" dirty="0"/>
          </a:p>
        </p:txBody>
      </p:sp>
      <p:sp>
        <p:nvSpPr>
          <p:cNvPr id="24" name="Text 16"/>
          <p:cNvSpPr/>
          <p:nvPr/>
        </p:nvSpPr>
        <p:spPr>
          <a:xfrm>
            <a:off x="4390867" y="3405783"/>
            <a:ext cx="362210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Escalável </a:t>
            </a:r>
            <a:endParaRPr lang="en-US" sz="628" dirty="0"/>
          </a:p>
        </p:txBody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082" y="2878931"/>
            <a:ext cx="150019" cy="171450"/>
          </a:xfrm>
          <a:prstGeom prst="rect">
            <a:avLst/>
          </a:prstGeom>
        </p:spPr>
      </p:pic>
      <p:sp>
        <p:nvSpPr>
          <p:cNvPr id="26" name="Shape 17"/>
          <p:cNvSpPr/>
          <p:nvPr/>
        </p:nvSpPr>
        <p:spPr>
          <a:xfrm>
            <a:off x="5619257" y="1964531"/>
            <a:ext cx="1365879" cy="2000250"/>
          </a:xfrm>
          <a:prstGeom prst="rect">
            <a:avLst/>
          </a:prstGeom>
          <a:solidFill>
            <a:srgbClr val="FFFFFF"/>
          </a:solidFill>
          <a:ln w="496">
            <a:solidFill>
              <a:srgbClr val="F59E0B"/>
            </a:solidFill>
            <a:prstDash val="solid"/>
          </a:ln>
        </p:spPr>
      </p:sp>
      <p:sp>
        <p:nvSpPr>
          <p:cNvPr id="27" name="Shape 18"/>
          <p:cNvSpPr/>
          <p:nvPr/>
        </p:nvSpPr>
        <p:spPr>
          <a:xfrm>
            <a:off x="6052152" y="2320296"/>
            <a:ext cx="500063" cy="500063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7883" y="2456027"/>
            <a:ext cx="228600" cy="2286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5762132" y="2927514"/>
            <a:ext cx="108012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Inteligência Artificial</a:t>
            </a:r>
            <a:endParaRPr lang="en-US" sz="732" dirty="0"/>
          </a:p>
        </p:txBody>
      </p:sp>
      <p:sp>
        <p:nvSpPr>
          <p:cNvPr id="30" name="Text 20"/>
          <p:cNvSpPr/>
          <p:nvPr/>
        </p:nvSpPr>
        <p:spPr>
          <a:xfrm>
            <a:off x="6152806" y="3343638"/>
            <a:ext cx="298754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Brain.js</a:t>
            </a:r>
            <a:endParaRPr lang="en-US" sz="628" dirty="0"/>
          </a:p>
        </p:txBody>
      </p:sp>
      <p:sp>
        <p:nvSpPr>
          <p:cNvPr id="31" name="Text 21"/>
          <p:cNvSpPr/>
          <p:nvPr/>
        </p:nvSpPr>
        <p:spPr>
          <a:xfrm>
            <a:off x="6033092" y="3480792"/>
            <a:ext cx="53820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TensorFlow.js </a:t>
            </a:r>
            <a:endParaRPr lang="en-US" sz="628" dirty="0"/>
          </a:p>
        </p:txBody>
      </p:sp>
      <p:pic>
        <p:nvPicPr>
          <p:cNvPr id="32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2293" y="2878931"/>
            <a:ext cx="150019" cy="171450"/>
          </a:xfrm>
          <a:prstGeom prst="rect">
            <a:avLst/>
          </a:prstGeom>
        </p:spPr>
      </p:pic>
      <p:sp>
        <p:nvSpPr>
          <p:cNvPr id="33" name="Shape 22"/>
          <p:cNvSpPr/>
          <p:nvPr/>
        </p:nvSpPr>
        <p:spPr>
          <a:xfrm>
            <a:off x="7349468" y="1964531"/>
            <a:ext cx="1365879" cy="2000250"/>
          </a:xfrm>
          <a:prstGeom prst="rect">
            <a:avLst/>
          </a:prstGeom>
          <a:solidFill>
            <a:srgbClr val="FFFFFF"/>
          </a:solidFill>
          <a:ln w="496">
            <a:solidFill>
              <a:srgbClr val="10B981"/>
            </a:solidFill>
            <a:prstDash val="solid"/>
          </a:ln>
        </p:spPr>
      </p:sp>
      <p:sp>
        <p:nvSpPr>
          <p:cNvPr id="34" name="Shape 23"/>
          <p:cNvSpPr/>
          <p:nvPr/>
        </p:nvSpPr>
        <p:spPr>
          <a:xfrm>
            <a:off x="7782362" y="2326714"/>
            <a:ext cx="500063" cy="500063"/>
          </a:xfrm>
          <a:prstGeom prst="rect">
            <a:avLst/>
          </a:prstGeom>
          <a:solidFill>
            <a:srgbClr val="D1FAE5"/>
          </a:solidFill>
          <a:ln/>
        </p:spPr>
      </p:sp>
      <p:pic>
        <p:nvPicPr>
          <p:cNvPr id="3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2381" y="2462445"/>
            <a:ext cx="200025" cy="228600"/>
          </a:xfrm>
          <a:prstGeom prst="rect">
            <a:avLst/>
          </a:prstGeom>
        </p:spPr>
      </p:pic>
      <p:sp>
        <p:nvSpPr>
          <p:cNvPr id="36" name="Text 24"/>
          <p:cNvSpPr/>
          <p:nvPr/>
        </p:nvSpPr>
        <p:spPr>
          <a:xfrm>
            <a:off x="7825894" y="2933933"/>
            <a:ext cx="41299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DevOps</a:t>
            </a:r>
            <a:endParaRPr lang="en-US" sz="732" dirty="0"/>
          </a:p>
        </p:txBody>
      </p:sp>
      <p:sp>
        <p:nvSpPr>
          <p:cNvPr id="37" name="Text 25"/>
          <p:cNvSpPr/>
          <p:nvPr/>
        </p:nvSpPr>
        <p:spPr>
          <a:xfrm>
            <a:off x="7974657" y="3200037"/>
            <a:ext cx="115472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Git</a:t>
            </a:r>
            <a:endParaRPr lang="en-US" sz="628" dirty="0"/>
          </a:p>
        </p:txBody>
      </p:sp>
      <p:sp>
        <p:nvSpPr>
          <p:cNvPr id="38" name="Text 26"/>
          <p:cNvSpPr/>
          <p:nvPr/>
        </p:nvSpPr>
        <p:spPr>
          <a:xfrm>
            <a:off x="7890021" y="3337192"/>
            <a:ext cx="28471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GitHub</a:t>
            </a:r>
            <a:endParaRPr lang="en-US" sz="628" dirty="0"/>
          </a:p>
        </p:txBody>
      </p:sp>
      <p:sp>
        <p:nvSpPr>
          <p:cNvPr id="39" name="Text 27"/>
          <p:cNvSpPr/>
          <p:nvPr/>
        </p:nvSpPr>
        <p:spPr>
          <a:xfrm>
            <a:off x="7699344" y="3474346"/>
            <a:ext cx="66609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Arquitetura MVC </a:t>
            </a:r>
            <a:endParaRPr lang="en-US" sz="62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Viabilidade Técnica e Econômica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28625" y="1660922"/>
            <a:ext cx="4000500" cy="2500313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219" y="1839516"/>
            <a:ext cx="3643313" cy="2143125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4714875" y="1190941"/>
            <a:ext cx="4000500" cy="7900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714875" y="1190941"/>
            <a:ext cx="35719" cy="790054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344532"/>
            <a:ext cx="80367" cy="12858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09555" y="1333816"/>
            <a:ext cx="100654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Investimento Inicial </a:t>
            </a:r>
            <a:endParaRPr lang="en-US" sz="732" dirty="0"/>
          </a:p>
        </p:txBody>
      </p:sp>
      <p:sp>
        <p:nvSpPr>
          <p:cNvPr id="10" name="Text 5"/>
          <p:cNvSpPr/>
          <p:nvPr/>
        </p:nvSpPr>
        <p:spPr>
          <a:xfrm>
            <a:off x="4857750" y="1551701"/>
            <a:ext cx="91253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R$ 7.000 a R$ 10.000</a:t>
            </a:r>
            <a:endParaRPr lang="en-US" sz="680" dirty="0"/>
          </a:p>
        </p:txBody>
      </p:sp>
      <p:sp>
        <p:nvSpPr>
          <p:cNvPr id="11" name="Text 6"/>
          <p:cNvSpPr/>
          <p:nvPr/>
        </p:nvSpPr>
        <p:spPr>
          <a:xfrm>
            <a:off x="4857750" y="1700268"/>
            <a:ext cx="1777231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Desenvolvimento, infraestrutura e testes</a:t>
            </a:r>
            <a:endParaRPr lang="en-US" sz="680" dirty="0"/>
          </a:p>
        </p:txBody>
      </p:sp>
      <p:sp>
        <p:nvSpPr>
          <p:cNvPr id="12" name="Shape 7"/>
          <p:cNvSpPr/>
          <p:nvPr/>
        </p:nvSpPr>
        <p:spPr>
          <a:xfrm>
            <a:off x="4714875" y="2123870"/>
            <a:ext cx="4000500" cy="79005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8"/>
          <p:cNvSpPr/>
          <p:nvPr/>
        </p:nvSpPr>
        <p:spPr>
          <a:xfrm>
            <a:off x="4714875" y="2123870"/>
            <a:ext cx="35719" cy="790054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1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2277461"/>
            <a:ext cx="112514" cy="12858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041702" y="2266745"/>
            <a:ext cx="7696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Custos Mensais </a:t>
            </a:r>
            <a:endParaRPr lang="en-US" sz="732" dirty="0"/>
          </a:p>
        </p:txBody>
      </p:sp>
      <p:sp>
        <p:nvSpPr>
          <p:cNvPr id="16" name="Text 10"/>
          <p:cNvSpPr/>
          <p:nvPr/>
        </p:nvSpPr>
        <p:spPr>
          <a:xfrm>
            <a:off x="4857750" y="2484630"/>
            <a:ext cx="700255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R$ 500 a R$ 700</a:t>
            </a:r>
            <a:endParaRPr lang="en-US" sz="680" dirty="0"/>
          </a:p>
        </p:txBody>
      </p:sp>
      <p:sp>
        <p:nvSpPr>
          <p:cNvPr id="17" name="Text 11"/>
          <p:cNvSpPr/>
          <p:nvPr/>
        </p:nvSpPr>
        <p:spPr>
          <a:xfrm>
            <a:off x="4857750" y="2633197"/>
            <a:ext cx="1609520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Manutenção, hospedagem e suporte</a:t>
            </a:r>
            <a:endParaRPr lang="en-US" sz="680" dirty="0"/>
          </a:p>
        </p:txBody>
      </p:sp>
      <p:sp>
        <p:nvSpPr>
          <p:cNvPr id="18" name="Shape 12"/>
          <p:cNvSpPr/>
          <p:nvPr/>
        </p:nvSpPr>
        <p:spPr>
          <a:xfrm>
            <a:off x="4714875" y="3056799"/>
            <a:ext cx="4000500" cy="790054"/>
          </a:xfrm>
          <a:prstGeom prst="rect">
            <a:avLst/>
          </a:prstGeom>
          <a:solidFill>
            <a:srgbClr val="F59E0B">
              <a:alpha val="2000"/>
            </a:srgbClr>
          </a:solidFill>
          <a:ln/>
        </p:spPr>
      </p:sp>
      <p:sp>
        <p:nvSpPr>
          <p:cNvPr id="19" name="Shape 13"/>
          <p:cNvSpPr/>
          <p:nvPr/>
        </p:nvSpPr>
        <p:spPr>
          <a:xfrm>
            <a:off x="4714875" y="3056799"/>
            <a:ext cx="35719" cy="790054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7750" y="3210390"/>
            <a:ext cx="128588" cy="128588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5057775" y="3199674"/>
            <a:ext cx="88663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Retorno Esperado </a:t>
            </a:r>
            <a:endParaRPr lang="en-US" sz="732" dirty="0"/>
          </a:p>
        </p:txBody>
      </p:sp>
      <p:sp>
        <p:nvSpPr>
          <p:cNvPr id="22" name="Text 15"/>
          <p:cNvSpPr/>
          <p:nvPr/>
        </p:nvSpPr>
        <p:spPr>
          <a:xfrm>
            <a:off x="4857750" y="3417559"/>
            <a:ext cx="423686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 meses</a:t>
            </a:r>
            <a:endParaRPr lang="en-US" sz="680" dirty="0"/>
          </a:p>
        </p:txBody>
      </p:sp>
      <p:sp>
        <p:nvSpPr>
          <p:cNvPr id="23" name="Text 16"/>
          <p:cNvSpPr/>
          <p:nvPr/>
        </p:nvSpPr>
        <p:spPr>
          <a:xfrm>
            <a:off x="4857750" y="3566127"/>
            <a:ext cx="1567914" cy="12680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Recuperação do investimento inicial</a:t>
            </a:r>
            <a:endParaRPr lang="en-US" sz="680" dirty="0"/>
          </a:p>
        </p:txBody>
      </p:sp>
      <p:sp>
        <p:nvSpPr>
          <p:cNvPr id="24" name="Shape 17"/>
          <p:cNvSpPr/>
          <p:nvPr/>
        </p:nvSpPr>
        <p:spPr>
          <a:xfrm>
            <a:off x="4714875" y="3989729"/>
            <a:ext cx="4000500" cy="64148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Shape 18"/>
          <p:cNvSpPr/>
          <p:nvPr/>
        </p:nvSpPr>
        <p:spPr>
          <a:xfrm>
            <a:off x="4714875" y="3989729"/>
            <a:ext cx="35719" cy="641486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4143319"/>
            <a:ext cx="128588" cy="128588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5057775" y="4132604"/>
            <a:ext cx="63788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Monetização </a:t>
            </a:r>
            <a:endParaRPr lang="en-US" sz="732" dirty="0"/>
          </a:p>
        </p:txBody>
      </p:sp>
      <p:sp>
        <p:nvSpPr>
          <p:cNvPr id="28" name="Text 20"/>
          <p:cNvSpPr/>
          <p:nvPr/>
        </p:nvSpPr>
        <p:spPr>
          <a:xfrm>
            <a:off x="4857750" y="4339772"/>
            <a:ext cx="3714750" cy="14856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Planos premium para empresas, publicidade e parcerias institucionais</a:t>
            </a:r>
            <a:endParaRPr lang="en-US" sz="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Riscos e Mitigações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28625" y="1141214"/>
            <a:ext cx="4036219" cy="72509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1141214"/>
            <a:ext cx="35719" cy="725091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6" name="Shape 3"/>
          <p:cNvSpPr/>
          <p:nvPr/>
        </p:nvSpPr>
        <p:spPr>
          <a:xfrm>
            <a:off x="607219" y="1319808"/>
            <a:ext cx="357188" cy="357188"/>
          </a:xfrm>
          <a:prstGeom prst="rect">
            <a:avLst/>
          </a:prstGeom>
          <a:solidFill>
            <a:srgbClr val="FEE2E2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88" y="1412677"/>
            <a:ext cx="171450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1071563" y="1319808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Baixa Adesão Inicial</a:t>
            </a:r>
            <a:endParaRPr lang="en-US" sz="837" dirty="0"/>
          </a:p>
        </p:txBody>
      </p:sp>
      <p:sp>
        <p:nvSpPr>
          <p:cNvPr id="9" name="Text 5"/>
          <p:cNvSpPr/>
          <p:nvPr/>
        </p:nvSpPr>
        <p:spPr>
          <a:xfrm>
            <a:off x="1071563" y="1548408"/>
            <a:ext cx="32146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Dificuldade em atrair usuários nos primeiros meses de operação</a:t>
            </a:r>
            <a:endParaRPr lang="en-US" sz="680" dirty="0"/>
          </a:p>
        </p:txBody>
      </p:sp>
      <p:sp>
        <p:nvSpPr>
          <p:cNvPr id="10" name="Shape 6"/>
          <p:cNvSpPr/>
          <p:nvPr/>
        </p:nvSpPr>
        <p:spPr>
          <a:xfrm>
            <a:off x="4679156" y="1071563"/>
            <a:ext cx="4036219" cy="8643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Shape 7"/>
          <p:cNvSpPr/>
          <p:nvPr/>
        </p:nvSpPr>
        <p:spPr>
          <a:xfrm>
            <a:off x="4679156" y="1071563"/>
            <a:ext cx="35719" cy="864394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12" name="Shape 8"/>
          <p:cNvSpPr/>
          <p:nvPr/>
        </p:nvSpPr>
        <p:spPr>
          <a:xfrm>
            <a:off x="4857750" y="1250156"/>
            <a:ext cx="357188" cy="357188"/>
          </a:xfrm>
          <a:prstGeom prst="rect">
            <a:avLst/>
          </a:prstGeom>
          <a:solidFill>
            <a:srgbClr val="DCFCE7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188" y="1343025"/>
            <a:ext cx="214313" cy="17145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322094" y="1250156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Parcerias Estratégicas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5322094" y="1478756"/>
            <a:ext cx="321468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Estabelecer parcerias com escolas, ONGs e empresas para promover a plataforma</a:t>
            </a:r>
            <a:endParaRPr lang="en-US" sz="680" dirty="0"/>
          </a:p>
        </p:txBody>
      </p:sp>
      <p:sp>
        <p:nvSpPr>
          <p:cNvPr id="16" name="Shape 11"/>
          <p:cNvSpPr/>
          <p:nvPr/>
        </p:nvSpPr>
        <p:spPr>
          <a:xfrm>
            <a:off x="428625" y="2078831"/>
            <a:ext cx="4036219" cy="72509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2"/>
          <p:cNvSpPr/>
          <p:nvPr/>
        </p:nvSpPr>
        <p:spPr>
          <a:xfrm>
            <a:off x="428625" y="2078831"/>
            <a:ext cx="35719" cy="725091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18" name="Shape 13"/>
          <p:cNvSpPr/>
          <p:nvPr/>
        </p:nvSpPr>
        <p:spPr>
          <a:xfrm>
            <a:off x="607219" y="2257425"/>
            <a:ext cx="357188" cy="357188"/>
          </a:xfrm>
          <a:prstGeom prst="rect">
            <a:avLst/>
          </a:prstGeom>
          <a:solidFill>
            <a:srgbClr val="FEE2E2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656" y="2350294"/>
            <a:ext cx="214313" cy="171450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1071563" y="2257425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Engajamento Limitado</a:t>
            </a:r>
            <a:endParaRPr lang="en-US" sz="837" dirty="0"/>
          </a:p>
        </p:txBody>
      </p:sp>
      <p:sp>
        <p:nvSpPr>
          <p:cNvPr id="21" name="Text 15"/>
          <p:cNvSpPr/>
          <p:nvPr/>
        </p:nvSpPr>
        <p:spPr>
          <a:xfrm>
            <a:off x="1071563" y="2486025"/>
            <a:ext cx="32146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Usuários podem não manter atividade constante na plataforma</a:t>
            </a:r>
            <a:endParaRPr lang="en-US" sz="680" dirty="0"/>
          </a:p>
        </p:txBody>
      </p:sp>
      <p:sp>
        <p:nvSpPr>
          <p:cNvPr id="22" name="Shape 16"/>
          <p:cNvSpPr/>
          <p:nvPr/>
        </p:nvSpPr>
        <p:spPr>
          <a:xfrm>
            <a:off x="4679156" y="2078831"/>
            <a:ext cx="4036219" cy="72509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Shape 17"/>
          <p:cNvSpPr/>
          <p:nvPr/>
        </p:nvSpPr>
        <p:spPr>
          <a:xfrm>
            <a:off x="4679156" y="2078831"/>
            <a:ext cx="35719" cy="725091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24" name="Shape 18"/>
          <p:cNvSpPr/>
          <p:nvPr/>
        </p:nvSpPr>
        <p:spPr>
          <a:xfrm>
            <a:off x="4857750" y="2257425"/>
            <a:ext cx="357188" cy="357188"/>
          </a:xfrm>
          <a:prstGeom prst="rect">
            <a:avLst/>
          </a:prstGeom>
          <a:solidFill>
            <a:srgbClr val="DCFCE7"/>
          </a:solidFill>
          <a:ln/>
        </p:spPr>
      </p:sp>
      <p:pic>
        <p:nvPicPr>
          <p:cNvPr id="2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0619" y="2350294"/>
            <a:ext cx="171450" cy="171450"/>
          </a:xfrm>
          <a:prstGeom prst="rect">
            <a:avLst/>
          </a:prstGeom>
        </p:spPr>
      </p:pic>
      <p:sp>
        <p:nvSpPr>
          <p:cNvPr id="26" name="Text 19"/>
          <p:cNvSpPr/>
          <p:nvPr/>
        </p:nvSpPr>
        <p:spPr>
          <a:xfrm>
            <a:off x="5322094" y="2257425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Campanhas Digitais</a:t>
            </a:r>
            <a:endParaRPr lang="en-US" sz="837" dirty="0"/>
          </a:p>
        </p:txBody>
      </p:sp>
      <p:sp>
        <p:nvSpPr>
          <p:cNvPr id="27" name="Text 20"/>
          <p:cNvSpPr/>
          <p:nvPr/>
        </p:nvSpPr>
        <p:spPr>
          <a:xfrm>
            <a:off x="5322094" y="2486025"/>
            <a:ext cx="32146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Realizar campanhas digitais de divulgação e engajamento contínuo</a:t>
            </a:r>
            <a:endParaRPr lang="en-US" sz="680" dirty="0"/>
          </a:p>
        </p:txBody>
      </p:sp>
      <p:sp>
        <p:nvSpPr>
          <p:cNvPr id="28" name="Shape 21"/>
          <p:cNvSpPr/>
          <p:nvPr/>
        </p:nvSpPr>
        <p:spPr>
          <a:xfrm>
            <a:off x="428625" y="3016448"/>
            <a:ext cx="4036219" cy="72509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2"/>
          <p:cNvSpPr/>
          <p:nvPr/>
        </p:nvSpPr>
        <p:spPr>
          <a:xfrm>
            <a:off x="428625" y="3016448"/>
            <a:ext cx="35719" cy="725091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30" name="Shape 23"/>
          <p:cNvSpPr/>
          <p:nvPr/>
        </p:nvSpPr>
        <p:spPr>
          <a:xfrm>
            <a:off x="607219" y="3195042"/>
            <a:ext cx="357188" cy="357188"/>
          </a:xfrm>
          <a:prstGeom prst="rect">
            <a:avLst/>
          </a:prstGeom>
          <a:solidFill>
            <a:srgbClr val="FEE2E2"/>
          </a:solidFill>
          <a:ln/>
        </p:spPr>
      </p:sp>
      <p:pic>
        <p:nvPicPr>
          <p:cNvPr id="3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372" y="3287911"/>
            <a:ext cx="192881" cy="171450"/>
          </a:xfrm>
          <a:prstGeom prst="rect">
            <a:avLst/>
          </a:prstGeom>
        </p:spPr>
      </p:pic>
      <p:sp>
        <p:nvSpPr>
          <p:cNvPr id="32" name="Text 24"/>
          <p:cNvSpPr/>
          <p:nvPr/>
        </p:nvSpPr>
        <p:spPr>
          <a:xfrm>
            <a:off x="1071563" y="3195042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Custos de Manutenção</a:t>
            </a:r>
            <a:endParaRPr lang="en-US" sz="837" dirty="0"/>
          </a:p>
        </p:txBody>
      </p:sp>
      <p:sp>
        <p:nvSpPr>
          <p:cNvPr id="33" name="Text 25"/>
          <p:cNvSpPr/>
          <p:nvPr/>
        </p:nvSpPr>
        <p:spPr>
          <a:xfrm>
            <a:off x="1071563" y="3423642"/>
            <a:ext cx="321468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Despesas operacionais podem impactar a sustentabilidade do projeto</a:t>
            </a:r>
            <a:endParaRPr lang="en-US" sz="680" dirty="0"/>
          </a:p>
        </p:txBody>
      </p:sp>
      <p:sp>
        <p:nvSpPr>
          <p:cNvPr id="34" name="Shape 26"/>
          <p:cNvSpPr/>
          <p:nvPr/>
        </p:nvSpPr>
        <p:spPr>
          <a:xfrm>
            <a:off x="4679156" y="2946797"/>
            <a:ext cx="4036219" cy="8643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5" name="Shape 27"/>
          <p:cNvSpPr/>
          <p:nvPr/>
        </p:nvSpPr>
        <p:spPr>
          <a:xfrm>
            <a:off x="4679156" y="2946797"/>
            <a:ext cx="35719" cy="864394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36" name="Shape 28"/>
          <p:cNvSpPr/>
          <p:nvPr/>
        </p:nvSpPr>
        <p:spPr>
          <a:xfrm>
            <a:off x="4857750" y="3125391"/>
            <a:ext cx="357188" cy="357188"/>
          </a:xfrm>
          <a:prstGeom prst="rect">
            <a:avLst/>
          </a:prstGeom>
          <a:solidFill>
            <a:srgbClr val="DCFCE7"/>
          </a:solidFill>
          <a:ln/>
        </p:spPr>
      </p:sp>
      <p:pic>
        <p:nvPicPr>
          <p:cNvPr id="3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188" y="3218259"/>
            <a:ext cx="214313" cy="171450"/>
          </a:xfrm>
          <a:prstGeom prst="rect">
            <a:avLst/>
          </a:prstGeom>
        </p:spPr>
      </p:pic>
      <p:sp>
        <p:nvSpPr>
          <p:cNvPr id="38" name="Text 29"/>
          <p:cNvSpPr/>
          <p:nvPr/>
        </p:nvSpPr>
        <p:spPr>
          <a:xfrm>
            <a:off x="5322094" y="3125391"/>
            <a:ext cx="32146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Infraestrutura em Nuvem</a:t>
            </a:r>
            <a:endParaRPr lang="en-US" sz="837" dirty="0"/>
          </a:p>
        </p:txBody>
      </p:sp>
      <p:sp>
        <p:nvSpPr>
          <p:cNvPr id="39" name="Text 30"/>
          <p:cNvSpPr/>
          <p:nvPr/>
        </p:nvSpPr>
        <p:spPr>
          <a:xfrm>
            <a:off x="5322094" y="3353991"/>
            <a:ext cx="321468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Utilizar infraestrutura escalável em nuvem para reduzir custos operacionais</a:t>
            </a:r>
            <a:endParaRPr lang="en-US" sz="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250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Benefícios Sociais e Econômicos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28625" y="1071563"/>
            <a:ext cx="2619356" cy="23145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Shape 2"/>
          <p:cNvSpPr/>
          <p:nvPr/>
        </p:nvSpPr>
        <p:spPr>
          <a:xfrm>
            <a:off x="1452553" y="1285875"/>
            <a:ext cx="571500" cy="571500"/>
          </a:xfrm>
          <a:prstGeom prst="ellipse">
            <a:avLst/>
          </a:prstGeom>
          <a:solidFill>
            <a:srgbClr val="DCFCE7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716" y="1443038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07287" y="2000250"/>
            <a:ext cx="206203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Redução do Desemprego Juvenil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607219" y="2300288"/>
            <a:ext cx="2262169" cy="6400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Facilita o acesso de jovens a oportunidades de trabalho, criando caminhos diretos para o primeiro emprego e desenvolvimento profissional.</a:t>
            </a:r>
            <a:endParaRPr lang="en-US" sz="732" dirty="0"/>
          </a:p>
        </p:txBody>
      </p:sp>
      <p:sp>
        <p:nvSpPr>
          <p:cNvPr id="9" name="Shape 5"/>
          <p:cNvSpPr/>
          <p:nvPr/>
        </p:nvSpPr>
        <p:spPr>
          <a:xfrm>
            <a:off x="3262294" y="1071563"/>
            <a:ext cx="2619384" cy="23145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Shape 6"/>
          <p:cNvSpPr/>
          <p:nvPr/>
        </p:nvSpPr>
        <p:spPr>
          <a:xfrm>
            <a:off x="4286222" y="1285875"/>
            <a:ext cx="571500" cy="571500"/>
          </a:xfrm>
          <a:prstGeom prst="ellipse">
            <a:avLst/>
          </a:prstGeom>
          <a:solidFill>
            <a:srgbClr val="FEF3C7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385" y="1443038"/>
            <a:ext cx="257175" cy="2571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3532082" y="2000250"/>
            <a:ext cx="207978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Fortalecimento Econômico Local</a:t>
            </a:r>
            <a:endParaRPr lang="en-US" sz="942" dirty="0"/>
          </a:p>
        </p:txBody>
      </p:sp>
      <p:sp>
        <p:nvSpPr>
          <p:cNvPr id="13" name="Text 8"/>
          <p:cNvSpPr/>
          <p:nvPr/>
        </p:nvSpPr>
        <p:spPr>
          <a:xfrm>
            <a:off x="3440888" y="2300288"/>
            <a:ext cx="2262197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Impulsiona a economia local ao conectar talentos com empresas, gerando crescimento profissional e oportunidades de negócios.</a:t>
            </a:r>
            <a:endParaRPr lang="en-US" sz="732" dirty="0"/>
          </a:p>
        </p:txBody>
      </p:sp>
      <p:sp>
        <p:nvSpPr>
          <p:cNvPr id="14" name="Shape 9"/>
          <p:cNvSpPr/>
          <p:nvPr/>
        </p:nvSpPr>
        <p:spPr>
          <a:xfrm>
            <a:off x="6095991" y="1071563"/>
            <a:ext cx="2619356" cy="23145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Shape 10"/>
          <p:cNvSpPr/>
          <p:nvPr/>
        </p:nvSpPr>
        <p:spPr>
          <a:xfrm>
            <a:off x="7119919" y="1285875"/>
            <a:ext cx="571500" cy="571500"/>
          </a:xfrm>
          <a:prstGeom prst="ellipse">
            <a:avLst/>
          </a:prstGeom>
          <a:solidFill>
            <a:srgbClr val="DBEAFE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4935" y="1443038"/>
            <a:ext cx="321469" cy="2571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485855" y="2000250"/>
            <a:ext cx="183959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1E3A8A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Igualdade de Oportunidades</a:t>
            </a:r>
            <a:endParaRPr lang="en-US" sz="942" dirty="0"/>
          </a:p>
        </p:txBody>
      </p:sp>
      <p:sp>
        <p:nvSpPr>
          <p:cNvPr id="18" name="Text 12"/>
          <p:cNvSpPr/>
          <p:nvPr/>
        </p:nvSpPr>
        <p:spPr>
          <a:xfrm>
            <a:off x="6274584" y="2300288"/>
            <a:ext cx="2262169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Promove inclusão social ao democratizar o acesso a vagas, eliminando barreiras e criando oportunidades equitativas para todos.</a:t>
            </a:r>
            <a:endParaRPr lang="en-US" sz="732" dirty="0"/>
          </a:p>
        </p:txBody>
      </p:sp>
      <p:sp>
        <p:nvSpPr>
          <p:cNvPr id="19" name="Shape 13"/>
          <p:cNvSpPr/>
          <p:nvPr/>
        </p:nvSpPr>
        <p:spPr>
          <a:xfrm>
            <a:off x="428625" y="3600450"/>
            <a:ext cx="8286750" cy="1185863"/>
          </a:xfrm>
          <a:prstGeom prst="rect">
            <a:avLst/>
          </a:prstGeom>
          <a:solidFill>
            <a:srgbClr val="059669"/>
          </a:solidFill>
          <a:ln/>
        </p:spPr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5781" y="3871913"/>
            <a:ext cx="192881" cy="171450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3714387" y="3850481"/>
            <a:ext cx="1993832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Ciclo de Crescimento Mútuo </a:t>
            </a:r>
            <a:endParaRPr lang="en-US" sz="1046" dirty="0"/>
          </a:p>
        </p:txBody>
      </p:sp>
      <p:sp>
        <p:nvSpPr>
          <p:cNvPr id="22" name="Text 15"/>
          <p:cNvSpPr/>
          <p:nvPr/>
        </p:nvSpPr>
        <p:spPr>
          <a:xfrm>
            <a:off x="714375" y="4171950"/>
            <a:ext cx="7715250" cy="3643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Jovens encontram vagas com mais eficiência e rapidez, enquanto empresas descobrem talentos qualificados. Esse ciclo virtuoso transforma realidades, fortalece comunidades e constrói um futuro mais justo e digitalmente inclusivo para todos.</a:t>
            </a:r>
            <a:endParaRPr lang="en-US" sz="78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6345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3679031" y="571500"/>
            <a:ext cx="500063" cy="500063"/>
          </a:xfrm>
          <a:prstGeom prst="ellipse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338" y="707231"/>
            <a:ext cx="171450" cy="228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4321969" y="571500"/>
            <a:ext cx="500063" cy="500063"/>
          </a:xfrm>
          <a:prstGeom prst="ellipse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707231"/>
            <a:ext cx="228600" cy="228600"/>
          </a:xfrm>
          <a:prstGeom prst="rect">
            <a:avLst/>
          </a:prstGeom>
        </p:spPr>
      </p:pic>
      <p:sp>
        <p:nvSpPr>
          <p:cNvPr id="7" name="Shape 2"/>
          <p:cNvSpPr/>
          <p:nvPr/>
        </p:nvSpPr>
        <p:spPr>
          <a:xfrm>
            <a:off x="4964906" y="571500"/>
            <a:ext cx="500063" cy="500063"/>
          </a:xfrm>
          <a:prstGeom prst="ellipse">
            <a:avLst/>
          </a:prstGeom>
          <a:solidFill>
            <a:srgbClr val="FFFFFF">
              <a:alpha val="15000"/>
            </a:srgbClr>
          </a:solidFill>
          <a:ln/>
        </p:spPr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638" y="707231"/>
            <a:ext cx="228600" cy="228600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357313" y="1428750"/>
            <a:ext cx="6429375" cy="104008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150" b="1" spc="-1" kern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Conectando Sonhos a Oportunidades</a:t>
            </a:r>
            <a:endParaRPr lang="en-US" sz="3150" dirty="0"/>
          </a:p>
        </p:txBody>
      </p:sp>
      <p:sp>
        <p:nvSpPr>
          <p:cNvPr id="10" name="Text 4"/>
          <p:cNvSpPr/>
          <p:nvPr/>
        </p:nvSpPr>
        <p:spPr>
          <a:xfrm>
            <a:off x="1357313" y="2611710"/>
            <a:ext cx="6429375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59E0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Transformação Social através da Tecnologia</a:t>
            </a:r>
            <a:endParaRPr lang="en-US" sz="1350" dirty="0"/>
          </a:p>
        </p:txBody>
      </p:sp>
      <p:sp>
        <p:nvSpPr>
          <p:cNvPr id="11" name="Text 5"/>
          <p:cNvSpPr/>
          <p:nvPr/>
        </p:nvSpPr>
        <p:spPr>
          <a:xfrm>
            <a:off x="1357313" y="3083198"/>
            <a:ext cx="5715000" cy="82287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dirty="0">
                <a:solidFill>
                  <a:srgbClr val="E5E7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Com a Plataforma Aprendiz Plus, unimos tecnologia moderna e propósito humano para transformar realidades. Este projeto não é apenas um sistema, mas um instrumento de transformação social que facilita o ingresso dos jovens no mercado de trabalho e apoia empresas no cumprimento de suas metas sociais. Juntos, construímos um futuro mais justo e digitalmente inclusivo. </a:t>
            </a:r>
            <a:endParaRPr lang="en-US" sz="837" dirty="0"/>
          </a:p>
        </p:txBody>
      </p:sp>
      <p:sp>
        <p:nvSpPr>
          <p:cNvPr id="12" name="Text 6"/>
          <p:cNvSpPr/>
          <p:nvPr/>
        </p:nvSpPr>
        <p:spPr>
          <a:xfrm>
            <a:off x="3347070" y="4263256"/>
            <a:ext cx="244986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spc="-2" kern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Obrigado!</a:t>
            </a:r>
            <a:endParaRPr lang="en-US" sz="4050" dirty="0"/>
          </a:p>
        </p:txBody>
      </p:sp>
      <p:sp>
        <p:nvSpPr>
          <p:cNvPr id="13" name="Text 7"/>
          <p:cNvSpPr/>
          <p:nvPr/>
        </p:nvSpPr>
        <p:spPr>
          <a:xfrm>
            <a:off x="3191805" y="5141937"/>
            <a:ext cx="276039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spc="1" kern="0" dirty="0">
                <a:solidFill>
                  <a:srgbClr val="F3F4F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Anderson Jr • Luiz Eduardo • Breno Henrique</a:t>
            </a:r>
            <a:endParaRPr lang="en-US" sz="732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2025-10-20T03:42:36Z</dcterms:created>
  <dcterms:modified xsi:type="dcterms:W3CDTF">2025-10-20T03:42:36Z</dcterms:modified>
</cp:coreProperties>
</file>