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5"/>
  </p:notesMasterIdLst>
  <p:sldIdLst>
    <p:sldId id="669" r:id="rId2"/>
    <p:sldId id="671" r:id="rId3"/>
    <p:sldId id="728" r:id="rId4"/>
    <p:sldId id="729" r:id="rId5"/>
    <p:sldId id="730" r:id="rId6"/>
    <p:sldId id="672" r:id="rId7"/>
    <p:sldId id="673" r:id="rId8"/>
    <p:sldId id="731" r:id="rId9"/>
    <p:sldId id="697" r:id="rId10"/>
    <p:sldId id="732" r:id="rId11"/>
    <p:sldId id="733" r:id="rId12"/>
    <p:sldId id="702" r:id="rId13"/>
    <p:sldId id="674" r:id="rId14"/>
    <p:sldId id="709" r:id="rId15"/>
    <p:sldId id="741" r:id="rId16"/>
    <p:sldId id="698" r:id="rId17"/>
    <p:sldId id="699" r:id="rId18"/>
    <p:sldId id="735" r:id="rId19"/>
    <p:sldId id="740" r:id="rId20"/>
    <p:sldId id="734" r:id="rId21"/>
    <p:sldId id="739" r:id="rId22"/>
    <p:sldId id="736" r:id="rId23"/>
    <p:sldId id="675" r:id="rId2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95" autoAdjust="0"/>
    <p:restoredTop sz="95028" autoAdjust="0"/>
  </p:normalViewPr>
  <p:slideViewPr>
    <p:cSldViewPr snapToGrid="0" snapToObjects="1">
      <p:cViewPr varScale="1">
        <p:scale>
          <a:sx n="42" d="100"/>
          <a:sy n="42" d="100"/>
        </p:scale>
        <p:origin x="-1022" y="-86"/>
      </p:cViewPr>
      <p:guideLst>
        <p:guide orient="horz" pos="8112"/>
        <p:guide orient="horz" pos="528"/>
        <p:guide orient="horz" pos="4344"/>
        <p:guide pos="14830"/>
        <p:guide pos="526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22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4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5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0905067" y="0"/>
            <a:ext cx="1347258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1"/>
            <a:ext cx="24377650" cy="13715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361096" y="3252176"/>
            <a:ext cx="4046315" cy="7172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35618" y="3252175"/>
            <a:ext cx="5486704" cy="7245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735618" y="3213923"/>
            <a:ext cx="5486704" cy="7284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-2388903" y="2443093"/>
            <a:ext cx="11916075" cy="74950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s.kantar.com/media/1911470/final__health_tech_report__scroll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hyperlink" Target="../V&#237;deo/Teleconsulta.mp4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stemas.cfm.org.br/normas/visualizar/resolucoes/BR/2018/222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D1E38F-6686-9045-8775-CA9B5A20F5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4825" y="7046665"/>
            <a:ext cx="18288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Como a tecnologia vem impactando </a:t>
            </a:r>
            <a:r>
              <a:rPr lang="pt-BR" sz="10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atenção primária da </a:t>
            </a:r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saúde brasileira ? </a:t>
            </a:r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14" y="1243584"/>
            <a:ext cx="14944539" cy="66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7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2779649" y="5657670"/>
            <a:ext cx="188183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Nos</a:t>
            </a:r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EUA </a:t>
            </a:r>
            <a:endParaRPr lang="en-US" sz="15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-1" y="271897"/>
            <a:ext cx="17205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Nos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EUA  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3693" y="2599771"/>
            <a:ext cx="7365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30% dos médicos recomendam </a:t>
            </a:r>
            <a:r>
              <a:rPr lang="pt-BR" sz="6000" b="1" dirty="0" err="1" smtClean="0">
                <a:solidFill>
                  <a:schemeClr val="bg1"/>
                </a:solidFill>
              </a:rPr>
              <a:t>apps</a:t>
            </a:r>
            <a:r>
              <a:rPr lang="pt-BR" sz="6000" b="1" dirty="0" smtClean="0">
                <a:solidFill>
                  <a:schemeClr val="bg1"/>
                </a:solidFill>
              </a:rPr>
              <a:t> de saúde e </a:t>
            </a:r>
            <a:r>
              <a:rPr lang="pt-BR" sz="6000" b="1" dirty="0" err="1" smtClean="0">
                <a:solidFill>
                  <a:schemeClr val="bg1"/>
                </a:solidFill>
              </a:rPr>
              <a:t>wearables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hlinkClick r:id="rId4"/>
          </p:cNvPr>
          <p:cNvSpPr/>
          <p:nvPr/>
        </p:nvSpPr>
        <p:spPr>
          <a:xfrm>
            <a:off x="0" y="13008042"/>
            <a:ext cx="24505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Fonte: Relatório </a:t>
            </a:r>
            <a:r>
              <a:rPr lang="pt-BR" sz="4000" b="1" dirty="0" err="1" smtClean="0">
                <a:solidFill>
                  <a:schemeClr val="bg1"/>
                </a:solidFill>
              </a:rPr>
              <a:t>Kantar</a:t>
            </a: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537115" y="3817922"/>
            <a:ext cx="73655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Uso principal dos </a:t>
            </a:r>
            <a:r>
              <a:rPr lang="pt-BR" sz="6000" b="1" dirty="0" err="1" smtClean="0">
                <a:solidFill>
                  <a:schemeClr val="bg1"/>
                </a:solidFill>
              </a:rPr>
              <a:t>apps</a:t>
            </a:r>
            <a:r>
              <a:rPr lang="pt-BR" sz="6000" b="1" dirty="0" smtClean="0">
                <a:solidFill>
                  <a:schemeClr val="bg1"/>
                </a:solidFill>
              </a:rPr>
              <a:t> de saúde: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Exercícios físicos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Contar Calorias</a:t>
            </a:r>
            <a:endParaRPr lang="pt-BR" sz="6000" b="1" dirty="0">
              <a:solidFill>
                <a:schemeClr val="bg1"/>
              </a:solidFill>
            </a:endParaRPr>
          </a:p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Monitorar o Sono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Nutrição</a:t>
            </a:r>
          </a:p>
          <a:p>
            <a:pPr algn="ctr"/>
            <a:endParaRPr lang="pt-BR" sz="6000" b="1" dirty="0" smtClean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7319663"/>
            <a:ext cx="131933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6</a:t>
            </a:r>
            <a:r>
              <a:rPr lang="pt-BR" sz="6000" b="1" dirty="0" smtClean="0">
                <a:solidFill>
                  <a:schemeClr val="bg1"/>
                </a:solidFill>
              </a:rPr>
              <a:t>0% das pessoas não </a:t>
            </a:r>
            <a:r>
              <a:rPr lang="pt-BR" sz="6000" b="1" dirty="0">
                <a:solidFill>
                  <a:schemeClr val="bg1"/>
                </a:solidFill>
              </a:rPr>
              <a:t>estão </a:t>
            </a:r>
            <a:r>
              <a:rPr lang="pt-BR" sz="6000" b="1" dirty="0" smtClean="0">
                <a:solidFill>
                  <a:schemeClr val="bg1"/>
                </a:solidFill>
              </a:rPr>
              <a:t>familiarizadas </a:t>
            </a:r>
            <a:r>
              <a:rPr lang="pt-BR" sz="6000" b="1" dirty="0">
                <a:solidFill>
                  <a:schemeClr val="bg1"/>
                </a:solidFill>
              </a:rPr>
              <a:t>com alguns dos dispositivos mais comuns, como sistemas de monitoramento de glicose ou monitores de pressão arterial conectados à Internet.</a:t>
            </a:r>
          </a:p>
        </p:txBody>
      </p:sp>
    </p:spTree>
    <p:extLst>
      <p:ext uri="{BB962C8B-B14F-4D97-AF65-F5344CB8AC3E}">
        <p14:creationId xmlns:p14="http://schemas.microsoft.com/office/powerpoint/2010/main" val="39083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pic>
        <p:nvPicPr>
          <p:cNvPr id="3074" name="Picture 2" descr="Resultado de imagem para IDx-D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9374370" cy="521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81661" y="5527196"/>
            <a:ext cx="921104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err="1" smtClean="0">
                <a:solidFill>
                  <a:schemeClr val="bg1"/>
                </a:solidFill>
              </a:rPr>
              <a:t>IDx</a:t>
            </a:r>
            <a:r>
              <a:rPr lang="pt-BR" sz="4000" b="1" dirty="0">
                <a:solidFill>
                  <a:schemeClr val="bg1"/>
                </a:solidFill>
              </a:rPr>
              <a:t>-DR: primeiro sistema médico a usar </a:t>
            </a:r>
            <a:r>
              <a:rPr lang="pt-BR" sz="4000" b="1" dirty="0" smtClean="0">
                <a:solidFill>
                  <a:schemeClr val="bg1"/>
                </a:solidFill>
              </a:rPr>
              <a:t>IA</a:t>
            </a:r>
          </a:p>
          <a:p>
            <a:r>
              <a:rPr lang="pt-BR" sz="4000" b="1" dirty="0" smtClean="0">
                <a:solidFill>
                  <a:schemeClr val="bg1"/>
                </a:solidFill>
              </a:rPr>
              <a:t>para </a:t>
            </a:r>
            <a:r>
              <a:rPr lang="pt-BR" sz="4000" b="1" dirty="0">
                <a:solidFill>
                  <a:schemeClr val="bg1"/>
                </a:solidFill>
              </a:rPr>
              <a:t>detectar um problema em </a:t>
            </a:r>
            <a:r>
              <a:rPr lang="pt-BR" sz="4000" b="1" dirty="0" smtClean="0">
                <a:solidFill>
                  <a:schemeClr val="bg1"/>
                </a:solidFill>
              </a:rPr>
              <a:t>pacientes</a:t>
            </a:r>
            <a:r>
              <a:rPr lang="pt-BR" sz="4000" b="1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4" name="AutoShape 4" descr="Resultado de imagem para teleconsult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2142" y="15875"/>
            <a:ext cx="8452160" cy="5214493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8965950" y="5546584"/>
            <a:ext cx="28339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 err="1" smtClean="0">
                <a:solidFill>
                  <a:schemeClr val="bg1"/>
                </a:solidFill>
              </a:rPr>
              <a:t>Teleconsulta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" y="7602658"/>
            <a:ext cx="11169915" cy="477831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895" y="6635967"/>
            <a:ext cx="11315907" cy="67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6856566" y="5274295"/>
            <a:ext cx="10664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 Brasil</a:t>
            </a:r>
            <a:endParaRPr lang="en-US" sz="15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0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-1" y="271897"/>
            <a:ext cx="17205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 Brasil - 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Teleconsulta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-2" y="1502532"/>
            <a:ext cx="11919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Em </a:t>
            </a:r>
            <a:r>
              <a:rPr lang="pt-BR" sz="6000" b="1" dirty="0">
                <a:solidFill>
                  <a:schemeClr val="bg1"/>
                </a:solidFill>
              </a:rPr>
              <a:t>fevereiro deste ano, o CFM (Conselho Federal de Medicina) publicou uma resolução com as regulamentações necessárias para que o atendimento pudesse ocorrer, também, pelas </a:t>
            </a:r>
            <a:r>
              <a:rPr lang="pt-BR" sz="6000" b="1" dirty="0" smtClean="0">
                <a:solidFill>
                  <a:schemeClr val="bg1"/>
                </a:solidFill>
              </a:rPr>
              <a:t>telas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hlinkClick r:id="rId4"/>
          </p:cNvPr>
          <p:cNvSpPr/>
          <p:nvPr/>
        </p:nvSpPr>
        <p:spPr>
          <a:xfrm>
            <a:off x="0" y="13008042"/>
            <a:ext cx="24505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Fonte: </a:t>
            </a:r>
            <a:r>
              <a:rPr lang="pt-BR" sz="4000" b="1" dirty="0">
                <a:solidFill>
                  <a:schemeClr val="bg1"/>
                </a:solidFill>
              </a:rPr>
              <a:t>Resolução </a:t>
            </a:r>
            <a:r>
              <a:rPr lang="pt-BR" sz="4000" b="1" dirty="0" smtClean="0">
                <a:solidFill>
                  <a:schemeClr val="bg1"/>
                </a:solidFill>
              </a:rPr>
              <a:t>BR 2227 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665131" y="1042457"/>
            <a:ext cx="7365555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</a:rPr>
              <a:t>P</a:t>
            </a:r>
            <a:r>
              <a:rPr lang="pt-BR" sz="6000" b="1" dirty="0" smtClean="0">
                <a:solidFill>
                  <a:schemeClr val="bg1"/>
                </a:solidFill>
              </a:rPr>
              <a:t>or </a:t>
            </a:r>
            <a:r>
              <a:rPr lang="pt-BR" sz="6000" b="1" dirty="0">
                <a:solidFill>
                  <a:schemeClr val="bg1"/>
                </a:solidFill>
              </a:rPr>
              <a:t>conta de centenas de pedidos de alterações por médicos de todo o país, a resolução foi revogada poucos dias depois. </a:t>
            </a:r>
            <a:endParaRPr lang="pt-BR" sz="6000" b="1" dirty="0" smtClean="0">
              <a:solidFill>
                <a:schemeClr val="bg1"/>
              </a:solidFill>
            </a:endParaRPr>
          </a:p>
          <a:p>
            <a:pPr algn="ctr"/>
            <a:endParaRPr lang="pt-BR" sz="6000" b="1" dirty="0" smtClean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026279" y="7483624"/>
            <a:ext cx="163250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“O </a:t>
            </a:r>
            <a:r>
              <a:rPr lang="pt-BR" sz="6000" b="1" dirty="0">
                <a:solidFill>
                  <a:schemeClr val="bg1"/>
                </a:solidFill>
              </a:rPr>
              <a:t>ideal é que o paciente seja visto presencialmente primeiro, porque ao visualizar o quadro ao vivo, muitas vezes vemos que a situação é bem diferente do que foi descrito por e-mail ou até visto por câmera</a:t>
            </a:r>
            <a:r>
              <a:rPr lang="pt-BR" sz="6000" b="1" dirty="0" smtClean="0">
                <a:solidFill>
                  <a:schemeClr val="bg1"/>
                </a:solidFill>
              </a:rPr>
              <a:t>...”</a:t>
            </a:r>
          </a:p>
          <a:p>
            <a:pPr algn="ctr"/>
            <a:r>
              <a:rPr lang="pt-BR" sz="6000" b="1" dirty="0" smtClean="0">
                <a:solidFill>
                  <a:schemeClr val="bg1"/>
                </a:solidFill>
              </a:rPr>
              <a:t> (Sergio Simon-presidente </a:t>
            </a:r>
            <a:r>
              <a:rPr lang="pt-BR" sz="6000" b="1" dirty="0">
                <a:solidFill>
                  <a:schemeClr val="bg1"/>
                </a:solidFill>
              </a:rPr>
              <a:t>da </a:t>
            </a:r>
            <a:r>
              <a:rPr lang="pt-BR" sz="6000" b="1" dirty="0" smtClean="0">
                <a:solidFill>
                  <a:schemeClr val="bg1"/>
                </a:solidFill>
              </a:rPr>
              <a:t>SBOC)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9" y="3043072"/>
            <a:ext cx="11180965" cy="8405216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499" y="4033798"/>
            <a:ext cx="9030970" cy="564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0" y="287762"/>
            <a:ext cx="15617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Soluçõe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6000" b="1" dirty="0" err="1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sadas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no </a:t>
            </a:r>
            <a:r>
              <a:rPr lang="en-US" sz="6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ercado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0" y="287762"/>
            <a:ext cx="15617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Ferramentas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Usadas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no 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mercado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46" y="1919947"/>
            <a:ext cx="20016757" cy="1091822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3973326" y="10809308"/>
            <a:ext cx="281307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000" b="1" dirty="0" err="1" smtClean="0">
                <a:solidFill>
                  <a:schemeClr val="bg1"/>
                </a:solidFill>
              </a:rPr>
              <a:t>Sharecare</a:t>
            </a:r>
            <a:endParaRPr lang="pt-BR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2587625" y="5176579"/>
            <a:ext cx="19202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Modelo</a:t>
            </a:r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de </a:t>
            </a:r>
            <a:r>
              <a:rPr lang="en-US" sz="15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Cuidado</a:t>
            </a:r>
            <a:endParaRPr lang="en-US" sz="15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2432304" y="5030275"/>
            <a:ext cx="19202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Nosso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objetivo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é:</a:t>
            </a:r>
          </a:p>
          <a:p>
            <a:pPr algn="ctr"/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Fazer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com as </a:t>
            </a:r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pessoas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vivam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</a:p>
          <a:p>
            <a:pPr algn="ctr"/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mais</a:t>
            </a:r>
            <a:r>
              <a:rPr lang="en-US" sz="10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&amp; </a:t>
            </a:r>
            <a:r>
              <a:rPr lang="en-US" sz="10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melhor</a:t>
            </a:r>
            <a:endParaRPr lang="en-US" sz="10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16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FC58309-69ED-764B-9212-CC3A049B15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89C072F-DE93-5942-8FFB-836570A60FA8}"/>
              </a:ext>
            </a:extLst>
          </p:cNvPr>
          <p:cNvGrpSpPr/>
          <p:nvPr/>
        </p:nvGrpSpPr>
        <p:grpSpPr>
          <a:xfrm>
            <a:off x="999578" y="4556373"/>
            <a:ext cx="8622331" cy="5112430"/>
            <a:chOff x="1546880" y="1589023"/>
            <a:chExt cx="8622331" cy="511243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9A56A623-8C82-4A46-BEE5-80EAAD64E5DA}"/>
                </a:ext>
              </a:extLst>
            </p:cNvPr>
            <p:cNvSpPr txBox="1"/>
            <p:nvPr/>
          </p:nvSpPr>
          <p:spPr>
            <a:xfrm>
              <a:off x="1565077" y="1589023"/>
              <a:ext cx="637743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0" b="1" dirty="0" err="1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Olá</a:t>
              </a:r>
              <a:r>
                <a:rPr lang="en-US" sz="10000" b="1" dirty="0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!</a:t>
              </a:r>
              <a:endParaRPr lang="en-US" sz="10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2D0A76F-08C0-0244-8D19-E4359215E232}"/>
                </a:ext>
              </a:extLst>
            </p:cNvPr>
            <p:cNvSpPr txBox="1"/>
            <p:nvPr/>
          </p:nvSpPr>
          <p:spPr>
            <a:xfrm>
              <a:off x="1676587" y="3672085"/>
              <a:ext cx="8492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Eu</a:t>
              </a:r>
              <a:r>
                <a:rPr lang="en-US" sz="4000" b="1" dirty="0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en-US" sz="4000" b="1" dirty="0" err="1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sou</a:t>
              </a:r>
              <a:r>
                <a:rPr lang="en-US" sz="4000" b="1" dirty="0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en-US" sz="4000" b="1" dirty="0" err="1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Wanderson</a:t>
              </a:r>
              <a:r>
                <a:rPr lang="en-US" sz="4000" b="1" dirty="0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 </a:t>
              </a:r>
              <a:r>
                <a:rPr lang="en-US" sz="4000" b="1" dirty="0" err="1" smtClean="0">
                  <a:solidFill>
                    <a:schemeClr val="accent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Trindade</a:t>
              </a:r>
              <a:endParaRPr lang="en-US" sz="40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19" name="Subtitle 2">
              <a:extLst>
                <a:ext uri="{FF2B5EF4-FFF2-40B4-BE49-F238E27FC236}">
                  <a16:creationId xmlns="" xmlns:a16="http://schemas.microsoft.com/office/drawing/2014/main" id="{D237C2B8-BD1E-A94C-B916-32478793B664}"/>
                </a:ext>
              </a:extLst>
            </p:cNvPr>
            <p:cNvSpPr txBox="1">
              <a:spLocks/>
            </p:cNvSpPr>
            <p:nvPr/>
          </p:nvSpPr>
          <p:spPr>
            <a:xfrm>
              <a:off x="1546880" y="4318416"/>
              <a:ext cx="7574818" cy="238303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Analista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de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Sistemas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na Prosaúde,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apaixonado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por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hackathons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desde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2012 e </a:t>
              </a:r>
              <a:r>
                <a:rPr lang="en-US" sz="3500" dirty="0" err="1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membro</a:t>
              </a:r>
              <a:r>
                <a:rPr lang="en-US" sz="3500" dirty="0" smtClean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 do Rio Hacker Maker Space</a:t>
              </a:r>
              <a:endParaRPr lang="en-US" sz="35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256032"/>
            <a:ext cx="13313410" cy="1345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-1" y="271897"/>
            <a:ext cx="17205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Características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:  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562525" y="4318844"/>
            <a:ext cx="12188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Gestão feita de maneira integrada com plataformas digitais e indicadores estratégicos voltados para o engajamento das vidas com um time de coordenação em saúde.</a:t>
            </a:r>
          </a:p>
          <a:p>
            <a:endParaRPr lang="pt-BR" sz="4000" b="1" dirty="0">
              <a:solidFill>
                <a:schemeClr val="bg1"/>
              </a:solidFill>
            </a:endParaRPr>
          </a:p>
          <a:p>
            <a:r>
              <a:rPr lang="pt-BR" sz="4000" b="1" dirty="0" smtClean="0">
                <a:solidFill>
                  <a:schemeClr val="bg1"/>
                </a:solidFill>
              </a:rPr>
              <a:t>Prevenindo até 80% das idas às emergências hospitalares e reduzindo desperdício no uso do plano fazendo coordenação de cuidado de cada beneficiário de forma personalizada .</a:t>
            </a:r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3" y="3275267"/>
            <a:ext cx="10017449" cy="850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8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-1" y="271897"/>
            <a:ext cx="17205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Coordenação e Cuidado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1562525" y="3148374"/>
            <a:ext cx="12188825" cy="1425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Especialidades de Acompanhamento: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Cardiologista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Ginecologista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Clínico Geral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Geriatria </a:t>
            </a:r>
            <a:endParaRPr lang="pt-BR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Pediatria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Endocrinologista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4000" b="1" dirty="0">
              <a:solidFill>
                <a:schemeClr val="bg1"/>
              </a:solidFill>
            </a:endParaRPr>
          </a:p>
          <a:p>
            <a:r>
              <a:rPr lang="pt-BR" sz="4000" b="1" dirty="0" smtClean="0">
                <a:solidFill>
                  <a:schemeClr val="bg1"/>
                </a:solidFill>
              </a:rPr>
              <a:t>Contato com  a Enfermagem:</a:t>
            </a:r>
          </a:p>
          <a:p>
            <a:endParaRPr lang="pt-BR" sz="4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Via </a:t>
            </a:r>
            <a:r>
              <a:rPr lang="pt-BR" sz="4000" b="1" dirty="0" err="1">
                <a:solidFill>
                  <a:schemeClr val="bg1"/>
                </a:solidFill>
              </a:rPr>
              <a:t>WhatsApp</a:t>
            </a:r>
            <a:r>
              <a:rPr lang="pt-BR" sz="4000" b="1" dirty="0">
                <a:solidFill>
                  <a:schemeClr val="bg1"/>
                </a:solidFill>
              </a:rPr>
              <a:t> para tirar dúvidas </a:t>
            </a:r>
            <a:endParaRPr lang="pt-BR" sz="4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r>
              <a:rPr lang="pt-BR" sz="4000" b="1" dirty="0">
                <a:solidFill>
                  <a:schemeClr val="bg1"/>
                </a:solidFill>
              </a:rPr>
              <a:t>Marcar </a:t>
            </a:r>
            <a:r>
              <a:rPr lang="pt-BR" sz="4000" b="1" dirty="0" smtClean="0">
                <a:solidFill>
                  <a:schemeClr val="bg1"/>
                </a:solidFill>
              </a:rPr>
              <a:t>consultas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r>
              <a:rPr lang="pt-BR" sz="4000" b="1" dirty="0">
                <a:solidFill>
                  <a:schemeClr val="bg1"/>
                </a:solidFill>
              </a:rPr>
              <a:t>Disparo de Mensagens após ao atendimento para o pacientes de primeira vez se </a:t>
            </a:r>
            <a:r>
              <a:rPr lang="pt-BR" sz="4000" b="1" dirty="0" smtClean="0">
                <a:solidFill>
                  <a:schemeClr val="bg1"/>
                </a:solidFill>
              </a:rPr>
              <a:t>apresentando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dirty="0" smtClean="0">
                <a:solidFill>
                  <a:schemeClr val="bg1"/>
                </a:solidFill>
              </a:rPr>
              <a:t> </a:t>
            </a:r>
            <a:r>
              <a:rPr lang="pt-BR" sz="4000" b="1" dirty="0">
                <a:solidFill>
                  <a:schemeClr val="bg1"/>
                </a:solidFill>
              </a:rPr>
              <a:t>Comunicação via redes sociais por meio de </a:t>
            </a:r>
            <a:r>
              <a:rPr lang="pt-BR" sz="4000" b="1" dirty="0" smtClean="0">
                <a:solidFill>
                  <a:schemeClr val="bg1"/>
                </a:solidFill>
              </a:rPr>
              <a:t>vídeos e imagens. </a:t>
            </a:r>
            <a:r>
              <a:rPr lang="pt-BR" sz="4000" b="1" dirty="0">
                <a:solidFill>
                  <a:schemeClr val="bg1"/>
                </a:solidFill>
              </a:rPr>
              <a:t>Desmitificando alguns mitos</a:t>
            </a:r>
          </a:p>
          <a:p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pt-BR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pt-BR" sz="4000" b="1" dirty="0" smtClean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pt-BR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pt-BR" sz="4000" b="1" dirty="0" smtClean="0">
              <a:solidFill>
                <a:schemeClr val="bg1"/>
              </a:solidFill>
            </a:endParaRPr>
          </a:p>
          <a:p>
            <a:endParaRPr lang="pt-BR" sz="40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978" y="1023911"/>
            <a:ext cx="8027798" cy="116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9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42B6603-ACD5-AA48-9D0D-2AE317CC03A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6A623-8C82-4A46-BEE5-80EAAD64E5DA}"/>
              </a:ext>
            </a:extLst>
          </p:cNvPr>
          <p:cNvSpPr txBox="1"/>
          <p:nvPr/>
        </p:nvSpPr>
        <p:spPr>
          <a:xfrm>
            <a:off x="0" y="287762"/>
            <a:ext cx="156179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Ferramenta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usada</a:t>
            </a:r>
            <a:r>
              <a:rPr lang="en-US" sz="6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na </a:t>
            </a:r>
            <a:r>
              <a:rPr lang="en-US" sz="6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Coordenação</a:t>
            </a:r>
            <a:endParaRPr lang="en-US" sz="6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44" y="4203192"/>
            <a:ext cx="20846561" cy="722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0437A74-76FE-D545-A397-95094E2C04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83E0F75-F1BD-5446-BC42-258D0148747B}"/>
              </a:ext>
            </a:extLst>
          </p:cNvPr>
          <p:cNvSpPr txBox="1"/>
          <p:nvPr/>
        </p:nvSpPr>
        <p:spPr>
          <a:xfrm>
            <a:off x="6347174" y="3340462"/>
            <a:ext cx="131097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Obrigado ;)</a:t>
            </a:r>
            <a:endParaRPr lang="en-US" sz="15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503" y="7866126"/>
            <a:ext cx="1537505" cy="13510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79" y="9701038"/>
            <a:ext cx="1654751" cy="125347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8962171" y="8033807"/>
            <a:ext cx="647414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err="1" smtClean="0">
                <a:solidFill>
                  <a:schemeClr val="bg1"/>
                </a:solidFill>
              </a:rPr>
              <a:t>wandersontrindade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114571" y="9819943"/>
            <a:ext cx="12988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wandersontrindadevitorino@gmail.com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11" name="Google Shape;32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288" y="6122709"/>
            <a:ext cx="1581480" cy="15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13"/>
          <p:cNvSpPr/>
          <p:nvPr/>
        </p:nvSpPr>
        <p:spPr>
          <a:xfrm>
            <a:off x="8951752" y="6375714"/>
            <a:ext cx="96175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Wanderson Trindade Vitorino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D1E38F-6686-9045-8775-CA9B5A20F5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928" y="4157161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4825" y="5272949"/>
            <a:ext cx="1828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Quem aqui vai ao médico a cada 6 meses </a:t>
            </a:r>
            <a:r>
              <a:rPr lang="pt-BR" sz="10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 </a:t>
            </a:r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 ano ? </a:t>
            </a:r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D1E38F-6686-9045-8775-CA9B5A20F5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928" y="4157161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4825" y="5272949"/>
            <a:ext cx="1828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Quem aqui vai ao </a:t>
            </a:r>
            <a:r>
              <a:rPr lang="pt-BR" sz="10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médico </a:t>
            </a:r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apenas quando passa mau </a:t>
            </a:r>
            <a:r>
              <a:rPr lang="pt-BR" sz="10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? </a:t>
            </a:r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D1E38F-6686-9045-8775-CA9B5A20F5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2928" y="4157161"/>
            <a:ext cx="1828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44825" y="5272949"/>
            <a:ext cx="1828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b="1" dirty="0" smtClean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Quem aqui </a:t>
            </a:r>
            <a:r>
              <a:rPr lang="pt-BR" sz="100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recorre ao Google quando sente algum sintoma ?</a:t>
            </a:r>
            <a:endParaRPr lang="en-US" sz="10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2825369" y="5657670"/>
            <a:ext cx="18726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Atenção Primária </a:t>
            </a:r>
          </a:p>
        </p:txBody>
      </p:sp>
    </p:spTree>
    <p:extLst>
      <p:ext uri="{BB962C8B-B14F-4D97-AF65-F5344CB8AC3E}">
        <p14:creationId xmlns:p14="http://schemas.microsoft.com/office/powerpoint/2010/main" val="6445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052183-1FF1-4B4E-9204-9AC2CE8F78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6A86A7-A18C-3948-9033-0B359072355F}"/>
              </a:ext>
            </a:extLst>
          </p:cNvPr>
          <p:cNvSpPr txBox="1"/>
          <p:nvPr/>
        </p:nvSpPr>
        <p:spPr>
          <a:xfrm>
            <a:off x="11905487" y="365955"/>
            <a:ext cx="11475593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É conhecida </a:t>
            </a:r>
            <a:r>
              <a:rPr lang="pt-BR" sz="6000" b="1" dirty="0">
                <a:solidFill>
                  <a:schemeClr val="bg1"/>
                </a:solidFill>
              </a:rPr>
              <a:t>como a "porta de entrada" dos usuários nos sistemas de saúde. Ou seja, é o atendimento inicial. Seu objetivo é orientar sobre a prevenção de doenças, solucionar os possíveis casos de agravos e direcionar os mais graves para níveis de atendimento superiores em complexidade. A atenção básica funciona, portanto, como um filtro capaz de organizar o fluxo dos serviços nas redes de saúde, dos mais simples aos mais complexos.</a:t>
            </a:r>
            <a:br>
              <a:rPr lang="pt-BR" sz="6000" b="1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050" name="Picture 2" descr="Resultado de imagem para atenÃ§Ã£o primÃ¡ria definiÃ§Ã£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" y="709800"/>
            <a:ext cx="11497219" cy="118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6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 rot="5400000">
            <a:off x="13310491" y="5803974"/>
            <a:ext cx="187269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err="1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Características</a:t>
            </a:r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</a:p>
        </p:txBody>
      </p:sp>
      <p:sp>
        <p:nvSpPr>
          <p:cNvPr id="2" name="Retângulo 1"/>
          <p:cNvSpPr/>
          <p:nvPr/>
        </p:nvSpPr>
        <p:spPr>
          <a:xfrm>
            <a:off x="481241" y="657745"/>
            <a:ext cx="820555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Porta de entrada  </a:t>
            </a:r>
            <a:endParaRPr lang="pt-BR" sz="8500" b="1" dirty="0"/>
          </a:p>
        </p:txBody>
      </p:sp>
      <p:sp>
        <p:nvSpPr>
          <p:cNvPr id="5" name="Retângulo 4"/>
          <p:cNvSpPr/>
          <p:nvPr/>
        </p:nvSpPr>
        <p:spPr>
          <a:xfrm>
            <a:off x="15428633" y="655433"/>
            <a:ext cx="820555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Continuidade  </a:t>
            </a:r>
            <a:endParaRPr lang="pt-BR" sz="8500" b="1" dirty="0"/>
          </a:p>
        </p:txBody>
      </p:sp>
      <p:sp>
        <p:nvSpPr>
          <p:cNvPr id="6" name="Retângulo 5"/>
          <p:cNvSpPr/>
          <p:nvPr/>
        </p:nvSpPr>
        <p:spPr>
          <a:xfrm>
            <a:off x="847001" y="11454307"/>
            <a:ext cx="820555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Integralidade  </a:t>
            </a:r>
            <a:endParaRPr lang="pt-BR" sz="8500" b="1" dirty="0"/>
          </a:p>
        </p:txBody>
      </p:sp>
      <p:sp>
        <p:nvSpPr>
          <p:cNvPr id="8" name="Retângulo 7"/>
          <p:cNvSpPr/>
          <p:nvPr/>
        </p:nvSpPr>
        <p:spPr>
          <a:xfrm>
            <a:off x="15227464" y="11647681"/>
            <a:ext cx="820555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Coordenação </a:t>
            </a:r>
            <a:endParaRPr lang="pt-BR" sz="8500" b="1" dirty="0"/>
          </a:p>
        </p:txBody>
      </p:sp>
      <p:sp>
        <p:nvSpPr>
          <p:cNvPr id="9" name="Retângulo 8"/>
          <p:cNvSpPr/>
          <p:nvPr/>
        </p:nvSpPr>
        <p:spPr>
          <a:xfrm>
            <a:off x="5202205" y="4396912"/>
            <a:ext cx="14329207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Custo adequado e sustentável  </a:t>
            </a:r>
            <a:endParaRPr lang="pt-BR" sz="8500" b="1" dirty="0"/>
          </a:p>
        </p:txBody>
      </p:sp>
      <p:sp>
        <p:nvSpPr>
          <p:cNvPr id="10" name="Retângulo 9"/>
          <p:cNvSpPr/>
          <p:nvPr/>
        </p:nvSpPr>
        <p:spPr>
          <a:xfrm>
            <a:off x="8086045" y="7437042"/>
            <a:ext cx="820555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500" b="1" dirty="0" smtClean="0">
                <a:solidFill>
                  <a:schemeClr val="bg1"/>
                </a:solidFill>
              </a:rPr>
              <a:t>Resolutividade </a:t>
            </a:r>
            <a:endParaRPr lang="pt-BR" sz="8500" b="1" dirty="0"/>
          </a:p>
        </p:txBody>
      </p:sp>
    </p:spTree>
    <p:extLst>
      <p:ext uri="{BB962C8B-B14F-4D97-AF65-F5344CB8AC3E}">
        <p14:creationId xmlns:p14="http://schemas.microsoft.com/office/powerpoint/2010/main" val="20716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8D898A3-89CB-2D4D-9A43-2FBCC50CF4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B212CA4-3EEF-E14F-BE67-01086B78E608}"/>
              </a:ext>
            </a:extLst>
          </p:cNvPr>
          <p:cNvSpPr txBox="1"/>
          <p:nvPr/>
        </p:nvSpPr>
        <p:spPr>
          <a:xfrm>
            <a:off x="2779649" y="446263"/>
            <a:ext cx="188183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b="1" dirty="0" smtClean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Tecnologia na Atenção Primária</a:t>
            </a:r>
            <a:endParaRPr lang="en-US" sz="15000" b="1" dirty="0">
              <a:solidFill>
                <a:schemeClr val="accent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39" y="5155243"/>
            <a:ext cx="19871563" cy="84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cal 0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46ACE1"/>
      </a:accent1>
      <a:accent2>
        <a:srgbClr val="C4E8F4"/>
      </a:accent2>
      <a:accent3>
        <a:srgbClr val="EDF7F2"/>
      </a:accent3>
      <a:accent4>
        <a:srgbClr val="25CFD3"/>
      </a:accent4>
      <a:accent5>
        <a:srgbClr val="A4DEE1"/>
      </a:accent5>
      <a:accent6>
        <a:srgbClr val="17364F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42058</TotalTime>
  <Words>528</Words>
  <Application>Microsoft Office PowerPoint</Application>
  <PresentationFormat>Personalizar</PresentationFormat>
  <Paragraphs>96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creator>Tecnologia Prosaúde</dc:creator>
  <cp:lastModifiedBy>Tecnologia Prosaúde</cp:lastModifiedBy>
  <cp:revision>10249</cp:revision>
  <dcterms:created xsi:type="dcterms:W3CDTF">2014-11-12T21:47:38Z</dcterms:created>
  <dcterms:modified xsi:type="dcterms:W3CDTF">2019-07-31T01:52:42Z</dcterms:modified>
</cp:coreProperties>
</file>