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oo, Maree-MM" initials="KM" lastIdx="5" clrIdx="0">
    <p:extLst>
      <p:ext uri="{19B8F6BF-5375-455C-9EA6-DF929625EA0E}">
        <p15:presenceInfo xmlns:p15="http://schemas.microsoft.com/office/powerpoint/2012/main" userId="S::MareeMayKymn.Khoo@aia.com::db4b2bfd-16da-4c4d-8e45-347d862d8a25" providerId="AD"/>
      </p:ext>
    </p:extLst>
  </p:cmAuthor>
  <p:cmAuthor id="2" name="Lim, Wendy-CC" initials="LW" lastIdx="6" clrIdx="1">
    <p:extLst>
      <p:ext uri="{19B8F6BF-5375-455C-9EA6-DF929625EA0E}">
        <p15:presenceInfo xmlns:p15="http://schemas.microsoft.com/office/powerpoint/2012/main" userId="S-1-5-21-2178755803-1474353881-1733608052-4287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5467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9" d="100"/>
          <a:sy n="99" d="100"/>
        </p:scale>
        <p:origin x="82"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4FF2-2276-4E8A-B334-D055E79D00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6B935E8-080D-4112-8514-3F9A43741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D461FDB-D790-4C76-A7AD-6DD885523ADB}"/>
              </a:ext>
            </a:extLst>
          </p:cNvPr>
          <p:cNvSpPr>
            <a:spLocks noGrp="1"/>
          </p:cNvSpPr>
          <p:nvPr>
            <p:ph type="dt" sz="half" idx="10"/>
          </p:nvPr>
        </p:nvSpPr>
        <p:spPr/>
        <p:txBody>
          <a:bodyPr/>
          <a:lstStyle/>
          <a:p>
            <a:fld id="{E86EB249-27A7-4E08-B581-D52F66462838}" type="datetimeFigureOut">
              <a:rPr lang="en-GB" smtClean="0"/>
              <a:t>19/08/2020</a:t>
            </a:fld>
            <a:endParaRPr lang="en-GB"/>
          </a:p>
        </p:txBody>
      </p:sp>
      <p:sp>
        <p:nvSpPr>
          <p:cNvPr id="5" name="Footer Placeholder 4">
            <a:extLst>
              <a:ext uri="{FF2B5EF4-FFF2-40B4-BE49-F238E27FC236}">
                <a16:creationId xmlns:a16="http://schemas.microsoft.com/office/drawing/2014/main" id="{D3FC3B01-7691-4C93-AD8C-14A54C8CE1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466A6E-B1DB-4934-8FEA-BDDCB0EF7B2A}"/>
              </a:ext>
            </a:extLst>
          </p:cNvPr>
          <p:cNvSpPr>
            <a:spLocks noGrp="1"/>
          </p:cNvSpPr>
          <p:nvPr>
            <p:ph type="sldNum" sz="quarter" idx="12"/>
          </p:nvPr>
        </p:nvSpPr>
        <p:spPr/>
        <p:txBody>
          <a:bodyPr/>
          <a:lstStyle/>
          <a:p>
            <a:fld id="{1976499D-0C57-4053-B7B1-2688312008A0}" type="slidenum">
              <a:rPr lang="en-GB" smtClean="0"/>
              <a:t>‹#›</a:t>
            </a:fld>
            <a:endParaRPr lang="en-GB"/>
          </a:p>
        </p:txBody>
      </p:sp>
    </p:spTree>
    <p:extLst>
      <p:ext uri="{BB962C8B-B14F-4D97-AF65-F5344CB8AC3E}">
        <p14:creationId xmlns:p14="http://schemas.microsoft.com/office/powerpoint/2010/main" val="3737711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ADCC1-43B1-4EEB-BF27-6307C33C2E8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04569D5-56FD-4F66-81BA-06F6616B6D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739EE8-4A02-4A8F-9778-043642A28E48}"/>
              </a:ext>
            </a:extLst>
          </p:cNvPr>
          <p:cNvSpPr>
            <a:spLocks noGrp="1"/>
          </p:cNvSpPr>
          <p:nvPr>
            <p:ph type="dt" sz="half" idx="10"/>
          </p:nvPr>
        </p:nvSpPr>
        <p:spPr/>
        <p:txBody>
          <a:bodyPr/>
          <a:lstStyle/>
          <a:p>
            <a:fld id="{E86EB249-27A7-4E08-B581-D52F66462838}" type="datetimeFigureOut">
              <a:rPr lang="en-GB" smtClean="0"/>
              <a:t>19/08/2020</a:t>
            </a:fld>
            <a:endParaRPr lang="en-GB"/>
          </a:p>
        </p:txBody>
      </p:sp>
      <p:sp>
        <p:nvSpPr>
          <p:cNvPr id="5" name="Footer Placeholder 4">
            <a:extLst>
              <a:ext uri="{FF2B5EF4-FFF2-40B4-BE49-F238E27FC236}">
                <a16:creationId xmlns:a16="http://schemas.microsoft.com/office/drawing/2014/main" id="{D0277146-B7D3-4A4D-B095-555AE658BE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34E92E-910D-4D1C-B637-852CC03F0054}"/>
              </a:ext>
            </a:extLst>
          </p:cNvPr>
          <p:cNvSpPr>
            <a:spLocks noGrp="1"/>
          </p:cNvSpPr>
          <p:nvPr>
            <p:ph type="sldNum" sz="quarter" idx="12"/>
          </p:nvPr>
        </p:nvSpPr>
        <p:spPr/>
        <p:txBody>
          <a:bodyPr/>
          <a:lstStyle/>
          <a:p>
            <a:fld id="{1976499D-0C57-4053-B7B1-2688312008A0}" type="slidenum">
              <a:rPr lang="en-GB" smtClean="0"/>
              <a:t>‹#›</a:t>
            </a:fld>
            <a:endParaRPr lang="en-GB"/>
          </a:p>
        </p:txBody>
      </p:sp>
    </p:spTree>
    <p:extLst>
      <p:ext uri="{BB962C8B-B14F-4D97-AF65-F5344CB8AC3E}">
        <p14:creationId xmlns:p14="http://schemas.microsoft.com/office/powerpoint/2010/main" val="38173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2074AA-59F2-4C66-9097-27214FEC78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A0BCFEB-6CB9-4B0E-A099-8278BDAFD52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93E31E-81C7-4FA7-A9CA-DCEBBFA8B252}"/>
              </a:ext>
            </a:extLst>
          </p:cNvPr>
          <p:cNvSpPr>
            <a:spLocks noGrp="1"/>
          </p:cNvSpPr>
          <p:nvPr>
            <p:ph type="dt" sz="half" idx="10"/>
          </p:nvPr>
        </p:nvSpPr>
        <p:spPr/>
        <p:txBody>
          <a:bodyPr/>
          <a:lstStyle/>
          <a:p>
            <a:fld id="{E86EB249-27A7-4E08-B581-D52F66462838}" type="datetimeFigureOut">
              <a:rPr lang="en-GB" smtClean="0"/>
              <a:t>19/08/2020</a:t>
            </a:fld>
            <a:endParaRPr lang="en-GB"/>
          </a:p>
        </p:txBody>
      </p:sp>
      <p:sp>
        <p:nvSpPr>
          <p:cNvPr id="5" name="Footer Placeholder 4">
            <a:extLst>
              <a:ext uri="{FF2B5EF4-FFF2-40B4-BE49-F238E27FC236}">
                <a16:creationId xmlns:a16="http://schemas.microsoft.com/office/drawing/2014/main" id="{E018B818-2BB9-4A32-BAFE-D0902EB6ED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816E0F-DC98-4EFF-99AC-D88742E2E25F}"/>
              </a:ext>
            </a:extLst>
          </p:cNvPr>
          <p:cNvSpPr>
            <a:spLocks noGrp="1"/>
          </p:cNvSpPr>
          <p:nvPr>
            <p:ph type="sldNum" sz="quarter" idx="12"/>
          </p:nvPr>
        </p:nvSpPr>
        <p:spPr/>
        <p:txBody>
          <a:bodyPr/>
          <a:lstStyle/>
          <a:p>
            <a:fld id="{1976499D-0C57-4053-B7B1-2688312008A0}" type="slidenum">
              <a:rPr lang="en-GB" smtClean="0"/>
              <a:t>‹#›</a:t>
            </a:fld>
            <a:endParaRPr lang="en-GB"/>
          </a:p>
        </p:txBody>
      </p:sp>
    </p:spTree>
    <p:extLst>
      <p:ext uri="{BB962C8B-B14F-4D97-AF65-F5344CB8AC3E}">
        <p14:creationId xmlns:p14="http://schemas.microsoft.com/office/powerpoint/2010/main" val="359821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8E3A-F73D-471C-B6E0-B3510209F00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E68585-2A6E-47F2-A7F3-7546BFDC25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70887D-584B-498F-B664-AF99FE52760E}"/>
              </a:ext>
            </a:extLst>
          </p:cNvPr>
          <p:cNvSpPr>
            <a:spLocks noGrp="1"/>
          </p:cNvSpPr>
          <p:nvPr>
            <p:ph type="dt" sz="half" idx="10"/>
          </p:nvPr>
        </p:nvSpPr>
        <p:spPr/>
        <p:txBody>
          <a:bodyPr/>
          <a:lstStyle/>
          <a:p>
            <a:fld id="{E86EB249-27A7-4E08-B581-D52F66462838}" type="datetimeFigureOut">
              <a:rPr lang="en-GB" smtClean="0"/>
              <a:t>19/08/2020</a:t>
            </a:fld>
            <a:endParaRPr lang="en-GB"/>
          </a:p>
        </p:txBody>
      </p:sp>
      <p:sp>
        <p:nvSpPr>
          <p:cNvPr id="5" name="Footer Placeholder 4">
            <a:extLst>
              <a:ext uri="{FF2B5EF4-FFF2-40B4-BE49-F238E27FC236}">
                <a16:creationId xmlns:a16="http://schemas.microsoft.com/office/drawing/2014/main" id="{308A8B7D-3201-4501-8E07-4CB972231B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A1B025-291D-4FAA-A7A4-40042DD0861E}"/>
              </a:ext>
            </a:extLst>
          </p:cNvPr>
          <p:cNvSpPr>
            <a:spLocks noGrp="1"/>
          </p:cNvSpPr>
          <p:nvPr>
            <p:ph type="sldNum" sz="quarter" idx="12"/>
          </p:nvPr>
        </p:nvSpPr>
        <p:spPr/>
        <p:txBody>
          <a:bodyPr/>
          <a:lstStyle/>
          <a:p>
            <a:fld id="{1976499D-0C57-4053-B7B1-2688312008A0}" type="slidenum">
              <a:rPr lang="en-GB" smtClean="0"/>
              <a:t>‹#›</a:t>
            </a:fld>
            <a:endParaRPr lang="en-GB"/>
          </a:p>
        </p:txBody>
      </p:sp>
    </p:spTree>
    <p:extLst>
      <p:ext uri="{BB962C8B-B14F-4D97-AF65-F5344CB8AC3E}">
        <p14:creationId xmlns:p14="http://schemas.microsoft.com/office/powerpoint/2010/main" val="161446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F03A-9EAB-443F-BE55-9034945D13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3C227BF-80FF-4597-B6F6-0C26C3E083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6DE42A7-98FF-416C-84A2-584542713494}"/>
              </a:ext>
            </a:extLst>
          </p:cNvPr>
          <p:cNvSpPr>
            <a:spLocks noGrp="1"/>
          </p:cNvSpPr>
          <p:nvPr>
            <p:ph type="dt" sz="half" idx="10"/>
          </p:nvPr>
        </p:nvSpPr>
        <p:spPr/>
        <p:txBody>
          <a:bodyPr/>
          <a:lstStyle/>
          <a:p>
            <a:fld id="{E86EB249-27A7-4E08-B581-D52F66462838}" type="datetimeFigureOut">
              <a:rPr lang="en-GB" smtClean="0"/>
              <a:t>19/08/2020</a:t>
            </a:fld>
            <a:endParaRPr lang="en-GB"/>
          </a:p>
        </p:txBody>
      </p:sp>
      <p:sp>
        <p:nvSpPr>
          <p:cNvPr id="5" name="Footer Placeholder 4">
            <a:extLst>
              <a:ext uri="{FF2B5EF4-FFF2-40B4-BE49-F238E27FC236}">
                <a16:creationId xmlns:a16="http://schemas.microsoft.com/office/drawing/2014/main" id="{190FEB30-269D-4BB8-96B5-C0B42026D7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B3FD5E-8CEA-49B6-BDD4-E3E19082368B}"/>
              </a:ext>
            </a:extLst>
          </p:cNvPr>
          <p:cNvSpPr>
            <a:spLocks noGrp="1"/>
          </p:cNvSpPr>
          <p:nvPr>
            <p:ph type="sldNum" sz="quarter" idx="12"/>
          </p:nvPr>
        </p:nvSpPr>
        <p:spPr/>
        <p:txBody>
          <a:bodyPr/>
          <a:lstStyle/>
          <a:p>
            <a:fld id="{1976499D-0C57-4053-B7B1-2688312008A0}" type="slidenum">
              <a:rPr lang="en-GB" smtClean="0"/>
              <a:t>‹#›</a:t>
            </a:fld>
            <a:endParaRPr lang="en-GB"/>
          </a:p>
        </p:txBody>
      </p:sp>
    </p:spTree>
    <p:extLst>
      <p:ext uri="{BB962C8B-B14F-4D97-AF65-F5344CB8AC3E}">
        <p14:creationId xmlns:p14="http://schemas.microsoft.com/office/powerpoint/2010/main" val="354188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950F4-C373-427C-9684-6679F3180A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0662954-B44D-4F43-9C61-138BCCA12F5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39EA36-6700-4E6C-B595-612A0EAD9E8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5F0BE3F-66CD-4848-A299-01109385D716}"/>
              </a:ext>
            </a:extLst>
          </p:cNvPr>
          <p:cNvSpPr>
            <a:spLocks noGrp="1"/>
          </p:cNvSpPr>
          <p:nvPr>
            <p:ph type="dt" sz="half" idx="10"/>
          </p:nvPr>
        </p:nvSpPr>
        <p:spPr/>
        <p:txBody>
          <a:bodyPr/>
          <a:lstStyle/>
          <a:p>
            <a:fld id="{E86EB249-27A7-4E08-B581-D52F66462838}" type="datetimeFigureOut">
              <a:rPr lang="en-GB" smtClean="0"/>
              <a:t>19/08/2020</a:t>
            </a:fld>
            <a:endParaRPr lang="en-GB"/>
          </a:p>
        </p:txBody>
      </p:sp>
      <p:sp>
        <p:nvSpPr>
          <p:cNvPr id="6" name="Footer Placeholder 5">
            <a:extLst>
              <a:ext uri="{FF2B5EF4-FFF2-40B4-BE49-F238E27FC236}">
                <a16:creationId xmlns:a16="http://schemas.microsoft.com/office/drawing/2014/main" id="{E8DC70F1-1441-4735-8924-7C02242A2D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2537D2-6C8E-449E-BE29-A81AC41D8919}"/>
              </a:ext>
            </a:extLst>
          </p:cNvPr>
          <p:cNvSpPr>
            <a:spLocks noGrp="1"/>
          </p:cNvSpPr>
          <p:nvPr>
            <p:ph type="sldNum" sz="quarter" idx="12"/>
          </p:nvPr>
        </p:nvSpPr>
        <p:spPr/>
        <p:txBody>
          <a:bodyPr/>
          <a:lstStyle/>
          <a:p>
            <a:fld id="{1976499D-0C57-4053-B7B1-2688312008A0}" type="slidenum">
              <a:rPr lang="en-GB" smtClean="0"/>
              <a:t>‹#›</a:t>
            </a:fld>
            <a:endParaRPr lang="en-GB"/>
          </a:p>
        </p:txBody>
      </p:sp>
    </p:spTree>
    <p:extLst>
      <p:ext uri="{BB962C8B-B14F-4D97-AF65-F5344CB8AC3E}">
        <p14:creationId xmlns:p14="http://schemas.microsoft.com/office/powerpoint/2010/main" val="78785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B498-E9BA-449C-AF1A-9685FB3CC3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BDA5DD7-3DB4-4957-808A-F4E4A2D102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D454F04-5562-48F0-951C-7C153180012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A144187-DF2E-4287-A7B1-53D2C731C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E868E3-D30B-4E20-9F38-B62915B1BEA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755D188-0231-4523-8AE3-91DA3ABC515F}"/>
              </a:ext>
            </a:extLst>
          </p:cNvPr>
          <p:cNvSpPr>
            <a:spLocks noGrp="1"/>
          </p:cNvSpPr>
          <p:nvPr>
            <p:ph type="dt" sz="half" idx="10"/>
          </p:nvPr>
        </p:nvSpPr>
        <p:spPr/>
        <p:txBody>
          <a:bodyPr/>
          <a:lstStyle/>
          <a:p>
            <a:fld id="{E86EB249-27A7-4E08-B581-D52F66462838}" type="datetimeFigureOut">
              <a:rPr lang="en-GB" smtClean="0"/>
              <a:t>19/08/2020</a:t>
            </a:fld>
            <a:endParaRPr lang="en-GB"/>
          </a:p>
        </p:txBody>
      </p:sp>
      <p:sp>
        <p:nvSpPr>
          <p:cNvPr id="8" name="Footer Placeholder 7">
            <a:extLst>
              <a:ext uri="{FF2B5EF4-FFF2-40B4-BE49-F238E27FC236}">
                <a16:creationId xmlns:a16="http://schemas.microsoft.com/office/drawing/2014/main" id="{774D8DA1-813A-48A9-B1FB-3F0A27340EF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96B15A9-8576-4695-8B3B-4F0585C7AA44}"/>
              </a:ext>
            </a:extLst>
          </p:cNvPr>
          <p:cNvSpPr>
            <a:spLocks noGrp="1"/>
          </p:cNvSpPr>
          <p:nvPr>
            <p:ph type="sldNum" sz="quarter" idx="12"/>
          </p:nvPr>
        </p:nvSpPr>
        <p:spPr/>
        <p:txBody>
          <a:bodyPr/>
          <a:lstStyle/>
          <a:p>
            <a:fld id="{1976499D-0C57-4053-B7B1-2688312008A0}" type="slidenum">
              <a:rPr lang="en-GB" smtClean="0"/>
              <a:t>‹#›</a:t>
            </a:fld>
            <a:endParaRPr lang="en-GB"/>
          </a:p>
        </p:txBody>
      </p:sp>
    </p:spTree>
    <p:extLst>
      <p:ext uri="{BB962C8B-B14F-4D97-AF65-F5344CB8AC3E}">
        <p14:creationId xmlns:p14="http://schemas.microsoft.com/office/powerpoint/2010/main" val="788712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0935-2487-493F-8E54-F9DCF43AD1F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D725453-BF39-4639-96E2-E7F53ED3ACAE}"/>
              </a:ext>
            </a:extLst>
          </p:cNvPr>
          <p:cNvSpPr>
            <a:spLocks noGrp="1"/>
          </p:cNvSpPr>
          <p:nvPr>
            <p:ph type="dt" sz="half" idx="10"/>
          </p:nvPr>
        </p:nvSpPr>
        <p:spPr/>
        <p:txBody>
          <a:bodyPr/>
          <a:lstStyle/>
          <a:p>
            <a:fld id="{E86EB249-27A7-4E08-B581-D52F66462838}" type="datetimeFigureOut">
              <a:rPr lang="en-GB" smtClean="0"/>
              <a:t>19/08/2020</a:t>
            </a:fld>
            <a:endParaRPr lang="en-GB"/>
          </a:p>
        </p:txBody>
      </p:sp>
      <p:sp>
        <p:nvSpPr>
          <p:cNvPr id="4" name="Footer Placeholder 3">
            <a:extLst>
              <a:ext uri="{FF2B5EF4-FFF2-40B4-BE49-F238E27FC236}">
                <a16:creationId xmlns:a16="http://schemas.microsoft.com/office/drawing/2014/main" id="{C47A4D2D-F47A-4955-8AF8-CFA8129A708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9D4395F-6D4D-4CE5-9462-BC7C809335DB}"/>
              </a:ext>
            </a:extLst>
          </p:cNvPr>
          <p:cNvSpPr>
            <a:spLocks noGrp="1"/>
          </p:cNvSpPr>
          <p:nvPr>
            <p:ph type="sldNum" sz="quarter" idx="12"/>
          </p:nvPr>
        </p:nvSpPr>
        <p:spPr/>
        <p:txBody>
          <a:bodyPr/>
          <a:lstStyle/>
          <a:p>
            <a:fld id="{1976499D-0C57-4053-B7B1-2688312008A0}" type="slidenum">
              <a:rPr lang="en-GB" smtClean="0"/>
              <a:t>‹#›</a:t>
            </a:fld>
            <a:endParaRPr lang="en-GB"/>
          </a:p>
        </p:txBody>
      </p:sp>
    </p:spTree>
    <p:extLst>
      <p:ext uri="{BB962C8B-B14F-4D97-AF65-F5344CB8AC3E}">
        <p14:creationId xmlns:p14="http://schemas.microsoft.com/office/powerpoint/2010/main" val="111877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90F29-B517-4872-BB7B-4833CFF19039}"/>
              </a:ext>
            </a:extLst>
          </p:cNvPr>
          <p:cNvSpPr>
            <a:spLocks noGrp="1"/>
          </p:cNvSpPr>
          <p:nvPr>
            <p:ph type="dt" sz="half" idx="10"/>
          </p:nvPr>
        </p:nvSpPr>
        <p:spPr/>
        <p:txBody>
          <a:bodyPr/>
          <a:lstStyle/>
          <a:p>
            <a:fld id="{E86EB249-27A7-4E08-B581-D52F66462838}" type="datetimeFigureOut">
              <a:rPr lang="en-GB" smtClean="0"/>
              <a:t>19/08/2020</a:t>
            </a:fld>
            <a:endParaRPr lang="en-GB"/>
          </a:p>
        </p:txBody>
      </p:sp>
      <p:sp>
        <p:nvSpPr>
          <p:cNvPr id="3" name="Footer Placeholder 2">
            <a:extLst>
              <a:ext uri="{FF2B5EF4-FFF2-40B4-BE49-F238E27FC236}">
                <a16:creationId xmlns:a16="http://schemas.microsoft.com/office/drawing/2014/main" id="{EC4B726B-F168-44D9-AC25-3A09BAD2ECB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DAFDB83-5EBF-4B32-8098-57E3161EB9EE}"/>
              </a:ext>
            </a:extLst>
          </p:cNvPr>
          <p:cNvSpPr>
            <a:spLocks noGrp="1"/>
          </p:cNvSpPr>
          <p:nvPr>
            <p:ph type="sldNum" sz="quarter" idx="12"/>
          </p:nvPr>
        </p:nvSpPr>
        <p:spPr/>
        <p:txBody>
          <a:bodyPr/>
          <a:lstStyle/>
          <a:p>
            <a:fld id="{1976499D-0C57-4053-B7B1-2688312008A0}" type="slidenum">
              <a:rPr lang="en-GB" smtClean="0"/>
              <a:t>‹#›</a:t>
            </a:fld>
            <a:endParaRPr lang="en-GB"/>
          </a:p>
        </p:txBody>
      </p:sp>
    </p:spTree>
    <p:extLst>
      <p:ext uri="{BB962C8B-B14F-4D97-AF65-F5344CB8AC3E}">
        <p14:creationId xmlns:p14="http://schemas.microsoft.com/office/powerpoint/2010/main" val="328285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888D-E120-4611-B237-D21F048B97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FF6CBC-438D-4430-9742-7EDD52F700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0F4F529-76C1-4EAA-B930-5315DD2B9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7354DE-3CEA-43FE-A345-BBF374620237}"/>
              </a:ext>
            </a:extLst>
          </p:cNvPr>
          <p:cNvSpPr>
            <a:spLocks noGrp="1"/>
          </p:cNvSpPr>
          <p:nvPr>
            <p:ph type="dt" sz="half" idx="10"/>
          </p:nvPr>
        </p:nvSpPr>
        <p:spPr/>
        <p:txBody>
          <a:bodyPr/>
          <a:lstStyle/>
          <a:p>
            <a:fld id="{E86EB249-27A7-4E08-B581-D52F66462838}" type="datetimeFigureOut">
              <a:rPr lang="en-GB" smtClean="0"/>
              <a:t>19/08/2020</a:t>
            </a:fld>
            <a:endParaRPr lang="en-GB"/>
          </a:p>
        </p:txBody>
      </p:sp>
      <p:sp>
        <p:nvSpPr>
          <p:cNvPr id="6" name="Footer Placeholder 5">
            <a:extLst>
              <a:ext uri="{FF2B5EF4-FFF2-40B4-BE49-F238E27FC236}">
                <a16:creationId xmlns:a16="http://schemas.microsoft.com/office/drawing/2014/main" id="{BC9FB545-7CEE-485D-866D-3269C8730B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6E1B1A-A8DC-437D-AB1D-9A8D2822D91F}"/>
              </a:ext>
            </a:extLst>
          </p:cNvPr>
          <p:cNvSpPr>
            <a:spLocks noGrp="1"/>
          </p:cNvSpPr>
          <p:nvPr>
            <p:ph type="sldNum" sz="quarter" idx="12"/>
          </p:nvPr>
        </p:nvSpPr>
        <p:spPr/>
        <p:txBody>
          <a:bodyPr/>
          <a:lstStyle/>
          <a:p>
            <a:fld id="{1976499D-0C57-4053-B7B1-2688312008A0}" type="slidenum">
              <a:rPr lang="en-GB" smtClean="0"/>
              <a:t>‹#›</a:t>
            </a:fld>
            <a:endParaRPr lang="en-GB"/>
          </a:p>
        </p:txBody>
      </p:sp>
    </p:spTree>
    <p:extLst>
      <p:ext uri="{BB962C8B-B14F-4D97-AF65-F5344CB8AC3E}">
        <p14:creationId xmlns:p14="http://schemas.microsoft.com/office/powerpoint/2010/main" val="237840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7947-3AAA-457D-A033-8D721B787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30A4CEE-B4A0-4C6F-8C49-6A04638271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EB0C82C-6FAE-4E19-84A0-8C23B172B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E25EAB-82E8-45C2-9A94-151DE3759F66}"/>
              </a:ext>
            </a:extLst>
          </p:cNvPr>
          <p:cNvSpPr>
            <a:spLocks noGrp="1"/>
          </p:cNvSpPr>
          <p:nvPr>
            <p:ph type="dt" sz="half" idx="10"/>
          </p:nvPr>
        </p:nvSpPr>
        <p:spPr/>
        <p:txBody>
          <a:bodyPr/>
          <a:lstStyle/>
          <a:p>
            <a:fld id="{E86EB249-27A7-4E08-B581-D52F66462838}" type="datetimeFigureOut">
              <a:rPr lang="en-GB" smtClean="0"/>
              <a:t>19/08/2020</a:t>
            </a:fld>
            <a:endParaRPr lang="en-GB"/>
          </a:p>
        </p:txBody>
      </p:sp>
      <p:sp>
        <p:nvSpPr>
          <p:cNvPr id="6" name="Footer Placeholder 5">
            <a:extLst>
              <a:ext uri="{FF2B5EF4-FFF2-40B4-BE49-F238E27FC236}">
                <a16:creationId xmlns:a16="http://schemas.microsoft.com/office/drawing/2014/main" id="{6F1A4371-FC0F-4AB1-9A7D-90C862F3B1E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42A6A71-8143-49A6-A3EC-F3A7A36F3099}"/>
              </a:ext>
            </a:extLst>
          </p:cNvPr>
          <p:cNvSpPr>
            <a:spLocks noGrp="1"/>
          </p:cNvSpPr>
          <p:nvPr>
            <p:ph type="sldNum" sz="quarter" idx="12"/>
          </p:nvPr>
        </p:nvSpPr>
        <p:spPr/>
        <p:txBody>
          <a:bodyPr/>
          <a:lstStyle/>
          <a:p>
            <a:fld id="{1976499D-0C57-4053-B7B1-2688312008A0}" type="slidenum">
              <a:rPr lang="en-GB" smtClean="0"/>
              <a:t>‹#›</a:t>
            </a:fld>
            <a:endParaRPr lang="en-GB"/>
          </a:p>
        </p:txBody>
      </p:sp>
    </p:spTree>
    <p:extLst>
      <p:ext uri="{BB962C8B-B14F-4D97-AF65-F5344CB8AC3E}">
        <p14:creationId xmlns:p14="http://schemas.microsoft.com/office/powerpoint/2010/main" val="179898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BD495-4FD5-4C0B-A2B6-DA842A7E29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990CCE-28F8-4536-BECF-F20189CA47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DC8716E-FAA7-4AF2-861A-DB85AC9260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EB249-27A7-4E08-B581-D52F66462838}" type="datetimeFigureOut">
              <a:rPr lang="en-GB" smtClean="0"/>
              <a:t>19/08/2020</a:t>
            </a:fld>
            <a:endParaRPr lang="en-GB"/>
          </a:p>
        </p:txBody>
      </p:sp>
      <p:sp>
        <p:nvSpPr>
          <p:cNvPr id="5" name="Footer Placeholder 4">
            <a:extLst>
              <a:ext uri="{FF2B5EF4-FFF2-40B4-BE49-F238E27FC236}">
                <a16:creationId xmlns:a16="http://schemas.microsoft.com/office/drawing/2014/main" id="{A9F5808C-CFA6-4820-8811-F0F60C39C0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CDE6671-F805-4AEC-A2B4-BFF0D5CA8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6499D-0C57-4053-B7B1-2688312008A0}" type="slidenum">
              <a:rPr lang="en-GB" smtClean="0"/>
              <a:t>‹#›</a:t>
            </a:fld>
            <a:endParaRPr lang="en-GB"/>
          </a:p>
        </p:txBody>
      </p:sp>
    </p:spTree>
    <p:extLst>
      <p:ext uri="{BB962C8B-B14F-4D97-AF65-F5344CB8AC3E}">
        <p14:creationId xmlns:p14="http://schemas.microsoft.com/office/powerpoint/2010/main" val="252733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aia.com.sg/en/our-products/investments/aia-invest-easy.html"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C19428-3C68-4AC6-8BDC-F60882C58941}"/>
              </a:ext>
            </a:extLst>
          </p:cNvPr>
          <p:cNvSpPr>
            <a:spLocks noGrp="1"/>
          </p:cNvSpPr>
          <p:nvPr>
            <p:ph type="ctrTitle"/>
          </p:nvPr>
        </p:nvSpPr>
        <p:spPr/>
        <p:txBody>
          <a:bodyPr/>
          <a:lstStyle/>
          <a:p>
            <a:r>
              <a:rPr lang="en-GB" dirty="0"/>
              <a:t>Invest Easy Webpage</a:t>
            </a:r>
          </a:p>
        </p:txBody>
      </p:sp>
      <p:sp>
        <p:nvSpPr>
          <p:cNvPr id="5" name="Subtitle 4">
            <a:extLst>
              <a:ext uri="{FF2B5EF4-FFF2-40B4-BE49-F238E27FC236}">
                <a16:creationId xmlns:a16="http://schemas.microsoft.com/office/drawing/2014/main" id="{636D232F-6514-44E2-83D7-37BF0806FEFF}"/>
              </a:ext>
            </a:extLst>
          </p:cNvPr>
          <p:cNvSpPr>
            <a:spLocks noGrp="1"/>
          </p:cNvSpPr>
          <p:nvPr>
            <p:ph type="subTitle" idx="1"/>
          </p:nvPr>
        </p:nvSpPr>
        <p:spPr/>
        <p:txBody>
          <a:bodyPr>
            <a:normAutofit/>
          </a:bodyPr>
          <a:lstStyle/>
          <a:p>
            <a:r>
              <a:rPr lang="en-GB" sz="1800" dirty="0">
                <a:hlinkClick r:id="rId2"/>
              </a:rPr>
              <a:t>https://www.aia.com.sg/en/our-products/investments/aia-invest-easy.html</a:t>
            </a:r>
            <a:endParaRPr lang="en-GB" sz="1800" dirty="0"/>
          </a:p>
        </p:txBody>
      </p:sp>
      <p:sp>
        <p:nvSpPr>
          <p:cNvPr id="2" name="TextBox 1">
            <a:extLst>
              <a:ext uri="{FF2B5EF4-FFF2-40B4-BE49-F238E27FC236}">
                <a16:creationId xmlns:a16="http://schemas.microsoft.com/office/drawing/2014/main" id="{B618CAA7-B04C-472D-A60A-9C6D25370C9E}"/>
              </a:ext>
            </a:extLst>
          </p:cNvPr>
          <p:cNvSpPr txBox="1"/>
          <p:nvPr/>
        </p:nvSpPr>
        <p:spPr>
          <a:xfrm>
            <a:off x="3061964" y="4796135"/>
            <a:ext cx="6068071" cy="461665"/>
          </a:xfrm>
          <a:prstGeom prst="rect">
            <a:avLst/>
          </a:prstGeom>
          <a:noFill/>
        </p:spPr>
        <p:txBody>
          <a:bodyPr wrap="none" rtlCol="0">
            <a:spAutoFit/>
          </a:bodyPr>
          <a:lstStyle/>
          <a:p>
            <a:r>
              <a:rPr lang="en-GB" sz="2400" dirty="0">
                <a:highlight>
                  <a:srgbClr val="FFFF00"/>
                </a:highlight>
              </a:rPr>
              <a:t>Please create vanity link: aia.com.sg/investeasy</a:t>
            </a:r>
          </a:p>
        </p:txBody>
      </p:sp>
    </p:spTree>
    <p:extLst>
      <p:ext uri="{BB962C8B-B14F-4D97-AF65-F5344CB8AC3E}">
        <p14:creationId xmlns:p14="http://schemas.microsoft.com/office/powerpoint/2010/main" val="73764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033C5B-CD78-404B-AD89-D8E33B494D13}"/>
              </a:ext>
            </a:extLst>
          </p:cNvPr>
          <p:cNvPicPr>
            <a:picLocks noChangeAspect="1"/>
          </p:cNvPicPr>
          <p:nvPr/>
        </p:nvPicPr>
        <p:blipFill>
          <a:blip r:embed="rId2"/>
          <a:stretch>
            <a:fillRect/>
          </a:stretch>
        </p:blipFill>
        <p:spPr>
          <a:xfrm>
            <a:off x="214312" y="1485900"/>
            <a:ext cx="8239623" cy="3843337"/>
          </a:xfrm>
          <a:prstGeom prst="rect">
            <a:avLst/>
          </a:prstGeom>
        </p:spPr>
      </p:pic>
      <p:pic>
        <p:nvPicPr>
          <p:cNvPr id="3" name="Picture 2">
            <a:extLst>
              <a:ext uri="{FF2B5EF4-FFF2-40B4-BE49-F238E27FC236}">
                <a16:creationId xmlns:a16="http://schemas.microsoft.com/office/drawing/2014/main" id="{F8107FD1-3B82-4EDF-8560-8A9E069E90A9}"/>
              </a:ext>
            </a:extLst>
          </p:cNvPr>
          <p:cNvPicPr>
            <a:picLocks noChangeAspect="1"/>
          </p:cNvPicPr>
          <p:nvPr/>
        </p:nvPicPr>
        <p:blipFill>
          <a:blip r:embed="rId3"/>
          <a:stretch>
            <a:fillRect/>
          </a:stretch>
        </p:blipFill>
        <p:spPr>
          <a:xfrm>
            <a:off x="5981700" y="4062412"/>
            <a:ext cx="2305050" cy="619125"/>
          </a:xfrm>
          <a:prstGeom prst="rect">
            <a:avLst/>
          </a:prstGeom>
        </p:spPr>
      </p:pic>
      <p:cxnSp>
        <p:nvCxnSpPr>
          <p:cNvPr id="4" name="Straight Arrow Connector 3">
            <a:extLst>
              <a:ext uri="{FF2B5EF4-FFF2-40B4-BE49-F238E27FC236}">
                <a16:creationId xmlns:a16="http://schemas.microsoft.com/office/drawing/2014/main" id="{493F5497-61F1-45C8-9A95-C3622CE66ADB}"/>
              </a:ext>
            </a:extLst>
          </p:cNvPr>
          <p:cNvCxnSpPr>
            <a:cxnSpLocks/>
          </p:cNvCxnSpPr>
          <p:nvPr/>
        </p:nvCxnSpPr>
        <p:spPr>
          <a:xfrm>
            <a:off x="7732644" y="3299184"/>
            <a:ext cx="126206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68D67B3-56F8-4CAA-9702-840CC45174F6}"/>
              </a:ext>
            </a:extLst>
          </p:cNvPr>
          <p:cNvSpPr txBox="1"/>
          <p:nvPr/>
        </p:nvSpPr>
        <p:spPr>
          <a:xfrm>
            <a:off x="9162661" y="3114518"/>
            <a:ext cx="2294795"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400" dirty="0"/>
              <a:t>We will provide updated PDF</a:t>
            </a:r>
          </a:p>
        </p:txBody>
      </p:sp>
      <p:cxnSp>
        <p:nvCxnSpPr>
          <p:cNvPr id="7" name="Straight Arrow Connector 6">
            <a:extLst>
              <a:ext uri="{FF2B5EF4-FFF2-40B4-BE49-F238E27FC236}">
                <a16:creationId xmlns:a16="http://schemas.microsoft.com/office/drawing/2014/main" id="{3917DD1D-3288-499B-809D-07409EF42546}"/>
              </a:ext>
            </a:extLst>
          </p:cNvPr>
          <p:cNvCxnSpPr>
            <a:cxnSpLocks/>
          </p:cNvCxnSpPr>
          <p:nvPr/>
        </p:nvCxnSpPr>
        <p:spPr>
          <a:xfrm>
            <a:off x="8363677" y="3852799"/>
            <a:ext cx="126206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A90D829-D20B-403A-A19C-20BDCF4DCC1B}"/>
              </a:ext>
            </a:extLst>
          </p:cNvPr>
          <p:cNvSpPr txBox="1"/>
          <p:nvPr/>
        </p:nvSpPr>
        <p:spPr>
          <a:xfrm>
            <a:off x="9691458" y="3675396"/>
            <a:ext cx="2329740"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sz="1400" dirty="0"/>
              <a:t>Add this, we will provide PDF</a:t>
            </a:r>
          </a:p>
        </p:txBody>
      </p:sp>
      <p:pic>
        <p:nvPicPr>
          <p:cNvPr id="9" name="Picture 8">
            <a:extLst>
              <a:ext uri="{FF2B5EF4-FFF2-40B4-BE49-F238E27FC236}">
                <a16:creationId xmlns:a16="http://schemas.microsoft.com/office/drawing/2014/main" id="{39B9E6F9-E44E-4A77-AD3E-ECDFA8423091}"/>
              </a:ext>
            </a:extLst>
          </p:cNvPr>
          <p:cNvPicPr>
            <a:picLocks noChangeAspect="1"/>
          </p:cNvPicPr>
          <p:nvPr/>
        </p:nvPicPr>
        <p:blipFill>
          <a:blip r:embed="rId4"/>
          <a:stretch>
            <a:fillRect/>
          </a:stretch>
        </p:blipFill>
        <p:spPr>
          <a:xfrm>
            <a:off x="6053137" y="3686113"/>
            <a:ext cx="352425" cy="333375"/>
          </a:xfrm>
          <a:prstGeom prst="rect">
            <a:avLst/>
          </a:prstGeom>
        </p:spPr>
      </p:pic>
      <p:sp>
        <p:nvSpPr>
          <p:cNvPr id="10" name="TextBox 9">
            <a:extLst>
              <a:ext uri="{FF2B5EF4-FFF2-40B4-BE49-F238E27FC236}">
                <a16:creationId xmlns:a16="http://schemas.microsoft.com/office/drawing/2014/main" id="{E0FC6782-4421-4A38-90C2-BF1E2DBFD697}"/>
              </a:ext>
            </a:extLst>
          </p:cNvPr>
          <p:cNvSpPr txBox="1"/>
          <p:nvPr/>
        </p:nvSpPr>
        <p:spPr>
          <a:xfrm>
            <a:off x="6368640" y="3714300"/>
            <a:ext cx="2547749" cy="276999"/>
          </a:xfrm>
          <a:prstGeom prst="rect">
            <a:avLst/>
          </a:prstGeom>
          <a:solidFill>
            <a:schemeClr val="bg1"/>
          </a:solidFill>
        </p:spPr>
        <p:txBody>
          <a:bodyPr wrap="none" rtlCol="0">
            <a:spAutoFit/>
          </a:bodyPr>
          <a:lstStyle/>
          <a:p>
            <a:r>
              <a:rPr lang="en-GB" sz="1200" b="1" dirty="0">
                <a:solidFill>
                  <a:srgbClr val="54677C"/>
                </a:solidFill>
                <a:latin typeface="Arial Narrow" panose="020B0606020202030204" pitchFamily="34" charset="0"/>
              </a:rPr>
              <a:t>AIA Global Dynamic Income Fund Flyer</a:t>
            </a:r>
          </a:p>
        </p:txBody>
      </p:sp>
    </p:spTree>
    <p:extLst>
      <p:ext uri="{BB962C8B-B14F-4D97-AF65-F5344CB8AC3E}">
        <p14:creationId xmlns:p14="http://schemas.microsoft.com/office/powerpoint/2010/main" val="122334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40258F-CBDB-45A2-9407-3C705CD35B48}"/>
              </a:ext>
            </a:extLst>
          </p:cNvPr>
          <p:cNvPicPr>
            <a:picLocks noChangeAspect="1"/>
          </p:cNvPicPr>
          <p:nvPr/>
        </p:nvPicPr>
        <p:blipFill>
          <a:blip r:embed="rId2"/>
          <a:stretch>
            <a:fillRect/>
          </a:stretch>
        </p:blipFill>
        <p:spPr>
          <a:xfrm>
            <a:off x="278711" y="1195387"/>
            <a:ext cx="7070250" cy="3814763"/>
          </a:xfrm>
          <a:prstGeom prst="rect">
            <a:avLst/>
          </a:prstGeom>
        </p:spPr>
      </p:pic>
      <p:cxnSp>
        <p:nvCxnSpPr>
          <p:cNvPr id="2" name="Straight Arrow Connector 1">
            <a:extLst>
              <a:ext uri="{FF2B5EF4-FFF2-40B4-BE49-F238E27FC236}">
                <a16:creationId xmlns:a16="http://schemas.microsoft.com/office/drawing/2014/main" id="{26A04F97-D4E1-4D38-AED3-64E2566EA600}"/>
              </a:ext>
            </a:extLst>
          </p:cNvPr>
          <p:cNvCxnSpPr/>
          <p:nvPr/>
        </p:nvCxnSpPr>
        <p:spPr>
          <a:xfrm>
            <a:off x="4150395" y="3254521"/>
            <a:ext cx="300161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D14D365-A8C8-4D80-8D83-BC8D92267283}"/>
              </a:ext>
            </a:extLst>
          </p:cNvPr>
          <p:cNvSpPr txBox="1"/>
          <p:nvPr/>
        </p:nvSpPr>
        <p:spPr>
          <a:xfrm>
            <a:off x="8380790" y="2653074"/>
            <a:ext cx="3532499" cy="1200329"/>
          </a:xfrm>
          <a:prstGeom prst="rect">
            <a:avLst/>
          </a:prstGeom>
          <a:solidFill>
            <a:schemeClr val="bg1"/>
          </a:solidFill>
          <a:ln>
            <a:solidFill>
              <a:schemeClr val="tx1"/>
            </a:solidFill>
          </a:ln>
        </p:spPr>
        <p:txBody>
          <a:bodyPr wrap="square" rtlCol="0">
            <a:spAutoFit/>
          </a:bodyPr>
          <a:lstStyle/>
          <a:p>
            <a:r>
              <a:rPr lang="en-GB" b="1" dirty="0"/>
              <a:t>Regular income stream</a:t>
            </a:r>
            <a:endParaRPr lang="en-GB" b="1" strike="sngStrike" dirty="0"/>
          </a:p>
          <a:p>
            <a:r>
              <a:rPr lang="en-US" dirty="0"/>
              <a:t>Receive regular income via dividend distribution when you invest in a dividend-paying fund.^</a:t>
            </a:r>
            <a:endParaRPr lang="en-GB" dirty="0"/>
          </a:p>
        </p:txBody>
      </p:sp>
      <p:sp>
        <p:nvSpPr>
          <p:cNvPr id="5" name="TextBox 4">
            <a:extLst>
              <a:ext uri="{FF2B5EF4-FFF2-40B4-BE49-F238E27FC236}">
                <a16:creationId xmlns:a16="http://schemas.microsoft.com/office/drawing/2014/main" id="{32A19220-8F07-495A-87CE-7A3DB93F86B6}"/>
              </a:ext>
            </a:extLst>
          </p:cNvPr>
          <p:cNvSpPr txBox="1"/>
          <p:nvPr/>
        </p:nvSpPr>
        <p:spPr>
          <a:xfrm>
            <a:off x="4480481" y="2918102"/>
            <a:ext cx="2039341" cy="369332"/>
          </a:xfrm>
          <a:prstGeom prst="rect">
            <a:avLst/>
          </a:prstGeom>
          <a:noFill/>
        </p:spPr>
        <p:txBody>
          <a:bodyPr wrap="none" rtlCol="0">
            <a:spAutoFit/>
          </a:bodyPr>
          <a:lstStyle/>
          <a:p>
            <a:r>
              <a:rPr lang="en-GB" b="1" dirty="0">
                <a:solidFill>
                  <a:srgbClr val="4472C4"/>
                </a:solidFill>
              </a:rPr>
              <a:t>ADD NEW FEATURE</a:t>
            </a:r>
          </a:p>
        </p:txBody>
      </p:sp>
      <p:pic>
        <p:nvPicPr>
          <p:cNvPr id="6" name="Picture 5">
            <a:extLst>
              <a:ext uri="{FF2B5EF4-FFF2-40B4-BE49-F238E27FC236}">
                <a16:creationId xmlns:a16="http://schemas.microsoft.com/office/drawing/2014/main" id="{AE29E178-764B-4AC4-B929-057692AF256D}"/>
              </a:ext>
            </a:extLst>
          </p:cNvPr>
          <p:cNvPicPr>
            <a:picLocks noChangeAspect="1"/>
          </p:cNvPicPr>
          <p:nvPr/>
        </p:nvPicPr>
        <p:blipFill>
          <a:blip r:embed="rId3"/>
          <a:stretch>
            <a:fillRect/>
          </a:stretch>
        </p:blipFill>
        <p:spPr>
          <a:xfrm>
            <a:off x="7188707" y="2653074"/>
            <a:ext cx="1119784" cy="1119784"/>
          </a:xfrm>
          <a:prstGeom prst="rect">
            <a:avLst/>
          </a:prstGeom>
        </p:spPr>
      </p:pic>
    </p:spTree>
    <p:extLst>
      <p:ext uri="{BB962C8B-B14F-4D97-AF65-F5344CB8AC3E}">
        <p14:creationId xmlns:p14="http://schemas.microsoft.com/office/powerpoint/2010/main" val="266005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574F4C-5761-4BBE-9295-7BADB08BF922}"/>
              </a:ext>
            </a:extLst>
          </p:cNvPr>
          <p:cNvPicPr>
            <a:picLocks noChangeAspect="1"/>
          </p:cNvPicPr>
          <p:nvPr/>
        </p:nvPicPr>
        <p:blipFill rotWithShape="1">
          <a:blip r:embed="rId2"/>
          <a:srcRect b="38462"/>
          <a:stretch/>
        </p:blipFill>
        <p:spPr>
          <a:xfrm>
            <a:off x="503205" y="221455"/>
            <a:ext cx="4882875" cy="2056608"/>
          </a:xfrm>
          <a:prstGeom prst="rect">
            <a:avLst/>
          </a:prstGeom>
        </p:spPr>
      </p:pic>
      <p:cxnSp>
        <p:nvCxnSpPr>
          <p:cNvPr id="6" name="Straight Arrow Connector 5">
            <a:extLst>
              <a:ext uri="{FF2B5EF4-FFF2-40B4-BE49-F238E27FC236}">
                <a16:creationId xmlns:a16="http://schemas.microsoft.com/office/drawing/2014/main" id="{C1DF4BB4-1FB7-4059-9F63-B281563A2A45}"/>
              </a:ext>
            </a:extLst>
          </p:cNvPr>
          <p:cNvCxnSpPr>
            <a:cxnSpLocks/>
          </p:cNvCxnSpPr>
          <p:nvPr/>
        </p:nvCxnSpPr>
        <p:spPr>
          <a:xfrm flipH="1">
            <a:off x="4793916" y="3177231"/>
            <a:ext cx="175922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92F20A4-F77D-4080-949F-6EA9891D2B87}"/>
              </a:ext>
            </a:extLst>
          </p:cNvPr>
          <p:cNvSpPr txBox="1"/>
          <p:nvPr/>
        </p:nvSpPr>
        <p:spPr>
          <a:xfrm>
            <a:off x="6553143" y="671354"/>
            <a:ext cx="4949687" cy="4862870"/>
          </a:xfrm>
          <a:prstGeom prst="rect">
            <a:avLst/>
          </a:prstGeom>
          <a:solidFill>
            <a:schemeClr val="bg1"/>
          </a:solidFill>
          <a:ln>
            <a:solidFill>
              <a:schemeClr val="tx1"/>
            </a:solidFill>
          </a:ln>
        </p:spPr>
        <p:txBody>
          <a:bodyPr wrap="square" rtlCol="0">
            <a:spAutoFit/>
          </a:bodyPr>
          <a:lstStyle/>
          <a:p>
            <a:pPr marL="171450" lvl="0" indent="-171450">
              <a:buFont typeface="Arial" panose="020B0604020202020204" pitchFamily="34" charset="0"/>
              <a:buChar char="•"/>
            </a:pPr>
            <a:r>
              <a:rPr lang="en-US" sz="1000" dirty="0"/>
              <a:t>We may declare dividends for certain ILP Sub-Funds that include the option for you to accept dividend payments. The amount of the dividends payable will be based on the number of units held by you in that fund on ex-date, as evidenced in our records. Dividends are not guaranteed.</a:t>
            </a:r>
            <a:endParaRPr lang="en-GB" sz="1000" dirty="0"/>
          </a:p>
          <a:p>
            <a:pPr marL="171450" lvl="0" indent="-171450">
              <a:buFont typeface="Arial" panose="020B0604020202020204" pitchFamily="34" charset="0"/>
              <a:buChar char="•"/>
            </a:pPr>
            <a:r>
              <a:rPr lang="en-US" sz="1000" dirty="0"/>
              <a:t>The frequency of dividend distribution of an ILP Sub-Fund is not guaranteed and determined by us at our sole discretion. By default, the dividends will be reinvested and distributed as additional units in the fund, equivalent to the total value of the dividends divided by the bid price of each unit prevailing on the reinvestment date.  </a:t>
            </a:r>
            <a:endParaRPr lang="en-GB" sz="1000" dirty="0"/>
          </a:p>
          <a:p>
            <a:pPr marL="171450" lvl="0" indent="-171450">
              <a:buFont typeface="Arial" panose="020B0604020202020204" pitchFamily="34" charset="0"/>
              <a:buChar char="•"/>
            </a:pPr>
            <a:r>
              <a:rPr lang="en-US" sz="1000" dirty="0"/>
              <a:t>For certain ILP Sub-Funds, there will be two business days of non-dealing during which the subscription and/or redemption of units cannot be carried out (including transactions such as fulfilling single premium payments, top-up premium requests, fund switch requests, partial withdrawal/ full surrender/ claim requests or your exercise of the free-look option which necessarily lead to the subscription or redemption of units). The non-dealing days will occur before an ex-date. All the subscription and/or redemption of units shall be transacted based on the prevailing bid price as at the valuation day after the non-dealing days.</a:t>
            </a:r>
            <a:endParaRPr lang="en-GB" sz="1000" dirty="0"/>
          </a:p>
          <a:p>
            <a:pPr marL="171450" indent="-171450">
              <a:buFont typeface="Arial" panose="020B0604020202020204" pitchFamily="34" charset="0"/>
              <a:buChar char="•"/>
            </a:pPr>
            <a:endParaRPr lang="en-GB" sz="1000" dirty="0"/>
          </a:p>
          <a:p>
            <a:r>
              <a:rPr lang="en-US" sz="1000" dirty="0"/>
              <a:t>Investors should take note of the risks associated with dividend distribution.</a:t>
            </a:r>
            <a:endParaRPr lang="en-GB" sz="1000" dirty="0"/>
          </a:p>
          <a:p>
            <a:pPr marL="171450" lvl="0" indent="-171450">
              <a:buFont typeface="Arial" panose="020B0604020202020204" pitchFamily="34" charset="0"/>
              <a:buChar char="•"/>
            </a:pPr>
            <a:r>
              <a:rPr lang="en-US" sz="1000" dirty="0"/>
              <a:t>Dividends from the underlying fund(s) may be adversely affected by (amongst others) investee entities suffering unexpected losses and/or paying lower than expected dividends.</a:t>
            </a:r>
            <a:endParaRPr lang="en-GB" sz="1000" dirty="0">
              <a:effectLst/>
            </a:endParaRPr>
          </a:p>
          <a:p>
            <a:pPr marL="171450" lvl="0" indent="-171450">
              <a:buFont typeface="Arial" panose="020B0604020202020204" pitchFamily="34" charset="0"/>
              <a:buChar char="•"/>
            </a:pPr>
            <a:r>
              <a:rPr lang="en-US" sz="1000" dirty="0"/>
              <a:t>AIA Singapore intends to distribute dividends from the income and/or net </a:t>
            </a:r>
            <a:r>
              <a:rPr lang="en-US" sz="1000" dirty="0" err="1"/>
              <a:t>realised</a:t>
            </a:r>
            <a:r>
              <a:rPr lang="en-US" sz="1000" dirty="0"/>
              <a:t> gains of the ILP Sub-Fund, and AIA Singapore maintains the discretion to distribute dividends out of capital. Where dividend distributions are made out of capital, it may lead to a reduction in investor’s original investment and may also result in reduced future returns to the investor.</a:t>
            </a:r>
            <a:endParaRPr lang="en-GB" sz="1000" dirty="0">
              <a:effectLst/>
            </a:endParaRPr>
          </a:p>
          <a:p>
            <a:pPr marL="171450" lvl="0" indent="-171450">
              <a:buFont typeface="Arial" panose="020B0604020202020204" pitchFamily="34" charset="0"/>
              <a:buChar char="•"/>
            </a:pPr>
            <a:r>
              <a:rPr lang="en-US" sz="1000" dirty="0"/>
              <a:t>Both capital and dividend distributions are not guaranteed.</a:t>
            </a:r>
          </a:p>
          <a:p>
            <a:pPr marL="171450" lvl="0" indent="-171450">
              <a:buFont typeface="Arial" panose="020B0604020202020204" pitchFamily="34" charset="0"/>
              <a:buChar char="•"/>
            </a:pPr>
            <a:endParaRPr lang="en-US" sz="1000" dirty="0">
              <a:effectLst/>
            </a:endParaRPr>
          </a:p>
          <a:p>
            <a:pPr lvl="0"/>
            <a:r>
              <a:rPr lang="en-US" sz="1000" dirty="0"/>
              <a:t>Please refer to the AIA Investment Fund Product Summary and Product Highlight Sheet for further details on dividend distribution and risks associated with the ILP Sub-Fund.</a:t>
            </a:r>
            <a:endParaRPr lang="en-GB" sz="1000" dirty="0">
              <a:effectLst/>
            </a:endParaRPr>
          </a:p>
        </p:txBody>
      </p:sp>
      <p:pic>
        <p:nvPicPr>
          <p:cNvPr id="9" name="Picture 8">
            <a:extLst>
              <a:ext uri="{FF2B5EF4-FFF2-40B4-BE49-F238E27FC236}">
                <a16:creationId xmlns:a16="http://schemas.microsoft.com/office/drawing/2014/main" id="{0AF36152-BD06-4E03-B636-BC4B2712AF20}"/>
              </a:ext>
            </a:extLst>
          </p:cNvPr>
          <p:cNvPicPr>
            <a:picLocks noChangeAspect="1"/>
          </p:cNvPicPr>
          <p:nvPr/>
        </p:nvPicPr>
        <p:blipFill>
          <a:blip r:embed="rId3"/>
          <a:stretch>
            <a:fillRect/>
          </a:stretch>
        </p:blipFill>
        <p:spPr>
          <a:xfrm>
            <a:off x="576538" y="4161877"/>
            <a:ext cx="5096992" cy="1866430"/>
          </a:xfrm>
          <a:prstGeom prst="rect">
            <a:avLst/>
          </a:prstGeom>
        </p:spPr>
      </p:pic>
      <p:sp>
        <p:nvSpPr>
          <p:cNvPr id="10" name="TextBox 9">
            <a:extLst>
              <a:ext uri="{FF2B5EF4-FFF2-40B4-BE49-F238E27FC236}">
                <a16:creationId xmlns:a16="http://schemas.microsoft.com/office/drawing/2014/main" id="{F9CD836F-4921-4F27-8C77-600E9B417186}"/>
              </a:ext>
            </a:extLst>
          </p:cNvPr>
          <p:cNvSpPr txBox="1"/>
          <p:nvPr/>
        </p:nvSpPr>
        <p:spPr>
          <a:xfrm>
            <a:off x="576538" y="2534568"/>
            <a:ext cx="1531188" cy="253916"/>
          </a:xfrm>
          <a:prstGeom prst="rect">
            <a:avLst/>
          </a:prstGeom>
          <a:noFill/>
        </p:spPr>
        <p:txBody>
          <a:bodyPr wrap="none" rtlCol="0">
            <a:spAutoFit/>
          </a:bodyPr>
          <a:lstStyle/>
          <a:p>
            <a:r>
              <a:rPr lang="en-GB" sz="1050" b="1" dirty="0">
                <a:latin typeface="Arial Narrow" panose="020B0606020202030204" pitchFamily="34" charset="0"/>
              </a:rPr>
              <a:t>DIVIDEND DISTRIBUTION</a:t>
            </a:r>
          </a:p>
        </p:txBody>
      </p:sp>
      <p:pic>
        <p:nvPicPr>
          <p:cNvPr id="2" name="Picture 1">
            <a:extLst>
              <a:ext uri="{FF2B5EF4-FFF2-40B4-BE49-F238E27FC236}">
                <a16:creationId xmlns:a16="http://schemas.microsoft.com/office/drawing/2014/main" id="{BD428591-A869-4DC3-B151-EEA33D762651}"/>
              </a:ext>
            </a:extLst>
          </p:cNvPr>
          <p:cNvPicPr>
            <a:picLocks noChangeAspect="1"/>
          </p:cNvPicPr>
          <p:nvPr/>
        </p:nvPicPr>
        <p:blipFill>
          <a:blip r:embed="rId4"/>
          <a:stretch>
            <a:fillRect/>
          </a:stretch>
        </p:blipFill>
        <p:spPr>
          <a:xfrm>
            <a:off x="2807351" y="6437612"/>
            <a:ext cx="2970352" cy="257115"/>
          </a:xfrm>
          <a:prstGeom prst="rect">
            <a:avLst/>
          </a:prstGeom>
          <a:ln>
            <a:solidFill>
              <a:srgbClr val="C00000"/>
            </a:solidFill>
          </a:ln>
        </p:spPr>
      </p:pic>
      <p:cxnSp>
        <p:nvCxnSpPr>
          <p:cNvPr id="11" name="Straight Arrow Connector 10">
            <a:extLst>
              <a:ext uri="{FF2B5EF4-FFF2-40B4-BE49-F238E27FC236}">
                <a16:creationId xmlns:a16="http://schemas.microsoft.com/office/drawing/2014/main" id="{DA0CB363-ED6C-4251-8365-9A06F1F4A8B3}"/>
              </a:ext>
            </a:extLst>
          </p:cNvPr>
          <p:cNvCxnSpPr>
            <a:cxnSpLocks/>
          </p:cNvCxnSpPr>
          <p:nvPr/>
        </p:nvCxnSpPr>
        <p:spPr>
          <a:xfrm flipH="1">
            <a:off x="5777703" y="6566169"/>
            <a:ext cx="175922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36671D2-58F9-4B04-9A0B-6E10C9C44D3B}"/>
              </a:ext>
            </a:extLst>
          </p:cNvPr>
          <p:cNvSpPr txBox="1"/>
          <p:nvPr/>
        </p:nvSpPr>
        <p:spPr>
          <a:xfrm>
            <a:off x="7536930" y="6339058"/>
            <a:ext cx="2617191" cy="369332"/>
          </a:xfrm>
          <a:prstGeom prst="rect">
            <a:avLst/>
          </a:prstGeom>
          <a:noFill/>
          <a:ln>
            <a:solidFill>
              <a:schemeClr val="tx1"/>
            </a:solidFill>
          </a:ln>
        </p:spPr>
        <p:txBody>
          <a:bodyPr wrap="none" rtlCol="0">
            <a:spAutoFit/>
          </a:bodyPr>
          <a:lstStyle/>
          <a:p>
            <a:r>
              <a:rPr lang="en-GB" dirty="0"/>
              <a:t>…as at 8 September 2020.</a:t>
            </a:r>
          </a:p>
        </p:txBody>
      </p:sp>
    </p:spTree>
    <p:extLst>
      <p:ext uri="{BB962C8B-B14F-4D97-AF65-F5344CB8AC3E}">
        <p14:creationId xmlns:p14="http://schemas.microsoft.com/office/powerpoint/2010/main" val="2594363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194</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Narrow</vt:lpstr>
      <vt:lpstr>Calibri</vt:lpstr>
      <vt:lpstr>Calibri Light</vt:lpstr>
      <vt:lpstr>Office Theme</vt:lpstr>
      <vt:lpstr>Invest Easy Webpage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Lim, Wendy-CC</dc:creator>
  <cp:lastModifiedBy>Low, Shawn-KW</cp:lastModifiedBy>
  <cp:revision>76</cp:revision>
  <dcterms:created xsi:type="dcterms:W3CDTF">2020-08-17T07:17:24Z</dcterms:created>
  <dcterms:modified xsi:type="dcterms:W3CDTF">2020-08-19T11:08:29Z</dcterms:modified>
</cp:coreProperties>
</file>