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7315200" cy="9601200"/>
  <p:embeddedFontLst>
    <p:embeddedFont>
      <p:font typeface="Roboto Slab"/>
      <p:regular r:id="rId33"/>
      <p:bold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39" roundtripDataSignature="AMtx7mj7NC3GRoDJI7wBth5DJ7t9Wd1R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6FA8B4-CE7E-4CE3-ACFD-1DD77D49077F}">
  <a:tblStyle styleId="{BD6FA8B4-CE7E-4CE3-ACFD-1DD77D49077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Slab-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Lato-regular.fntdata"/><Relationship Id="rId12" Type="http://schemas.openxmlformats.org/officeDocument/2006/relationships/slide" Target="slides/slide5.xml"/><Relationship Id="rId34" Type="http://schemas.openxmlformats.org/officeDocument/2006/relationships/font" Target="fonts/RobotoSlab-bold.fntdata"/><Relationship Id="rId15" Type="http://schemas.openxmlformats.org/officeDocument/2006/relationships/slide" Target="slides/slide8.xml"/><Relationship Id="rId37" Type="http://schemas.openxmlformats.org/officeDocument/2006/relationships/font" Target="fonts/Lato-italic.fntdata"/><Relationship Id="rId14" Type="http://schemas.openxmlformats.org/officeDocument/2006/relationships/slide" Target="slides/slide7.xml"/><Relationship Id="rId36" Type="http://schemas.openxmlformats.org/officeDocument/2006/relationships/font" Target="fonts/Lato-bold.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La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4143375" y="0"/>
            <a:ext cx="3170237" cy="4810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457200" y="719137"/>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118600"/>
            <a:ext cx="3170237" cy="4810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4143375" y="9118600"/>
            <a:ext cx="3170237"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460375" y="720725"/>
            <a:ext cx="6396038"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 name="Google Shape;43;p1: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f58b4332c_2_37: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1ff58b4332c_2_37: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2baaf3b00_0_0: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202baaf3b00_0_0:notes"/>
          <p:cNvSpPr/>
          <p:nvPr>
            <p:ph idx="2" type="sldImg"/>
          </p:nvPr>
        </p:nvSpPr>
        <p:spPr>
          <a:xfrm>
            <a:off x="457200" y="719138"/>
            <a:ext cx="6400800" cy="3602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2baaf3b00_0_5: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02baaf3b00_0_5:notes"/>
          <p:cNvSpPr/>
          <p:nvPr>
            <p:ph idx="2" type="sldImg"/>
          </p:nvPr>
        </p:nvSpPr>
        <p:spPr>
          <a:xfrm>
            <a:off x="457200" y="719138"/>
            <a:ext cx="6400800" cy="3602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8: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58: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6:notes"/>
          <p:cNvSpPr/>
          <p:nvPr>
            <p:ph idx="2" type="sldImg"/>
          </p:nvPr>
        </p:nvSpPr>
        <p:spPr>
          <a:xfrm>
            <a:off x="460375" y="720725"/>
            <a:ext cx="6396038"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 name="Google Shape;51;p56: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0: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baaf3b00_0_10: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02baaf3b00_0_10:notes"/>
          <p:cNvSpPr/>
          <p:nvPr>
            <p:ph idx="2" type="sldImg"/>
          </p:nvPr>
        </p:nvSpPr>
        <p:spPr>
          <a:xfrm>
            <a:off x="457200" y="719138"/>
            <a:ext cx="6400800" cy="3602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2:notes"/>
          <p:cNvSpPr/>
          <p:nvPr>
            <p:ph idx="2" type="sldImg"/>
          </p:nvPr>
        </p:nvSpPr>
        <p:spPr>
          <a:xfrm>
            <a:off x="457200" y="719138"/>
            <a:ext cx="6400800"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f58b4332c_2_41: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1ff58b4332c_2_41:notes"/>
          <p:cNvSpPr/>
          <p:nvPr>
            <p:ph idx="2" type="sldImg"/>
          </p:nvPr>
        </p:nvSpPr>
        <p:spPr>
          <a:xfrm>
            <a:off x="457200" y="719138"/>
            <a:ext cx="6400800" cy="3602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ff58b4332c_2_0: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1ff58b4332c_2_0: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7:notes"/>
          <p:cNvSpPr/>
          <p:nvPr>
            <p:ph idx="2" type="sldImg"/>
          </p:nvPr>
        </p:nvSpPr>
        <p:spPr>
          <a:xfrm>
            <a:off x="460375" y="720725"/>
            <a:ext cx="6396038"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57:notes"/>
          <p:cNvSpPr txBox="1"/>
          <p:nvPr>
            <p:ph idx="1" type="body"/>
          </p:nvPr>
        </p:nvSpPr>
        <p:spPr>
          <a:xfrm>
            <a:off x="731837" y="4560887"/>
            <a:ext cx="5851525" cy="432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1275b516f_0_0: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g2d1275b516f_0_0: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f58b4332c_2_5: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g1ff58b4332c_2_5: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f58b4332c_2_25: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g1ff58b4332c_2_25: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f58b4332c_2_31: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1ff58b4332c_2_31: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f5a304114_0_0:notes"/>
          <p:cNvSpPr/>
          <p:nvPr>
            <p:ph idx="2" type="sldImg"/>
          </p:nvPr>
        </p:nvSpPr>
        <p:spPr>
          <a:xfrm>
            <a:off x="460375" y="720725"/>
            <a:ext cx="6396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1ff5a304114_0_0:notes"/>
          <p:cNvSpPr txBox="1"/>
          <p:nvPr>
            <p:ph idx="1" type="body"/>
          </p:nvPr>
        </p:nvSpPr>
        <p:spPr>
          <a:xfrm>
            <a:off x="731837" y="4560887"/>
            <a:ext cx="5851500" cy="432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8" name="Shape 38"/>
        <p:cNvGrpSpPr/>
        <p:nvPr/>
      </p:nvGrpSpPr>
      <p:grpSpPr>
        <a:xfrm>
          <a:off x="0" y="0"/>
          <a:ext cx="0" cy="0"/>
          <a:chOff x="0" y="0"/>
          <a:chExt cx="0" cy="0"/>
        </a:xfrm>
      </p:grpSpPr>
      <p:sp>
        <p:nvSpPr>
          <p:cNvPr id="39" name="Google Shape;39;p16"/>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 type="body"/>
          </p:nvPr>
        </p:nvSpPr>
        <p:spPr>
          <a:xfrm>
            <a:off x="609600" y="1196975"/>
            <a:ext cx="10972800" cy="43195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nvSpPr>
        <p:spPr>
          <a:xfrm>
            <a:off x="203200" y="76200"/>
            <a:ext cx="11785600" cy="882650"/>
          </a:xfrm>
          <a:prstGeom prst="rect">
            <a:avLst/>
          </a:prstGeom>
          <a:gradFill>
            <a:gsLst>
              <a:gs pos="0">
                <a:srgbClr val="DDDDDD"/>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1" name="Google Shape;11;p13"/>
          <p:cNvSpPr txBox="1"/>
          <p:nvPr/>
        </p:nvSpPr>
        <p:spPr>
          <a:xfrm>
            <a:off x="203200" y="0"/>
            <a:ext cx="11785600" cy="762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12" name="Google Shape;12;p13"/>
          <p:cNvGrpSpPr/>
          <p:nvPr/>
        </p:nvGrpSpPr>
        <p:grpSpPr>
          <a:xfrm>
            <a:off x="10812462" y="228600"/>
            <a:ext cx="973137" cy="561975"/>
            <a:chOff x="1565" y="974"/>
            <a:chExt cx="2586" cy="1549"/>
          </a:xfrm>
        </p:grpSpPr>
        <p:sp>
          <p:nvSpPr>
            <p:cNvPr id="13" name="Google Shape;13;p13"/>
            <p:cNvSpPr/>
            <p:nvPr/>
          </p:nvSpPr>
          <p:spPr>
            <a:xfrm>
              <a:off x="1565" y="2265"/>
              <a:ext cx="2586" cy="258"/>
            </a:xfrm>
            <a:custGeom>
              <a:rect b="b" l="l" r="r" t="t"/>
              <a:pathLst>
                <a:path extrusionOk="0" h="1806" w="18096">
                  <a:moveTo>
                    <a:pt x="1129" y="1444"/>
                  </a:moveTo>
                  <a:lnTo>
                    <a:pt x="1133" y="1436"/>
                  </a:lnTo>
                  <a:lnTo>
                    <a:pt x="1137" y="1429"/>
                  </a:lnTo>
                  <a:lnTo>
                    <a:pt x="1139" y="1421"/>
                  </a:lnTo>
                  <a:lnTo>
                    <a:pt x="1140" y="1414"/>
                  </a:lnTo>
                  <a:lnTo>
                    <a:pt x="1141" y="1407"/>
                  </a:lnTo>
                  <a:lnTo>
                    <a:pt x="1141" y="1400"/>
                  </a:lnTo>
                  <a:lnTo>
                    <a:pt x="1140" y="1393"/>
                  </a:lnTo>
                  <a:lnTo>
                    <a:pt x="1139" y="1385"/>
                  </a:lnTo>
                  <a:lnTo>
                    <a:pt x="1137" y="1380"/>
                  </a:lnTo>
                  <a:lnTo>
                    <a:pt x="1133" y="1373"/>
                  </a:lnTo>
                  <a:lnTo>
                    <a:pt x="1129" y="1366"/>
                  </a:lnTo>
                  <a:lnTo>
                    <a:pt x="1124" y="1359"/>
                  </a:lnTo>
                  <a:lnTo>
                    <a:pt x="1117" y="1354"/>
                  </a:lnTo>
                  <a:lnTo>
                    <a:pt x="1112" y="1347"/>
                  </a:lnTo>
                  <a:lnTo>
                    <a:pt x="1104" y="1341"/>
                  </a:lnTo>
                  <a:lnTo>
                    <a:pt x="1096" y="1335"/>
                  </a:lnTo>
                  <a:lnTo>
                    <a:pt x="1013" y="1276"/>
                  </a:lnTo>
                  <a:lnTo>
                    <a:pt x="1005" y="1271"/>
                  </a:lnTo>
                  <a:lnTo>
                    <a:pt x="999" y="1268"/>
                  </a:lnTo>
                  <a:lnTo>
                    <a:pt x="991" y="1264"/>
                  </a:lnTo>
                  <a:lnTo>
                    <a:pt x="984" y="1262"/>
                  </a:lnTo>
                  <a:lnTo>
                    <a:pt x="977" y="1261"/>
                  </a:lnTo>
                  <a:lnTo>
                    <a:pt x="970" y="1261"/>
                  </a:lnTo>
                  <a:lnTo>
                    <a:pt x="964" y="1261"/>
                  </a:lnTo>
                  <a:lnTo>
                    <a:pt x="957" y="1263"/>
                  </a:lnTo>
                  <a:lnTo>
                    <a:pt x="950" y="1265"/>
                  </a:lnTo>
                  <a:lnTo>
                    <a:pt x="943" y="1268"/>
                  </a:lnTo>
                  <a:lnTo>
                    <a:pt x="938" y="1272"/>
                  </a:lnTo>
                  <a:lnTo>
                    <a:pt x="931" y="1277"/>
                  </a:lnTo>
                  <a:lnTo>
                    <a:pt x="924" y="1282"/>
                  </a:lnTo>
                  <a:lnTo>
                    <a:pt x="918" y="1289"/>
                  </a:lnTo>
                  <a:lnTo>
                    <a:pt x="912" y="1297"/>
                  </a:lnTo>
                  <a:lnTo>
                    <a:pt x="906" y="1305"/>
                  </a:lnTo>
                  <a:lnTo>
                    <a:pt x="902" y="1309"/>
                  </a:lnTo>
                  <a:lnTo>
                    <a:pt x="899" y="1315"/>
                  </a:lnTo>
                  <a:lnTo>
                    <a:pt x="896" y="1321"/>
                  </a:lnTo>
                  <a:lnTo>
                    <a:pt x="892" y="1328"/>
                  </a:lnTo>
                  <a:lnTo>
                    <a:pt x="888" y="1334"/>
                  </a:lnTo>
                  <a:lnTo>
                    <a:pt x="882" y="1341"/>
                  </a:lnTo>
                  <a:lnTo>
                    <a:pt x="878" y="1349"/>
                  </a:lnTo>
                  <a:lnTo>
                    <a:pt x="872" y="1357"/>
                  </a:lnTo>
                  <a:lnTo>
                    <a:pt x="866" y="1365"/>
                  </a:lnTo>
                  <a:lnTo>
                    <a:pt x="861" y="1374"/>
                  </a:lnTo>
                  <a:lnTo>
                    <a:pt x="854" y="1383"/>
                  </a:lnTo>
                  <a:lnTo>
                    <a:pt x="847" y="1391"/>
                  </a:lnTo>
                  <a:lnTo>
                    <a:pt x="839" y="1400"/>
                  </a:lnTo>
                  <a:lnTo>
                    <a:pt x="831" y="1409"/>
                  </a:lnTo>
                  <a:lnTo>
                    <a:pt x="822" y="1418"/>
                  </a:lnTo>
                  <a:lnTo>
                    <a:pt x="813" y="1427"/>
                  </a:lnTo>
                  <a:lnTo>
                    <a:pt x="804" y="1436"/>
                  </a:lnTo>
                  <a:lnTo>
                    <a:pt x="794" y="1445"/>
                  </a:lnTo>
                  <a:lnTo>
                    <a:pt x="784" y="1454"/>
                  </a:lnTo>
                  <a:lnTo>
                    <a:pt x="772" y="1462"/>
                  </a:lnTo>
                  <a:lnTo>
                    <a:pt x="761" y="1470"/>
                  </a:lnTo>
                  <a:lnTo>
                    <a:pt x="749" y="1477"/>
                  </a:lnTo>
                  <a:lnTo>
                    <a:pt x="736" y="1483"/>
                  </a:lnTo>
                  <a:lnTo>
                    <a:pt x="723" y="1488"/>
                  </a:lnTo>
                  <a:lnTo>
                    <a:pt x="709" y="1493"/>
                  </a:lnTo>
                  <a:lnTo>
                    <a:pt x="694" y="1497"/>
                  </a:lnTo>
                  <a:lnTo>
                    <a:pt x="680" y="1502"/>
                  </a:lnTo>
                  <a:lnTo>
                    <a:pt x="664" y="1504"/>
                  </a:lnTo>
                  <a:lnTo>
                    <a:pt x="648" y="1507"/>
                  </a:lnTo>
                  <a:lnTo>
                    <a:pt x="631" y="1509"/>
                  </a:lnTo>
                  <a:lnTo>
                    <a:pt x="613" y="1511"/>
                  </a:lnTo>
                  <a:lnTo>
                    <a:pt x="596" y="1511"/>
                  </a:lnTo>
                  <a:lnTo>
                    <a:pt x="577" y="1510"/>
                  </a:lnTo>
                  <a:lnTo>
                    <a:pt x="559" y="1509"/>
                  </a:lnTo>
                  <a:lnTo>
                    <a:pt x="540" y="1506"/>
                  </a:lnTo>
                  <a:lnTo>
                    <a:pt x="523" y="1503"/>
                  </a:lnTo>
                  <a:lnTo>
                    <a:pt x="507" y="1499"/>
                  </a:lnTo>
                  <a:lnTo>
                    <a:pt x="491" y="1495"/>
                  </a:lnTo>
                  <a:lnTo>
                    <a:pt x="476" y="1489"/>
                  </a:lnTo>
                  <a:lnTo>
                    <a:pt x="460" y="1483"/>
                  </a:lnTo>
                  <a:lnTo>
                    <a:pt x="445" y="1476"/>
                  </a:lnTo>
                  <a:lnTo>
                    <a:pt x="432" y="1468"/>
                  </a:lnTo>
                  <a:lnTo>
                    <a:pt x="418" y="1460"/>
                  </a:lnTo>
                  <a:lnTo>
                    <a:pt x="406" y="1450"/>
                  </a:lnTo>
                  <a:lnTo>
                    <a:pt x="393" y="1440"/>
                  </a:lnTo>
                  <a:lnTo>
                    <a:pt x="381" y="1429"/>
                  </a:lnTo>
                  <a:lnTo>
                    <a:pt x="370" y="1418"/>
                  </a:lnTo>
                  <a:lnTo>
                    <a:pt x="359" y="1406"/>
                  </a:lnTo>
                  <a:lnTo>
                    <a:pt x="349" y="1392"/>
                  </a:lnTo>
                  <a:lnTo>
                    <a:pt x="340" y="1380"/>
                  </a:lnTo>
                  <a:lnTo>
                    <a:pt x="331" y="1366"/>
                  </a:lnTo>
                  <a:lnTo>
                    <a:pt x="323" y="1352"/>
                  </a:lnTo>
                  <a:lnTo>
                    <a:pt x="315" y="1339"/>
                  </a:lnTo>
                  <a:lnTo>
                    <a:pt x="309" y="1325"/>
                  </a:lnTo>
                  <a:lnTo>
                    <a:pt x="303" y="1312"/>
                  </a:lnTo>
                  <a:lnTo>
                    <a:pt x="297" y="1297"/>
                  </a:lnTo>
                  <a:lnTo>
                    <a:pt x="293" y="1283"/>
                  </a:lnTo>
                  <a:lnTo>
                    <a:pt x="288" y="1269"/>
                  </a:lnTo>
                  <a:lnTo>
                    <a:pt x="285" y="1254"/>
                  </a:lnTo>
                  <a:lnTo>
                    <a:pt x="281" y="1238"/>
                  </a:lnTo>
                  <a:lnTo>
                    <a:pt x="279" y="1224"/>
                  </a:lnTo>
                  <a:lnTo>
                    <a:pt x="278" y="1208"/>
                  </a:lnTo>
                  <a:lnTo>
                    <a:pt x="277" y="1192"/>
                  </a:lnTo>
                  <a:lnTo>
                    <a:pt x="277" y="1176"/>
                  </a:lnTo>
                  <a:lnTo>
                    <a:pt x="277" y="592"/>
                  </a:lnTo>
                  <a:lnTo>
                    <a:pt x="277" y="577"/>
                  </a:lnTo>
                  <a:lnTo>
                    <a:pt x="278" y="560"/>
                  </a:lnTo>
                  <a:lnTo>
                    <a:pt x="279" y="544"/>
                  </a:lnTo>
                  <a:lnTo>
                    <a:pt x="281" y="528"/>
                  </a:lnTo>
                  <a:lnTo>
                    <a:pt x="285" y="512"/>
                  </a:lnTo>
                  <a:lnTo>
                    <a:pt x="288" y="497"/>
                  </a:lnTo>
                  <a:lnTo>
                    <a:pt x="293" y="483"/>
                  </a:lnTo>
                  <a:lnTo>
                    <a:pt x="297" y="468"/>
                  </a:lnTo>
                  <a:lnTo>
                    <a:pt x="303" y="453"/>
                  </a:lnTo>
                  <a:lnTo>
                    <a:pt x="309" y="440"/>
                  </a:lnTo>
                  <a:lnTo>
                    <a:pt x="315" y="425"/>
                  </a:lnTo>
                  <a:lnTo>
                    <a:pt x="323" y="411"/>
                  </a:lnTo>
                  <a:lnTo>
                    <a:pt x="331" y="399"/>
                  </a:lnTo>
                  <a:lnTo>
                    <a:pt x="340" y="385"/>
                  </a:lnTo>
                  <a:lnTo>
                    <a:pt x="349" y="373"/>
                  </a:lnTo>
                  <a:lnTo>
                    <a:pt x="359" y="361"/>
                  </a:lnTo>
                  <a:lnTo>
                    <a:pt x="370" y="348"/>
                  </a:lnTo>
                  <a:lnTo>
                    <a:pt x="381" y="337"/>
                  </a:lnTo>
                  <a:lnTo>
                    <a:pt x="393" y="327"/>
                  </a:lnTo>
                  <a:lnTo>
                    <a:pt x="406" y="316"/>
                  </a:lnTo>
                  <a:lnTo>
                    <a:pt x="418" y="307"/>
                  </a:lnTo>
                  <a:lnTo>
                    <a:pt x="432" y="299"/>
                  </a:lnTo>
                  <a:lnTo>
                    <a:pt x="445" y="292"/>
                  </a:lnTo>
                  <a:lnTo>
                    <a:pt x="460" y="285"/>
                  </a:lnTo>
                  <a:lnTo>
                    <a:pt x="476" y="279"/>
                  </a:lnTo>
                  <a:lnTo>
                    <a:pt x="491" y="275"/>
                  </a:lnTo>
                  <a:lnTo>
                    <a:pt x="507" y="269"/>
                  </a:lnTo>
                  <a:lnTo>
                    <a:pt x="523" y="266"/>
                  </a:lnTo>
                  <a:lnTo>
                    <a:pt x="540" y="262"/>
                  </a:lnTo>
                  <a:lnTo>
                    <a:pt x="559" y="260"/>
                  </a:lnTo>
                  <a:lnTo>
                    <a:pt x="577" y="259"/>
                  </a:lnTo>
                  <a:lnTo>
                    <a:pt x="596" y="258"/>
                  </a:lnTo>
                  <a:lnTo>
                    <a:pt x="614" y="258"/>
                  </a:lnTo>
                  <a:lnTo>
                    <a:pt x="632" y="259"/>
                  </a:lnTo>
                  <a:lnTo>
                    <a:pt x="649" y="261"/>
                  </a:lnTo>
                  <a:lnTo>
                    <a:pt x="666" y="263"/>
                  </a:lnTo>
                  <a:lnTo>
                    <a:pt x="682" y="266"/>
                  </a:lnTo>
                  <a:lnTo>
                    <a:pt x="698" y="270"/>
                  </a:lnTo>
                  <a:lnTo>
                    <a:pt x="714" y="275"/>
                  </a:lnTo>
                  <a:lnTo>
                    <a:pt x="727" y="279"/>
                  </a:lnTo>
                  <a:lnTo>
                    <a:pt x="741" y="287"/>
                  </a:lnTo>
                  <a:lnTo>
                    <a:pt x="753" y="294"/>
                  </a:lnTo>
                  <a:lnTo>
                    <a:pt x="766" y="302"/>
                  </a:lnTo>
                  <a:lnTo>
                    <a:pt x="777" y="310"/>
                  </a:lnTo>
                  <a:lnTo>
                    <a:pt x="788" y="318"/>
                  </a:lnTo>
                  <a:lnTo>
                    <a:pt x="798" y="326"/>
                  </a:lnTo>
                  <a:lnTo>
                    <a:pt x="807" y="333"/>
                  </a:lnTo>
                  <a:lnTo>
                    <a:pt x="818" y="342"/>
                  </a:lnTo>
                  <a:lnTo>
                    <a:pt x="827" y="350"/>
                  </a:lnTo>
                  <a:lnTo>
                    <a:pt x="835" y="358"/>
                  </a:lnTo>
                  <a:lnTo>
                    <a:pt x="843" y="367"/>
                  </a:lnTo>
                  <a:lnTo>
                    <a:pt x="850" y="375"/>
                  </a:lnTo>
                  <a:lnTo>
                    <a:pt x="857" y="384"/>
                  </a:lnTo>
                  <a:lnTo>
                    <a:pt x="864" y="393"/>
                  </a:lnTo>
                  <a:lnTo>
                    <a:pt x="870" y="402"/>
                  </a:lnTo>
                  <a:lnTo>
                    <a:pt x="875" y="413"/>
                  </a:lnTo>
                  <a:lnTo>
                    <a:pt x="881" y="421"/>
                  </a:lnTo>
                  <a:lnTo>
                    <a:pt x="886" y="427"/>
                  </a:lnTo>
                  <a:lnTo>
                    <a:pt x="890" y="435"/>
                  </a:lnTo>
                  <a:lnTo>
                    <a:pt x="895" y="443"/>
                  </a:lnTo>
                  <a:lnTo>
                    <a:pt x="898" y="450"/>
                  </a:lnTo>
                  <a:lnTo>
                    <a:pt x="900" y="458"/>
                  </a:lnTo>
                  <a:lnTo>
                    <a:pt x="904" y="465"/>
                  </a:lnTo>
                  <a:lnTo>
                    <a:pt x="906" y="471"/>
                  </a:lnTo>
                  <a:lnTo>
                    <a:pt x="912" y="478"/>
                  </a:lnTo>
                  <a:lnTo>
                    <a:pt x="917" y="485"/>
                  </a:lnTo>
                  <a:lnTo>
                    <a:pt x="923" y="491"/>
                  </a:lnTo>
                  <a:lnTo>
                    <a:pt x="930" y="495"/>
                  </a:lnTo>
                  <a:lnTo>
                    <a:pt x="935" y="500"/>
                  </a:lnTo>
                  <a:lnTo>
                    <a:pt x="942" y="502"/>
                  </a:lnTo>
                  <a:lnTo>
                    <a:pt x="949" y="504"/>
                  </a:lnTo>
                  <a:lnTo>
                    <a:pt x="956" y="506"/>
                  </a:lnTo>
                  <a:lnTo>
                    <a:pt x="962" y="506"/>
                  </a:lnTo>
                  <a:lnTo>
                    <a:pt x="969" y="506"/>
                  </a:lnTo>
                  <a:lnTo>
                    <a:pt x="976" y="506"/>
                  </a:lnTo>
                  <a:lnTo>
                    <a:pt x="983" y="504"/>
                  </a:lnTo>
                  <a:lnTo>
                    <a:pt x="991" y="502"/>
                  </a:lnTo>
                  <a:lnTo>
                    <a:pt x="998" y="499"/>
                  </a:lnTo>
                  <a:lnTo>
                    <a:pt x="1005" y="494"/>
                  </a:lnTo>
                  <a:lnTo>
                    <a:pt x="1013" y="490"/>
                  </a:lnTo>
                  <a:lnTo>
                    <a:pt x="1099" y="427"/>
                  </a:lnTo>
                  <a:lnTo>
                    <a:pt x="1107" y="421"/>
                  </a:lnTo>
                  <a:lnTo>
                    <a:pt x="1114" y="414"/>
                  </a:lnTo>
                  <a:lnTo>
                    <a:pt x="1120" y="407"/>
                  </a:lnTo>
                  <a:lnTo>
                    <a:pt x="1125" y="399"/>
                  </a:lnTo>
                  <a:lnTo>
                    <a:pt x="1130" y="391"/>
                  </a:lnTo>
                  <a:lnTo>
                    <a:pt x="1133" y="384"/>
                  </a:lnTo>
                  <a:lnTo>
                    <a:pt x="1136" y="375"/>
                  </a:lnTo>
                  <a:lnTo>
                    <a:pt x="1137" y="367"/>
                  </a:lnTo>
                  <a:lnTo>
                    <a:pt x="1137" y="361"/>
                  </a:lnTo>
                  <a:lnTo>
                    <a:pt x="1136" y="354"/>
                  </a:lnTo>
                  <a:lnTo>
                    <a:pt x="1134" y="347"/>
                  </a:lnTo>
                  <a:lnTo>
                    <a:pt x="1133" y="340"/>
                  </a:lnTo>
                  <a:lnTo>
                    <a:pt x="1131" y="335"/>
                  </a:lnTo>
                  <a:lnTo>
                    <a:pt x="1129" y="329"/>
                  </a:lnTo>
                  <a:lnTo>
                    <a:pt x="1125" y="322"/>
                  </a:lnTo>
                  <a:lnTo>
                    <a:pt x="1122" y="318"/>
                  </a:lnTo>
                  <a:lnTo>
                    <a:pt x="1116" y="301"/>
                  </a:lnTo>
                  <a:lnTo>
                    <a:pt x="1106" y="283"/>
                  </a:lnTo>
                  <a:lnTo>
                    <a:pt x="1094" y="262"/>
                  </a:lnTo>
                  <a:lnTo>
                    <a:pt x="1078" y="240"/>
                  </a:lnTo>
                  <a:lnTo>
                    <a:pt x="1059" y="216"/>
                  </a:lnTo>
                  <a:lnTo>
                    <a:pt x="1037" y="189"/>
                  </a:lnTo>
                  <a:lnTo>
                    <a:pt x="1012" y="160"/>
                  </a:lnTo>
                  <a:lnTo>
                    <a:pt x="984" y="131"/>
                  </a:lnTo>
                  <a:lnTo>
                    <a:pt x="969" y="117"/>
                  </a:lnTo>
                  <a:lnTo>
                    <a:pt x="953" y="104"/>
                  </a:lnTo>
                  <a:lnTo>
                    <a:pt x="935" y="91"/>
                  </a:lnTo>
                  <a:lnTo>
                    <a:pt x="917" y="80"/>
                  </a:lnTo>
                  <a:lnTo>
                    <a:pt x="897" y="69"/>
                  </a:lnTo>
                  <a:lnTo>
                    <a:pt x="875" y="57"/>
                  </a:lnTo>
                  <a:lnTo>
                    <a:pt x="853" y="47"/>
                  </a:lnTo>
                  <a:lnTo>
                    <a:pt x="830" y="37"/>
                  </a:lnTo>
                  <a:lnTo>
                    <a:pt x="804" y="28"/>
                  </a:lnTo>
                  <a:lnTo>
                    <a:pt x="778" y="20"/>
                  </a:lnTo>
                  <a:lnTo>
                    <a:pt x="751" y="14"/>
                  </a:lnTo>
                  <a:lnTo>
                    <a:pt x="721" y="9"/>
                  </a:lnTo>
                  <a:lnTo>
                    <a:pt x="692" y="5"/>
                  </a:lnTo>
                  <a:lnTo>
                    <a:pt x="660" y="2"/>
                  </a:lnTo>
                  <a:lnTo>
                    <a:pt x="629" y="0"/>
                  </a:lnTo>
                  <a:lnTo>
                    <a:pt x="596" y="0"/>
                  </a:lnTo>
                  <a:lnTo>
                    <a:pt x="562" y="1"/>
                  </a:lnTo>
                  <a:lnTo>
                    <a:pt x="530" y="3"/>
                  </a:lnTo>
                  <a:lnTo>
                    <a:pt x="499" y="7"/>
                  </a:lnTo>
                  <a:lnTo>
                    <a:pt x="468" y="12"/>
                  </a:lnTo>
                  <a:lnTo>
                    <a:pt x="439" y="19"/>
                  </a:lnTo>
                  <a:lnTo>
                    <a:pt x="409" y="27"/>
                  </a:lnTo>
                  <a:lnTo>
                    <a:pt x="381" y="36"/>
                  </a:lnTo>
                  <a:lnTo>
                    <a:pt x="354" y="46"/>
                  </a:lnTo>
                  <a:lnTo>
                    <a:pt x="328" y="57"/>
                  </a:lnTo>
                  <a:lnTo>
                    <a:pt x="302" y="71"/>
                  </a:lnTo>
                  <a:lnTo>
                    <a:pt x="277" y="86"/>
                  </a:lnTo>
                  <a:lnTo>
                    <a:pt x="253" y="100"/>
                  </a:lnTo>
                  <a:lnTo>
                    <a:pt x="230" y="119"/>
                  </a:lnTo>
                  <a:lnTo>
                    <a:pt x="208" y="137"/>
                  </a:lnTo>
                  <a:lnTo>
                    <a:pt x="186" y="156"/>
                  </a:lnTo>
                  <a:lnTo>
                    <a:pt x="166" y="177"/>
                  </a:lnTo>
                  <a:lnTo>
                    <a:pt x="146" y="199"/>
                  </a:lnTo>
                  <a:lnTo>
                    <a:pt x="128" y="221"/>
                  </a:lnTo>
                  <a:lnTo>
                    <a:pt x="109" y="244"/>
                  </a:lnTo>
                  <a:lnTo>
                    <a:pt x="94" y="268"/>
                  </a:lnTo>
                  <a:lnTo>
                    <a:pt x="79" y="292"/>
                  </a:lnTo>
                  <a:lnTo>
                    <a:pt x="65" y="316"/>
                  </a:lnTo>
                  <a:lnTo>
                    <a:pt x="53" y="342"/>
                  </a:lnTo>
                  <a:lnTo>
                    <a:pt x="42" y="367"/>
                  </a:lnTo>
                  <a:lnTo>
                    <a:pt x="31" y="394"/>
                  </a:lnTo>
                  <a:lnTo>
                    <a:pt x="23" y="422"/>
                  </a:lnTo>
                  <a:lnTo>
                    <a:pt x="17" y="449"/>
                  </a:lnTo>
                  <a:lnTo>
                    <a:pt x="10" y="477"/>
                  </a:lnTo>
                  <a:lnTo>
                    <a:pt x="5" y="505"/>
                  </a:lnTo>
                  <a:lnTo>
                    <a:pt x="3" y="535"/>
                  </a:lnTo>
                  <a:lnTo>
                    <a:pt x="1" y="564"/>
                  </a:lnTo>
                  <a:lnTo>
                    <a:pt x="0" y="595"/>
                  </a:lnTo>
                  <a:lnTo>
                    <a:pt x="0" y="1176"/>
                  </a:lnTo>
                  <a:lnTo>
                    <a:pt x="1" y="1205"/>
                  </a:lnTo>
                  <a:lnTo>
                    <a:pt x="3" y="1235"/>
                  </a:lnTo>
                  <a:lnTo>
                    <a:pt x="5" y="1264"/>
                  </a:lnTo>
                  <a:lnTo>
                    <a:pt x="10" y="1293"/>
                  </a:lnTo>
                  <a:lnTo>
                    <a:pt x="17" y="1321"/>
                  </a:lnTo>
                  <a:lnTo>
                    <a:pt x="23" y="1348"/>
                  </a:lnTo>
                  <a:lnTo>
                    <a:pt x="31" y="1374"/>
                  </a:lnTo>
                  <a:lnTo>
                    <a:pt x="42" y="1400"/>
                  </a:lnTo>
                  <a:lnTo>
                    <a:pt x="53" y="1426"/>
                  </a:lnTo>
                  <a:lnTo>
                    <a:pt x="64" y="1451"/>
                  </a:lnTo>
                  <a:lnTo>
                    <a:pt x="78" y="1476"/>
                  </a:lnTo>
                  <a:lnTo>
                    <a:pt x="94" y="1499"/>
                  </a:lnTo>
                  <a:lnTo>
                    <a:pt x="109" y="1523"/>
                  </a:lnTo>
                  <a:lnTo>
                    <a:pt x="126" y="1546"/>
                  </a:lnTo>
                  <a:lnTo>
                    <a:pt x="146" y="1568"/>
                  </a:lnTo>
                  <a:lnTo>
                    <a:pt x="165" y="1590"/>
                  </a:lnTo>
                  <a:lnTo>
                    <a:pt x="186" y="1611"/>
                  </a:lnTo>
                  <a:lnTo>
                    <a:pt x="208" y="1631"/>
                  </a:lnTo>
                  <a:lnTo>
                    <a:pt x="229" y="1650"/>
                  </a:lnTo>
                  <a:lnTo>
                    <a:pt x="253" y="1667"/>
                  </a:lnTo>
                  <a:lnTo>
                    <a:pt x="277" y="1683"/>
                  </a:lnTo>
                  <a:lnTo>
                    <a:pt x="302" y="1697"/>
                  </a:lnTo>
                  <a:lnTo>
                    <a:pt x="328" y="1711"/>
                  </a:lnTo>
                  <a:lnTo>
                    <a:pt x="354" y="1722"/>
                  </a:lnTo>
                  <a:lnTo>
                    <a:pt x="381" y="1734"/>
                  </a:lnTo>
                  <a:lnTo>
                    <a:pt x="409" y="1743"/>
                  </a:lnTo>
                  <a:lnTo>
                    <a:pt x="437" y="1751"/>
                  </a:lnTo>
                  <a:lnTo>
                    <a:pt x="468" y="1756"/>
                  </a:lnTo>
                  <a:lnTo>
                    <a:pt x="499" y="1762"/>
                  </a:lnTo>
                  <a:lnTo>
                    <a:pt x="529" y="1765"/>
                  </a:lnTo>
                  <a:lnTo>
                    <a:pt x="562" y="1769"/>
                  </a:lnTo>
                  <a:lnTo>
                    <a:pt x="595" y="1770"/>
                  </a:lnTo>
                  <a:lnTo>
                    <a:pt x="628" y="1768"/>
                  </a:lnTo>
                  <a:lnTo>
                    <a:pt x="659" y="1765"/>
                  </a:lnTo>
                  <a:lnTo>
                    <a:pt x="689" y="1762"/>
                  </a:lnTo>
                  <a:lnTo>
                    <a:pt x="719" y="1757"/>
                  </a:lnTo>
                  <a:lnTo>
                    <a:pt x="747" y="1751"/>
                  </a:lnTo>
                  <a:lnTo>
                    <a:pt x="775" y="1744"/>
                  </a:lnTo>
                  <a:lnTo>
                    <a:pt x="801" y="1736"/>
                  </a:lnTo>
                  <a:lnTo>
                    <a:pt x="826" y="1727"/>
                  </a:lnTo>
                  <a:lnTo>
                    <a:pt x="849" y="1717"/>
                  </a:lnTo>
                  <a:lnTo>
                    <a:pt x="872" y="1706"/>
                  </a:lnTo>
                  <a:lnTo>
                    <a:pt x="893" y="1696"/>
                  </a:lnTo>
                  <a:lnTo>
                    <a:pt x="914" y="1685"/>
                  </a:lnTo>
                  <a:lnTo>
                    <a:pt x="933" y="1674"/>
                  </a:lnTo>
                  <a:lnTo>
                    <a:pt x="951" y="1661"/>
                  </a:lnTo>
                  <a:lnTo>
                    <a:pt x="968" y="1649"/>
                  </a:lnTo>
                  <a:lnTo>
                    <a:pt x="984" y="1635"/>
                  </a:lnTo>
                  <a:lnTo>
                    <a:pt x="1000" y="1622"/>
                  </a:lnTo>
                  <a:lnTo>
                    <a:pt x="1016" y="1608"/>
                  </a:lnTo>
                  <a:lnTo>
                    <a:pt x="1029" y="1595"/>
                  </a:lnTo>
                  <a:lnTo>
                    <a:pt x="1042" y="1580"/>
                  </a:lnTo>
                  <a:lnTo>
                    <a:pt x="1054" y="1566"/>
                  </a:lnTo>
                  <a:lnTo>
                    <a:pt x="1065" y="1553"/>
                  </a:lnTo>
                  <a:lnTo>
                    <a:pt x="1076" y="1539"/>
                  </a:lnTo>
                  <a:lnTo>
                    <a:pt x="1085" y="1526"/>
                  </a:lnTo>
                  <a:lnTo>
                    <a:pt x="1093" y="1513"/>
                  </a:lnTo>
                  <a:lnTo>
                    <a:pt x="1099" y="1502"/>
                  </a:lnTo>
                  <a:lnTo>
                    <a:pt x="1106" y="1490"/>
                  </a:lnTo>
                  <a:lnTo>
                    <a:pt x="1112" y="1480"/>
                  </a:lnTo>
                  <a:lnTo>
                    <a:pt x="1117" y="1470"/>
                  </a:lnTo>
                  <a:lnTo>
                    <a:pt x="1122" y="1461"/>
                  </a:lnTo>
                  <a:lnTo>
                    <a:pt x="1125" y="1452"/>
                  </a:lnTo>
                  <a:lnTo>
                    <a:pt x="1129" y="1444"/>
                  </a:lnTo>
                  <a:close/>
                  <a:moveTo>
                    <a:pt x="5399" y="632"/>
                  </a:moveTo>
                  <a:lnTo>
                    <a:pt x="5397" y="601"/>
                  </a:lnTo>
                  <a:lnTo>
                    <a:pt x="5395" y="571"/>
                  </a:lnTo>
                  <a:lnTo>
                    <a:pt x="5392" y="543"/>
                  </a:lnTo>
                  <a:lnTo>
                    <a:pt x="5387" y="513"/>
                  </a:lnTo>
                  <a:lnTo>
                    <a:pt x="5382" y="485"/>
                  </a:lnTo>
                  <a:lnTo>
                    <a:pt x="5374" y="458"/>
                  </a:lnTo>
                  <a:lnTo>
                    <a:pt x="5366" y="431"/>
                  </a:lnTo>
                  <a:lnTo>
                    <a:pt x="5357" y="405"/>
                  </a:lnTo>
                  <a:lnTo>
                    <a:pt x="5345" y="379"/>
                  </a:lnTo>
                  <a:lnTo>
                    <a:pt x="5334" y="354"/>
                  </a:lnTo>
                  <a:lnTo>
                    <a:pt x="5321" y="329"/>
                  </a:lnTo>
                  <a:lnTo>
                    <a:pt x="5306" y="305"/>
                  </a:lnTo>
                  <a:lnTo>
                    <a:pt x="5291" y="281"/>
                  </a:lnTo>
                  <a:lnTo>
                    <a:pt x="5274" y="258"/>
                  </a:lnTo>
                  <a:lnTo>
                    <a:pt x="5256" y="236"/>
                  </a:lnTo>
                  <a:lnTo>
                    <a:pt x="5237" y="214"/>
                  </a:lnTo>
                  <a:lnTo>
                    <a:pt x="5216" y="193"/>
                  </a:lnTo>
                  <a:lnTo>
                    <a:pt x="5195" y="173"/>
                  </a:lnTo>
                  <a:lnTo>
                    <a:pt x="5173" y="155"/>
                  </a:lnTo>
                  <a:lnTo>
                    <a:pt x="5150" y="138"/>
                  </a:lnTo>
                  <a:lnTo>
                    <a:pt x="5126" y="122"/>
                  </a:lnTo>
                  <a:lnTo>
                    <a:pt x="5101" y="107"/>
                  </a:lnTo>
                  <a:lnTo>
                    <a:pt x="5076" y="95"/>
                  </a:lnTo>
                  <a:lnTo>
                    <a:pt x="5049" y="82"/>
                  </a:lnTo>
                  <a:lnTo>
                    <a:pt x="5022" y="72"/>
                  </a:lnTo>
                  <a:lnTo>
                    <a:pt x="4994" y="63"/>
                  </a:lnTo>
                  <a:lnTo>
                    <a:pt x="4964" y="55"/>
                  </a:lnTo>
                  <a:lnTo>
                    <a:pt x="4934" y="48"/>
                  </a:lnTo>
                  <a:lnTo>
                    <a:pt x="4902" y="44"/>
                  </a:lnTo>
                  <a:lnTo>
                    <a:pt x="4870" y="40"/>
                  </a:lnTo>
                  <a:lnTo>
                    <a:pt x="4837" y="37"/>
                  </a:lnTo>
                  <a:lnTo>
                    <a:pt x="4803" y="36"/>
                  </a:lnTo>
                  <a:lnTo>
                    <a:pt x="4771" y="37"/>
                  </a:lnTo>
                  <a:lnTo>
                    <a:pt x="4739" y="40"/>
                  </a:lnTo>
                  <a:lnTo>
                    <a:pt x="4707" y="44"/>
                  </a:lnTo>
                  <a:lnTo>
                    <a:pt x="4677" y="48"/>
                  </a:lnTo>
                  <a:lnTo>
                    <a:pt x="4647" y="55"/>
                  </a:lnTo>
                  <a:lnTo>
                    <a:pt x="4618" y="63"/>
                  </a:lnTo>
                  <a:lnTo>
                    <a:pt x="4591" y="72"/>
                  </a:lnTo>
                  <a:lnTo>
                    <a:pt x="4564" y="82"/>
                  </a:lnTo>
                  <a:lnTo>
                    <a:pt x="4536" y="95"/>
                  </a:lnTo>
                  <a:lnTo>
                    <a:pt x="4512" y="107"/>
                  </a:lnTo>
                  <a:lnTo>
                    <a:pt x="4487" y="122"/>
                  </a:lnTo>
                  <a:lnTo>
                    <a:pt x="4462" y="138"/>
                  </a:lnTo>
                  <a:lnTo>
                    <a:pt x="4439" y="155"/>
                  </a:lnTo>
                  <a:lnTo>
                    <a:pt x="4417" y="173"/>
                  </a:lnTo>
                  <a:lnTo>
                    <a:pt x="4395" y="193"/>
                  </a:lnTo>
                  <a:lnTo>
                    <a:pt x="4374" y="214"/>
                  </a:lnTo>
                  <a:lnTo>
                    <a:pt x="4354" y="236"/>
                  </a:lnTo>
                  <a:lnTo>
                    <a:pt x="4335" y="258"/>
                  </a:lnTo>
                  <a:lnTo>
                    <a:pt x="4318" y="281"/>
                  </a:lnTo>
                  <a:lnTo>
                    <a:pt x="4301" y="305"/>
                  </a:lnTo>
                  <a:lnTo>
                    <a:pt x="4286" y="329"/>
                  </a:lnTo>
                  <a:lnTo>
                    <a:pt x="4273" y="354"/>
                  </a:lnTo>
                  <a:lnTo>
                    <a:pt x="4260" y="379"/>
                  </a:lnTo>
                  <a:lnTo>
                    <a:pt x="4249" y="405"/>
                  </a:lnTo>
                  <a:lnTo>
                    <a:pt x="4240" y="431"/>
                  </a:lnTo>
                  <a:lnTo>
                    <a:pt x="4231" y="458"/>
                  </a:lnTo>
                  <a:lnTo>
                    <a:pt x="4224" y="485"/>
                  </a:lnTo>
                  <a:lnTo>
                    <a:pt x="4219" y="513"/>
                  </a:lnTo>
                  <a:lnTo>
                    <a:pt x="4214" y="543"/>
                  </a:lnTo>
                  <a:lnTo>
                    <a:pt x="4211" y="571"/>
                  </a:lnTo>
                  <a:lnTo>
                    <a:pt x="4208" y="601"/>
                  </a:lnTo>
                  <a:lnTo>
                    <a:pt x="4208" y="632"/>
                  </a:lnTo>
                  <a:lnTo>
                    <a:pt x="4208" y="1212"/>
                  </a:lnTo>
                  <a:lnTo>
                    <a:pt x="4208" y="1243"/>
                  </a:lnTo>
                  <a:lnTo>
                    <a:pt x="4211" y="1272"/>
                  </a:lnTo>
                  <a:lnTo>
                    <a:pt x="4214" y="1300"/>
                  </a:lnTo>
                  <a:lnTo>
                    <a:pt x="4219" y="1329"/>
                  </a:lnTo>
                  <a:lnTo>
                    <a:pt x="4224" y="1357"/>
                  </a:lnTo>
                  <a:lnTo>
                    <a:pt x="4231" y="1384"/>
                  </a:lnTo>
                  <a:lnTo>
                    <a:pt x="4240" y="1411"/>
                  </a:lnTo>
                  <a:lnTo>
                    <a:pt x="4249" y="1437"/>
                  </a:lnTo>
                  <a:lnTo>
                    <a:pt x="4260" y="1462"/>
                  </a:lnTo>
                  <a:lnTo>
                    <a:pt x="4273" y="1488"/>
                  </a:lnTo>
                  <a:lnTo>
                    <a:pt x="4286" y="1512"/>
                  </a:lnTo>
                  <a:lnTo>
                    <a:pt x="4301" y="1536"/>
                  </a:lnTo>
                  <a:lnTo>
                    <a:pt x="4318" y="1559"/>
                  </a:lnTo>
                  <a:lnTo>
                    <a:pt x="4335" y="1582"/>
                  </a:lnTo>
                  <a:lnTo>
                    <a:pt x="4354" y="1605"/>
                  </a:lnTo>
                  <a:lnTo>
                    <a:pt x="4374" y="1626"/>
                  </a:lnTo>
                  <a:lnTo>
                    <a:pt x="4395" y="1648"/>
                  </a:lnTo>
                  <a:lnTo>
                    <a:pt x="4417" y="1668"/>
                  </a:lnTo>
                  <a:lnTo>
                    <a:pt x="4439" y="1686"/>
                  </a:lnTo>
                  <a:lnTo>
                    <a:pt x="4462" y="1704"/>
                  </a:lnTo>
                  <a:lnTo>
                    <a:pt x="4487" y="1720"/>
                  </a:lnTo>
                  <a:lnTo>
                    <a:pt x="4512" y="1734"/>
                  </a:lnTo>
                  <a:lnTo>
                    <a:pt x="4536" y="1747"/>
                  </a:lnTo>
                  <a:lnTo>
                    <a:pt x="4564" y="1760"/>
                  </a:lnTo>
                  <a:lnTo>
                    <a:pt x="4591" y="1770"/>
                  </a:lnTo>
                  <a:lnTo>
                    <a:pt x="4618" y="1779"/>
                  </a:lnTo>
                  <a:lnTo>
                    <a:pt x="4647" y="1787"/>
                  </a:lnTo>
                  <a:lnTo>
                    <a:pt x="4677" y="1794"/>
                  </a:lnTo>
                  <a:lnTo>
                    <a:pt x="4707" y="1798"/>
                  </a:lnTo>
                  <a:lnTo>
                    <a:pt x="4739" y="1803"/>
                  </a:lnTo>
                  <a:lnTo>
                    <a:pt x="4771" y="1805"/>
                  </a:lnTo>
                  <a:lnTo>
                    <a:pt x="4803" y="1806"/>
                  </a:lnTo>
                  <a:lnTo>
                    <a:pt x="4832" y="1805"/>
                  </a:lnTo>
                  <a:lnTo>
                    <a:pt x="4859" y="1804"/>
                  </a:lnTo>
                  <a:lnTo>
                    <a:pt x="4886" y="1801"/>
                  </a:lnTo>
                  <a:lnTo>
                    <a:pt x="4912" y="1798"/>
                  </a:lnTo>
                  <a:lnTo>
                    <a:pt x="4937" y="1795"/>
                  </a:lnTo>
                  <a:lnTo>
                    <a:pt x="4962" y="1789"/>
                  </a:lnTo>
                  <a:lnTo>
                    <a:pt x="4986" y="1785"/>
                  </a:lnTo>
                  <a:lnTo>
                    <a:pt x="5009" y="1778"/>
                  </a:lnTo>
                  <a:lnTo>
                    <a:pt x="5032" y="1771"/>
                  </a:lnTo>
                  <a:lnTo>
                    <a:pt x="5054" y="1763"/>
                  </a:lnTo>
                  <a:lnTo>
                    <a:pt x="5075" y="1755"/>
                  </a:lnTo>
                  <a:lnTo>
                    <a:pt x="5095" y="1746"/>
                  </a:lnTo>
                  <a:lnTo>
                    <a:pt x="5116" y="1736"/>
                  </a:lnTo>
                  <a:lnTo>
                    <a:pt x="5135" y="1725"/>
                  </a:lnTo>
                  <a:lnTo>
                    <a:pt x="5154" y="1713"/>
                  </a:lnTo>
                  <a:lnTo>
                    <a:pt x="5172" y="1701"/>
                  </a:lnTo>
                  <a:lnTo>
                    <a:pt x="5189" y="1688"/>
                  </a:lnTo>
                  <a:lnTo>
                    <a:pt x="5206" y="1675"/>
                  </a:lnTo>
                  <a:lnTo>
                    <a:pt x="5222" y="1662"/>
                  </a:lnTo>
                  <a:lnTo>
                    <a:pt x="5238" y="1649"/>
                  </a:lnTo>
                  <a:lnTo>
                    <a:pt x="5253" y="1636"/>
                  </a:lnTo>
                  <a:lnTo>
                    <a:pt x="5266" y="1623"/>
                  </a:lnTo>
                  <a:lnTo>
                    <a:pt x="5279" y="1609"/>
                  </a:lnTo>
                  <a:lnTo>
                    <a:pt x="5291" y="1596"/>
                  </a:lnTo>
                  <a:lnTo>
                    <a:pt x="5302" y="1582"/>
                  </a:lnTo>
                  <a:lnTo>
                    <a:pt x="5314" y="1568"/>
                  </a:lnTo>
                  <a:lnTo>
                    <a:pt x="5324" y="1555"/>
                  </a:lnTo>
                  <a:lnTo>
                    <a:pt x="5334" y="1541"/>
                  </a:lnTo>
                  <a:lnTo>
                    <a:pt x="5344" y="1528"/>
                  </a:lnTo>
                  <a:lnTo>
                    <a:pt x="5353" y="1515"/>
                  </a:lnTo>
                  <a:lnTo>
                    <a:pt x="5362" y="1502"/>
                  </a:lnTo>
                  <a:lnTo>
                    <a:pt x="5370" y="1489"/>
                  </a:lnTo>
                  <a:lnTo>
                    <a:pt x="5375" y="1483"/>
                  </a:lnTo>
                  <a:lnTo>
                    <a:pt x="5378" y="1476"/>
                  </a:lnTo>
                  <a:lnTo>
                    <a:pt x="5382" y="1469"/>
                  </a:lnTo>
                  <a:lnTo>
                    <a:pt x="5384" y="1462"/>
                  </a:lnTo>
                  <a:lnTo>
                    <a:pt x="5386" y="1454"/>
                  </a:lnTo>
                  <a:lnTo>
                    <a:pt x="5387" y="1447"/>
                  </a:lnTo>
                  <a:lnTo>
                    <a:pt x="5388" y="1440"/>
                  </a:lnTo>
                  <a:lnTo>
                    <a:pt x="5388" y="1432"/>
                  </a:lnTo>
                  <a:lnTo>
                    <a:pt x="5387" y="1424"/>
                  </a:lnTo>
                  <a:lnTo>
                    <a:pt x="5385" y="1417"/>
                  </a:lnTo>
                  <a:lnTo>
                    <a:pt x="5382" y="1409"/>
                  </a:lnTo>
                  <a:lnTo>
                    <a:pt x="5378" y="1402"/>
                  </a:lnTo>
                  <a:lnTo>
                    <a:pt x="5373" y="1395"/>
                  </a:lnTo>
                  <a:lnTo>
                    <a:pt x="5367" y="1389"/>
                  </a:lnTo>
                  <a:lnTo>
                    <a:pt x="5359" y="1382"/>
                  </a:lnTo>
                  <a:lnTo>
                    <a:pt x="5351" y="1376"/>
                  </a:lnTo>
                  <a:lnTo>
                    <a:pt x="5272" y="1316"/>
                  </a:lnTo>
                  <a:lnTo>
                    <a:pt x="5266" y="1312"/>
                  </a:lnTo>
                  <a:lnTo>
                    <a:pt x="5259" y="1307"/>
                  </a:lnTo>
                  <a:lnTo>
                    <a:pt x="5253" y="1304"/>
                  </a:lnTo>
                  <a:lnTo>
                    <a:pt x="5246" y="1302"/>
                  </a:lnTo>
                  <a:lnTo>
                    <a:pt x="5240" y="1299"/>
                  </a:lnTo>
                  <a:lnTo>
                    <a:pt x="5233" y="1298"/>
                  </a:lnTo>
                  <a:lnTo>
                    <a:pt x="5227" y="1298"/>
                  </a:lnTo>
                  <a:lnTo>
                    <a:pt x="5219" y="1298"/>
                  </a:lnTo>
                  <a:lnTo>
                    <a:pt x="5211" y="1300"/>
                  </a:lnTo>
                  <a:lnTo>
                    <a:pt x="5203" y="1303"/>
                  </a:lnTo>
                  <a:lnTo>
                    <a:pt x="5196" y="1305"/>
                  </a:lnTo>
                  <a:lnTo>
                    <a:pt x="5188" y="1308"/>
                  </a:lnTo>
                  <a:lnTo>
                    <a:pt x="5181" y="1313"/>
                  </a:lnTo>
                  <a:lnTo>
                    <a:pt x="5176" y="1319"/>
                  </a:lnTo>
                  <a:lnTo>
                    <a:pt x="5170" y="1324"/>
                  </a:lnTo>
                  <a:lnTo>
                    <a:pt x="5164" y="1331"/>
                  </a:lnTo>
                  <a:lnTo>
                    <a:pt x="5153" y="1348"/>
                  </a:lnTo>
                  <a:lnTo>
                    <a:pt x="5139" y="1365"/>
                  </a:lnTo>
                  <a:lnTo>
                    <a:pt x="5125" y="1382"/>
                  </a:lnTo>
                  <a:lnTo>
                    <a:pt x="5109" y="1399"/>
                  </a:lnTo>
                  <a:lnTo>
                    <a:pt x="5092" y="1417"/>
                  </a:lnTo>
                  <a:lnTo>
                    <a:pt x="5074" y="1434"/>
                  </a:lnTo>
                  <a:lnTo>
                    <a:pt x="5055" y="1452"/>
                  </a:lnTo>
                  <a:lnTo>
                    <a:pt x="5033" y="1471"/>
                  </a:lnTo>
                  <a:lnTo>
                    <a:pt x="5022" y="1479"/>
                  </a:lnTo>
                  <a:lnTo>
                    <a:pt x="5011" y="1488"/>
                  </a:lnTo>
                  <a:lnTo>
                    <a:pt x="4998" y="1496"/>
                  </a:lnTo>
                  <a:lnTo>
                    <a:pt x="4986" y="1503"/>
                  </a:lnTo>
                  <a:lnTo>
                    <a:pt x="4972" y="1510"/>
                  </a:lnTo>
                  <a:lnTo>
                    <a:pt x="4958" y="1516"/>
                  </a:lnTo>
                  <a:lnTo>
                    <a:pt x="4945" y="1522"/>
                  </a:lnTo>
                  <a:lnTo>
                    <a:pt x="4931" y="1527"/>
                  </a:lnTo>
                  <a:lnTo>
                    <a:pt x="4917" y="1531"/>
                  </a:lnTo>
                  <a:lnTo>
                    <a:pt x="4901" y="1536"/>
                  </a:lnTo>
                  <a:lnTo>
                    <a:pt x="4886" y="1539"/>
                  </a:lnTo>
                  <a:lnTo>
                    <a:pt x="4870" y="1541"/>
                  </a:lnTo>
                  <a:lnTo>
                    <a:pt x="4853" y="1544"/>
                  </a:lnTo>
                  <a:lnTo>
                    <a:pt x="4836" y="1546"/>
                  </a:lnTo>
                  <a:lnTo>
                    <a:pt x="4819" y="1547"/>
                  </a:lnTo>
                  <a:lnTo>
                    <a:pt x="4802" y="1548"/>
                  </a:lnTo>
                  <a:lnTo>
                    <a:pt x="4783" y="1547"/>
                  </a:lnTo>
                  <a:lnTo>
                    <a:pt x="4765" y="1546"/>
                  </a:lnTo>
                  <a:lnTo>
                    <a:pt x="4748" y="1542"/>
                  </a:lnTo>
                  <a:lnTo>
                    <a:pt x="4731" y="1540"/>
                  </a:lnTo>
                  <a:lnTo>
                    <a:pt x="4714" y="1536"/>
                  </a:lnTo>
                  <a:lnTo>
                    <a:pt x="4698" y="1531"/>
                  </a:lnTo>
                  <a:lnTo>
                    <a:pt x="4682" y="1526"/>
                  </a:lnTo>
                  <a:lnTo>
                    <a:pt x="4668" y="1520"/>
                  </a:lnTo>
                  <a:lnTo>
                    <a:pt x="4653" y="1512"/>
                  </a:lnTo>
                  <a:lnTo>
                    <a:pt x="4639" y="1504"/>
                  </a:lnTo>
                  <a:lnTo>
                    <a:pt x="4626" y="1496"/>
                  </a:lnTo>
                  <a:lnTo>
                    <a:pt x="4613" y="1487"/>
                  </a:lnTo>
                  <a:lnTo>
                    <a:pt x="4601" y="1477"/>
                  </a:lnTo>
                  <a:lnTo>
                    <a:pt x="4590" y="1466"/>
                  </a:lnTo>
                  <a:lnTo>
                    <a:pt x="4578" y="1454"/>
                  </a:lnTo>
                  <a:lnTo>
                    <a:pt x="4567" y="1442"/>
                  </a:lnTo>
                  <a:lnTo>
                    <a:pt x="4557" y="1428"/>
                  </a:lnTo>
                  <a:lnTo>
                    <a:pt x="4548" y="1416"/>
                  </a:lnTo>
                  <a:lnTo>
                    <a:pt x="4539" y="1402"/>
                  </a:lnTo>
                  <a:lnTo>
                    <a:pt x="4531" y="1389"/>
                  </a:lnTo>
                  <a:lnTo>
                    <a:pt x="4524" y="1375"/>
                  </a:lnTo>
                  <a:lnTo>
                    <a:pt x="4517" y="1362"/>
                  </a:lnTo>
                  <a:lnTo>
                    <a:pt x="4510" y="1348"/>
                  </a:lnTo>
                  <a:lnTo>
                    <a:pt x="4505" y="1333"/>
                  </a:lnTo>
                  <a:lnTo>
                    <a:pt x="4500" y="1319"/>
                  </a:lnTo>
                  <a:lnTo>
                    <a:pt x="4496" y="1304"/>
                  </a:lnTo>
                  <a:lnTo>
                    <a:pt x="4492" y="1289"/>
                  </a:lnTo>
                  <a:lnTo>
                    <a:pt x="4490" y="1274"/>
                  </a:lnTo>
                  <a:lnTo>
                    <a:pt x="4488" y="1259"/>
                  </a:lnTo>
                  <a:lnTo>
                    <a:pt x="4486" y="1244"/>
                  </a:lnTo>
                  <a:lnTo>
                    <a:pt x="4486" y="1228"/>
                  </a:lnTo>
                  <a:lnTo>
                    <a:pt x="4484" y="1212"/>
                  </a:lnTo>
                  <a:lnTo>
                    <a:pt x="4484" y="1123"/>
                  </a:lnTo>
                  <a:lnTo>
                    <a:pt x="4486" y="1113"/>
                  </a:lnTo>
                  <a:lnTo>
                    <a:pt x="4486" y="1104"/>
                  </a:lnTo>
                  <a:lnTo>
                    <a:pt x="4488" y="1096"/>
                  </a:lnTo>
                  <a:lnTo>
                    <a:pt x="4490" y="1088"/>
                  </a:lnTo>
                  <a:lnTo>
                    <a:pt x="4492" y="1080"/>
                  </a:lnTo>
                  <a:lnTo>
                    <a:pt x="4496" y="1073"/>
                  </a:lnTo>
                  <a:lnTo>
                    <a:pt x="4500" y="1067"/>
                  </a:lnTo>
                  <a:lnTo>
                    <a:pt x="4505" y="1062"/>
                  </a:lnTo>
                  <a:lnTo>
                    <a:pt x="4510" y="1057"/>
                  </a:lnTo>
                  <a:lnTo>
                    <a:pt x="4516" y="1053"/>
                  </a:lnTo>
                  <a:lnTo>
                    <a:pt x="4523" y="1049"/>
                  </a:lnTo>
                  <a:lnTo>
                    <a:pt x="4530" y="1047"/>
                  </a:lnTo>
                  <a:lnTo>
                    <a:pt x="4538" y="1045"/>
                  </a:lnTo>
                  <a:lnTo>
                    <a:pt x="4546" y="1043"/>
                  </a:lnTo>
                  <a:lnTo>
                    <a:pt x="4555" y="1043"/>
                  </a:lnTo>
                  <a:lnTo>
                    <a:pt x="4565" y="1041"/>
                  </a:lnTo>
                  <a:lnTo>
                    <a:pt x="5240" y="1041"/>
                  </a:lnTo>
                  <a:lnTo>
                    <a:pt x="5258" y="1041"/>
                  </a:lnTo>
                  <a:lnTo>
                    <a:pt x="5276" y="1039"/>
                  </a:lnTo>
                  <a:lnTo>
                    <a:pt x="5292" y="1036"/>
                  </a:lnTo>
                  <a:lnTo>
                    <a:pt x="5308" y="1031"/>
                  </a:lnTo>
                  <a:lnTo>
                    <a:pt x="5322" y="1026"/>
                  </a:lnTo>
                  <a:lnTo>
                    <a:pt x="5335" y="1019"/>
                  </a:lnTo>
                  <a:lnTo>
                    <a:pt x="5347" y="1011"/>
                  </a:lnTo>
                  <a:lnTo>
                    <a:pt x="5357" y="1002"/>
                  </a:lnTo>
                  <a:lnTo>
                    <a:pt x="5367" y="991"/>
                  </a:lnTo>
                  <a:lnTo>
                    <a:pt x="5375" y="979"/>
                  </a:lnTo>
                  <a:lnTo>
                    <a:pt x="5382" y="966"/>
                  </a:lnTo>
                  <a:lnTo>
                    <a:pt x="5387" y="951"/>
                  </a:lnTo>
                  <a:lnTo>
                    <a:pt x="5392" y="935"/>
                  </a:lnTo>
                  <a:lnTo>
                    <a:pt x="5395" y="918"/>
                  </a:lnTo>
                  <a:lnTo>
                    <a:pt x="5397" y="900"/>
                  </a:lnTo>
                  <a:lnTo>
                    <a:pt x="5399" y="881"/>
                  </a:lnTo>
                  <a:lnTo>
                    <a:pt x="5399" y="632"/>
                  </a:lnTo>
                  <a:close/>
                  <a:moveTo>
                    <a:pt x="5123" y="720"/>
                  </a:moveTo>
                  <a:lnTo>
                    <a:pt x="5121" y="730"/>
                  </a:lnTo>
                  <a:lnTo>
                    <a:pt x="5121" y="739"/>
                  </a:lnTo>
                  <a:lnTo>
                    <a:pt x="5119" y="749"/>
                  </a:lnTo>
                  <a:lnTo>
                    <a:pt x="5117" y="755"/>
                  </a:lnTo>
                  <a:lnTo>
                    <a:pt x="5115" y="763"/>
                  </a:lnTo>
                  <a:lnTo>
                    <a:pt x="5111" y="770"/>
                  </a:lnTo>
                  <a:lnTo>
                    <a:pt x="5107" y="776"/>
                  </a:lnTo>
                  <a:lnTo>
                    <a:pt x="5102" y="781"/>
                  </a:lnTo>
                  <a:lnTo>
                    <a:pt x="5097" y="786"/>
                  </a:lnTo>
                  <a:lnTo>
                    <a:pt x="5091" y="790"/>
                  </a:lnTo>
                  <a:lnTo>
                    <a:pt x="5084" y="794"/>
                  </a:lnTo>
                  <a:lnTo>
                    <a:pt x="5077" y="796"/>
                  </a:lnTo>
                  <a:lnTo>
                    <a:pt x="5069" y="798"/>
                  </a:lnTo>
                  <a:lnTo>
                    <a:pt x="5061" y="801"/>
                  </a:lnTo>
                  <a:lnTo>
                    <a:pt x="5052" y="801"/>
                  </a:lnTo>
                  <a:lnTo>
                    <a:pt x="5042" y="802"/>
                  </a:lnTo>
                  <a:lnTo>
                    <a:pt x="4565" y="802"/>
                  </a:lnTo>
                  <a:lnTo>
                    <a:pt x="4555" y="801"/>
                  </a:lnTo>
                  <a:lnTo>
                    <a:pt x="4546" y="801"/>
                  </a:lnTo>
                  <a:lnTo>
                    <a:pt x="4538" y="798"/>
                  </a:lnTo>
                  <a:lnTo>
                    <a:pt x="4530" y="796"/>
                  </a:lnTo>
                  <a:lnTo>
                    <a:pt x="4523" y="794"/>
                  </a:lnTo>
                  <a:lnTo>
                    <a:pt x="4516" y="790"/>
                  </a:lnTo>
                  <a:lnTo>
                    <a:pt x="4510" y="786"/>
                  </a:lnTo>
                  <a:lnTo>
                    <a:pt x="4505" y="781"/>
                  </a:lnTo>
                  <a:lnTo>
                    <a:pt x="4500" y="776"/>
                  </a:lnTo>
                  <a:lnTo>
                    <a:pt x="4496" y="770"/>
                  </a:lnTo>
                  <a:lnTo>
                    <a:pt x="4492" y="763"/>
                  </a:lnTo>
                  <a:lnTo>
                    <a:pt x="4490" y="755"/>
                  </a:lnTo>
                  <a:lnTo>
                    <a:pt x="4488" y="749"/>
                  </a:lnTo>
                  <a:lnTo>
                    <a:pt x="4486" y="739"/>
                  </a:lnTo>
                  <a:lnTo>
                    <a:pt x="4486" y="730"/>
                  </a:lnTo>
                  <a:lnTo>
                    <a:pt x="4484" y="720"/>
                  </a:lnTo>
                  <a:lnTo>
                    <a:pt x="4484" y="632"/>
                  </a:lnTo>
                  <a:lnTo>
                    <a:pt x="4486" y="615"/>
                  </a:lnTo>
                  <a:lnTo>
                    <a:pt x="4486" y="598"/>
                  </a:lnTo>
                  <a:lnTo>
                    <a:pt x="4488" y="582"/>
                  </a:lnTo>
                  <a:lnTo>
                    <a:pt x="4490" y="566"/>
                  </a:lnTo>
                  <a:lnTo>
                    <a:pt x="4492" y="551"/>
                  </a:lnTo>
                  <a:lnTo>
                    <a:pt x="4497" y="536"/>
                  </a:lnTo>
                  <a:lnTo>
                    <a:pt x="4500" y="521"/>
                  </a:lnTo>
                  <a:lnTo>
                    <a:pt x="4506" y="506"/>
                  </a:lnTo>
                  <a:lnTo>
                    <a:pt x="4512" y="492"/>
                  </a:lnTo>
                  <a:lnTo>
                    <a:pt x="4517" y="477"/>
                  </a:lnTo>
                  <a:lnTo>
                    <a:pt x="4524" y="463"/>
                  </a:lnTo>
                  <a:lnTo>
                    <a:pt x="4532" y="450"/>
                  </a:lnTo>
                  <a:lnTo>
                    <a:pt x="4540" y="436"/>
                  </a:lnTo>
                  <a:lnTo>
                    <a:pt x="4549" y="424"/>
                  </a:lnTo>
                  <a:lnTo>
                    <a:pt x="4558" y="410"/>
                  </a:lnTo>
                  <a:lnTo>
                    <a:pt x="4568" y="398"/>
                  </a:lnTo>
                  <a:lnTo>
                    <a:pt x="4578" y="385"/>
                  </a:lnTo>
                  <a:lnTo>
                    <a:pt x="4590" y="374"/>
                  </a:lnTo>
                  <a:lnTo>
                    <a:pt x="4601" y="364"/>
                  </a:lnTo>
                  <a:lnTo>
                    <a:pt x="4613" y="354"/>
                  </a:lnTo>
                  <a:lnTo>
                    <a:pt x="4627" y="345"/>
                  </a:lnTo>
                  <a:lnTo>
                    <a:pt x="4641" y="337"/>
                  </a:lnTo>
                  <a:lnTo>
                    <a:pt x="4654" y="329"/>
                  </a:lnTo>
                  <a:lnTo>
                    <a:pt x="4669" y="322"/>
                  </a:lnTo>
                  <a:lnTo>
                    <a:pt x="4684" y="316"/>
                  </a:lnTo>
                  <a:lnTo>
                    <a:pt x="4699" y="311"/>
                  </a:lnTo>
                  <a:lnTo>
                    <a:pt x="4715" y="306"/>
                  </a:lnTo>
                  <a:lnTo>
                    <a:pt x="4732" y="303"/>
                  </a:lnTo>
                  <a:lnTo>
                    <a:pt x="4749" y="299"/>
                  </a:lnTo>
                  <a:lnTo>
                    <a:pt x="4766" y="297"/>
                  </a:lnTo>
                  <a:lnTo>
                    <a:pt x="4784" y="295"/>
                  </a:lnTo>
                  <a:lnTo>
                    <a:pt x="4803" y="295"/>
                  </a:lnTo>
                  <a:lnTo>
                    <a:pt x="4823" y="295"/>
                  </a:lnTo>
                  <a:lnTo>
                    <a:pt x="4841" y="297"/>
                  </a:lnTo>
                  <a:lnTo>
                    <a:pt x="4858" y="299"/>
                  </a:lnTo>
                  <a:lnTo>
                    <a:pt x="4875" y="303"/>
                  </a:lnTo>
                  <a:lnTo>
                    <a:pt x="4892" y="306"/>
                  </a:lnTo>
                  <a:lnTo>
                    <a:pt x="4908" y="311"/>
                  </a:lnTo>
                  <a:lnTo>
                    <a:pt x="4923" y="316"/>
                  </a:lnTo>
                  <a:lnTo>
                    <a:pt x="4938" y="322"/>
                  </a:lnTo>
                  <a:lnTo>
                    <a:pt x="4953" y="329"/>
                  </a:lnTo>
                  <a:lnTo>
                    <a:pt x="4966" y="337"/>
                  </a:lnTo>
                  <a:lnTo>
                    <a:pt x="4980" y="345"/>
                  </a:lnTo>
                  <a:lnTo>
                    <a:pt x="4994" y="354"/>
                  </a:lnTo>
                  <a:lnTo>
                    <a:pt x="5005" y="364"/>
                  </a:lnTo>
                  <a:lnTo>
                    <a:pt x="5017" y="374"/>
                  </a:lnTo>
                  <a:lnTo>
                    <a:pt x="5029" y="385"/>
                  </a:lnTo>
                  <a:lnTo>
                    <a:pt x="5039" y="398"/>
                  </a:lnTo>
                  <a:lnTo>
                    <a:pt x="5049" y="410"/>
                  </a:lnTo>
                  <a:lnTo>
                    <a:pt x="5058" y="424"/>
                  </a:lnTo>
                  <a:lnTo>
                    <a:pt x="5067" y="436"/>
                  </a:lnTo>
                  <a:lnTo>
                    <a:pt x="5075" y="450"/>
                  </a:lnTo>
                  <a:lnTo>
                    <a:pt x="5083" y="463"/>
                  </a:lnTo>
                  <a:lnTo>
                    <a:pt x="5090" y="477"/>
                  </a:lnTo>
                  <a:lnTo>
                    <a:pt x="5095" y="492"/>
                  </a:lnTo>
                  <a:lnTo>
                    <a:pt x="5101" y="506"/>
                  </a:lnTo>
                  <a:lnTo>
                    <a:pt x="5107" y="521"/>
                  </a:lnTo>
                  <a:lnTo>
                    <a:pt x="5110" y="536"/>
                  </a:lnTo>
                  <a:lnTo>
                    <a:pt x="5115" y="551"/>
                  </a:lnTo>
                  <a:lnTo>
                    <a:pt x="5117" y="566"/>
                  </a:lnTo>
                  <a:lnTo>
                    <a:pt x="5119" y="582"/>
                  </a:lnTo>
                  <a:lnTo>
                    <a:pt x="5121" y="598"/>
                  </a:lnTo>
                  <a:lnTo>
                    <a:pt x="5121" y="615"/>
                  </a:lnTo>
                  <a:lnTo>
                    <a:pt x="5123" y="632"/>
                  </a:lnTo>
                  <a:lnTo>
                    <a:pt x="5123" y="720"/>
                  </a:lnTo>
                  <a:close/>
                  <a:moveTo>
                    <a:pt x="9606" y="1219"/>
                  </a:moveTo>
                  <a:lnTo>
                    <a:pt x="9605" y="1187"/>
                  </a:lnTo>
                  <a:lnTo>
                    <a:pt x="9603" y="1157"/>
                  </a:lnTo>
                  <a:lnTo>
                    <a:pt x="9599" y="1127"/>
                  </a:lnTo>
                  <a:lnTo>
                    <a:pt x="9594" y="1099"/>
                  </a:lnTo>
                  <a:lnTo>
                    <a:pt x="9588" y="1072"/>
                  </a:lnTo>
                  <a:lnTo>
                    <a:pt x="9580" y="1045"/>
                  </a:lnTo>
                  <a:lnTo>
                    <a:pt x="9571" y="1020"/>
                  </a:lnTo>
                  <a:lnTo>
                    <a:pt x="9561" y="996"/>
                  </a:lnTo>
                  <a:lnTo>
                    <a:pt x="9548" y="972"/>
                  </a:lnTo>
                  <a:lnTo>
                    <a:pt x="9536" y="950"/>
                  </a:lnTo>
                  <a:lnTo>
                    <a:pt x="9521" y="929"/>
                  </a:lnTo>
                  <a:lnTo>
                    <a:pt x="9505" y="909"/>
                  </a:lnTo>
                  <a:lnTo>
                    <a:pt x="9488" y="890"/>
                  </a:lnTo>
                  <a:lnTo>
                    <a:pt x="9470" y="872"/>
                  </a:lnTo>
                  <a:lnTo>
                    <a:pt x="9451" y="855"/>
                  </a:lnTo>
                  <a:lnTo>
                    <a:pt x="9430" y="839"/>
                  </a:lnTo>
                  <a:lnTo>
                    <a:pt x="9408" y="824"/>
                  </a:lnTo>
                  <a:lnTo>
                    <a:pt x="9386" y="811"/>
                  </a:lnTo>
                  <a:lnTo>
                    <a:pt x="9363" y="798"/>
                  </a:lnTo>
                  <a:lnTo>
                    <a:pt x="9339" y="786"/>
                  </a:lnTo>
                  <a:lnTo>
                    <a:pt x="9315" y="775"/>
                  </a:lnTo>
                  <a:lnTo>
                    <a:pt x="9291" y="764"/>
                  </a:lnTo>
                  <a:lnTo>
                    <a:pt x="9266" y="755"/>
                  </a:lnTo>
                  <a:lnTo>
                    <a:pt x="9240" y="747"/>
                  </a:lnTo>
                  <a:lnTo>
                    <a:pt x="9214" y="739"/>
                  </a:lnTo>
                  <a:lnTo>
                    <a:pt x="9186" y="733"/>
                  </a:lnTo>
                  <a:lnTo>
                    <a:pt x="9158" y="727"/>
                  </a:lnTo>
                  <a:lnTo>
                    <a:pt x="9130" y="722"/>
                  </a:lnTo>
                  <a:lnTo>
                    <a:pt x="9100" y="718"/>
                  </a:lnTo>
                  <a:lnTo>
                    <a:pt x="9071" y="715"/>
                  </a:lnTo>
                  <a:lnTo>
                    <a:pt x="9042" y="712"/>
                  </a:lnTo>
                  <a:lnTo>
                    <a:pt x="9010" y="711"/>
                  </a:lnTo>
                  <a:lnTo>
                    <a:pt x="9005" y="711"/>
                  </a:lnTo>
                  <a:lnTo>
                    <a:pt x="8997" y="710"/>
                  </a:lnTo>
                  <a:lnTo>
                    <a:pt x="8985" y="708"/>
                  </a:lnTo>
                  <a:lnTo>
                    <a:pt x="8969" y="704"/>
                  </a:lnTo>
                  <a:lnTo>
                    <a:pt x="8949" y="699"/>
                  </a:lnTo>
                  <a:lnTo>
                    <a:pt x="8925" y="692"/>
                  </a:lnTo>
                  <a:lnTo>
                    <a:pt x="8898" y="684"/>
                  </a:lnTo>
                  <a:lnTo>
                    <a:pt x="8866" y="674"/>
                  </a:lnTo>
                  <a:lnTo>
                    <a:pt x="8852" y="668"/>
                  </a:lnTo>
                  <a:lnTo>
                    <a:pt x="8838" y="661"/>
                  </a:lnTo>
                  <a:lnTo>
                    <a:pt x="8826" y="654"/>
                  </a:lnTo>
                  <a:lnTo>
                    <a:pt x="8813" y="646"/>
                  </a:lnTo>
                  <a:lnTo>
                    <a:pt x="8801" y="637"/>
                  </a:lnTo>
                  <a:lnTo>
                    <a:pt x="8789" y="626"/>
                  </a:lnTo>
                  <a:lnTo>
                    <a:pt x="8779" y="615"/>
                  </a:lnTo>
                  <a:lnTo>
                    <a:pt x="8769" y="604"/>
                  </a:lnTo>
                  <a:lnTo>
                    <a:pt x="8758" y="592"/>
                  </a:lnTo>
                  <a:lnTo>
                    <a:pt x="8749" y="580"/>
                  </a:lnTo>
                  <a:lnTo>
                    <a:pt x="8740" y="566"/>
                  </a:lnTo>
                  <a:lnTo>
                    <a:pt x="8733" y="552"/>
                  </a:lnTo>
                  <a:lnTo>
                    <a:pt x="8728" y="536"/>
                  </a:lnTo>
                  <a:lnTo>
                    <a:pt x="8725" y="520"/>
                  </a:lnTo>
                  <a:lnTo>
                    <a:pt x="8723" y="502"/>
                  </a:lnTo>
                  <a:lnTo>
                    <a:pt x="8721" y="483"/>
                  </a:lnTo>
                  <a:lnTo>
                    <a:pt x="8723" y="466"/>
                  </a:lnTo>
                  <a:lnTo>
                    <a:pt x="8725" y="448"/>
                  </a:lnTo>
                  <a:lnTo>
                    <a:pt x="8730" y="430"/>
                  </a:lnTo>
                  <a:lnTo>
                    <a:pt x="8737" y="410"/>
                  </a:lnTo>
                  <a:lnTo>
                    <a:pt x="8745" y="392"/>
                  </a:lnTo>
                  <a:lnTo>
                    <a:pt x="8756" y="373"/>
                  </a:lnTo>
                  <a:lnTo>
                    <a:pt x="8769" y="355"/>
                  </a:lnTo>
                  <a:lnTo>
                    <a:pt x="8783" y="335"/>
                  </a:lnTo>
                  <a:lnTo>
                    <a:pt x="8792" y="326"/>
                  </a:lnTo>
                  <a:lnTo>
                    <a:pt x="8801" y="316"/>
                  </a:lnTo>
                  <a:lnTo>
                    <a:pt x="8810" y="309"/>
                  </a:lnTo>
                  <a:lnTo>
                    <a:pt x="8821" y="301"/>
                  </a:lnTo>
                  <a:lnTo>
                    <a:pt x="8832" y="294"/>
                  </a:lnTo>
                  <a:lnTo>
                    <a:pt x="8845" y="287"/>
                  </a:lnTo>
                  <a:lnTo>
                    <a:pt x="8857" y="281"/>
                  </a:lnTo>
                  <a:lnTo>
                    <a:pt x="8871" y="276"/>
                  </a:lnTo>
                  <a:lnTo>
                    <a:pt x="8885" y="271"/>
                  </a:lnTo>
                  <a:lnTo>
                    <a:pt x="8901" y="268"/>
                  </a:lnTo>
                  <a:lnTo>
                    <a:pt x="8917" y="263"/>
                  </a:lnTo>
                  <a:lnTo>
                    <a:pt x="8934" y="261"/>
                  </a:lnTo>
                  <a:lnTo>
                    <a:pt x="8952" y="258"/>
                  </a:lnTo>
                  <a:lnTo>
                    <a:pt x="8971" y="257"/>
                  </a:lnTo>
                  <a:lnTo>
                    <a:pt x="8991" y="255"/>
                  </a:lnTo>
                  <a:lnTo>
                    <a:pt x="9011" y="254"/>
                  </a:lnTo>
                  <a:lnTo>
                    <a:pt x="9028" y="254"/>
                  </a:lnTo>
                  <a:lnTo>
                    <a:pt x="9044" y="255"/>
                  </a:lnTo>
                  <a:lnTo>
                    <a:pt x="9061" y="258"/>
                  </a:lnTo>
                  <a:lnTo>
                    <a:pt x="9077" y="261"/>
                  </a:lnTo>
                  <a:lnTo>
                    <a:pt x="9093" y="264"/>
                  </a:lnTo>
                  <a:lnTo>
                    <a:pt x="9108" y="269"/>
                  </a:lnTo>
                  <a:lnTo>
                    <a:pt x="9123" y="273"/>
                  </a:lnTo>
                  <a:lnTo>
                    <a:pt x="9139" y="280"/>
                  </a:lnTo>
                  <a:lnTo>
                    <a:pt x="9154" y="287"/>
                  </a:lnTo>
                  <a:lnTo>
                    <a:pt x="9168" y="294"/>
                  </a:lnTo>
                  <a:lnTo>
                    <a:pt x="9183" y="303"/>
                  </a:lnTo>
                  <a:lnTo>
                    <a:pt x="9197" y="312"/>
                  </a:lnTo>
                  <a:lnTo>
                    <a:pt x="9211" y="322"/>
                  </a:lnTo>
                  <a:lnTo>
                    <a:pt x="9225" y="332"/>
                  </a:lnTo>
                  <a:lnTo>
                    <a:pt x="9240" y="344"/>
                  </a:lnTo>
                  <a:lnTo>
                    <a:pt x="9253" y="356"/>
                  </a:lnTo>
                  <a:lnTo>
                    <a:pt x="9260" y="362"/>
                  </a:lnTo>
                  <a:lnTo>
                    <a:pt x="9267" y="367"/>
                  </a:lnTo>
                  <a:lnTo>
                    <a:pt x="9274" y="372"/>
                  </a:lnTo>
                  <a:lnTo>
                    <a:pt x="9280" y="375"/>
                  </a:lnTo>
                  <a:lnTo>
                    <a:pt x="9287" y="379"/>
                  </a:lnTo>
                  <a:lnTo>
                    <a:pt x="9294" y="381"/>
                  </a:lnTo>
                  <a:lnTo>
                    <a:pt x="9302" y="382"/>
                  </a:lnTo>
                  <a:lnTo>
                    <a:pt x="9309" y="383"/>
                  </a:lnTo>
                  <a:lnTo>
                    <a:pt x="9315" y="384"/>
                  </a:lnTo>
                  <a:lnTo>
                    <a:pt x="9322" y="383"/>
                  </a:lnTo>
                  <a:lnTo>
                    <a:pt x="9330" y="382"/>
                  </a:lnTo>
                  <a:lnTo>
                    <a:pt x="9337" y="381"/>
                  </a:lnTo>
                  <a:lnTo>
                    <a:pt x="9344" y="379"/>
                  </a:lnTo>
                  <a:lnTo>
                    <a:pt x="9352" y="375"/>
                  </a:lnTo>
                  <a:lnTo>
                    <a:pt x="9358" y="372"/>
                  </a:lnTo>
                  <a:lnTo>
                    <a:pt x="9366" y="367"/>
                  </a:lnTo>
                  <a:lnTo>
                    <a:pt x="9452" y="304"/>
                  </a:lnTo>
                  <a:lnTo>
                    <a:pt x="9460" y="298"/>
                  </a:lnTo>
                  <a:lnTo>
                    <a:pt x="9466" y="293"/>
                  </a:lnTo>
                  <a:lnTo>
                    <a:pt x="9472" y="287"/>
                  </a:lnTo>
                  <a:lnTo>
                    <a:pt x="9477" y="280"/>
                  </a:lnTo>
                  <a:lnTo>
                    <a:pt x="9481" y="275"/>
                  </a:lnTo>
                  <a:lnTo>
                    <a:pt x="9484" y="268"/>
                  </a:lnTo>
                  <a:lnTo>
                    <a:pt x="9485" y="261"/>
                  </a:lnTo>
                  <a:lnTo>
                    <a:pt x="9486" y="254"/>
                  </a:lnTo>
                  <a:lnTo>
                    <a:pt x="9487" y="247"/>
                  </a:lnTo>
                  <a:lnTo>
                    <a:pt x="9486" y="241"/>
                  </a:lnTo>
                  <a:lnTo>
                    <a:pt x="9484" y="234"/>
                  </a:lnTo>
                  <a:lnTo>
                    <a:pt x="9482" y="226"/>
                  </a:lnTo>
                  <a:lnTo>
                    <a:pt x="9478" y="219"/>
                  </a:lnTo>
                  <a:lnTo>
                    <a:pt x="9474" y="211"/>
                  </a:lnTo>
                  <a:lnTo>
                    <a:pt x="9469" y="204"/>
                  </a:lnTo>
                  <a:lnTo>
                    <a:pt x="9462" y="197"/>
                  </a:lnTo>
                  <a:lnTo>
                    <a:pt x="9444" y="176"/>
                  </a:lnTo>
                  <a:lnTo>
                    <a:pt x="9424" y="157"/>
                  </a:lnTo>
                  <a:lnTo>
                    <a:pt x="9404" y="138"/>
                  </a:lnTo>
                  <a:lnTo>
                    <a:pt x="9381" y="120"/>
                  </a:lnTo>
                  <a:lnTo>
                    <a:pt x="9358" y="103"/>
                  </a:lnTo>
                  <a:lnTo>
                    <a:pt x="9335" y="86"/>
                  </a:lnTo>
                  <a:lnTo>
                    <a:pt x="9309" y="70"/>
                  </a:lnTo>
                  <a:lnTo>
                    <a:pt x="9283" y="55"/>
                  </a:lnTo>
                  <a:lnTo>
                    <a:pt x="9253" y="43"/>
                  </a:lnTo>
                  <a:lnTo>
                    <a:pt x="9224" y="33"/>
                  </a:lnTo>
                  <a:lnTo>
                    <a:pt x="9192" y="22"/>
                  </a:lnTo>
                  <a:lnTo>
                    <a:pt x="9158" y="16"/>
                  </a:lnTo>
                  <a:lnTo>
                    <a:pt x="9124" y="9"/>
                  </a:lnTo>
                  <a:lnTo>
                    <a:pt x="9088" y="4"/>
                  </a:lnTo>
                  <a:lnTo>
                    <a:pt x="9051" y="1"/>
                  </a:lnTo>
                  <a:lnTo>
                    <a:pt x="9011" y="0"/>
                  </a:lnTo>
                  <a:lnTo>
                    <a:pt x="8977" y="1"/>
                  </a:lnTo>
                  <a:lnTo>
                    <a:pt x="8944" y="3"/>
                  </a:lnTo>
                  <a:lnTo>
                    <a:pt x="8913" y="7"/>
                  </a:lnTo>
                  <a:lnTo>
                    <a:pt x="8882" y="11"/>
                  </a:lnTo>
                  <a:lnTo>
                    <a:pt x="8853" y="17"/>
                  </a:lnTo>
                  <a:lnTo>
                    <a:pt x="8824" y="24"/>
                  </a:lnTo>
                  <a:lnTo>
                    <a:pt x="8796" y="31"/>
                  </a:lnTo>
                  <a:lnTo>
                    <a:pt x="8770" y="40"/>
                  </a:lnTo>
                  <a:lnTo>
                    <a:pt x="8744" y="51"/>
                  </a:lnTo>
                  <a:lnTo>
                    <a:pt x="8720" y="62"/>
                  </a:lnTo>
                  <a:lnTo>
                    <a:pt x="8697" y="74"/>
                  </a:lnTo>
                  <a:lnTo>
                    <a:pt x="8675" y="88"/>
                  </a:lnTo>
                  <a:lnTo>
                    <a:pt x="8654" y="103"/>
                  </a:lnTo>
                  <a:lnTo>
                    <a:pt x="8633" y="119"/>
                  </a:lnTo>
                  <a:lnTo>
                    <a:pt x="8615" y="135"/>
                  </a:lnTo>
                  <a:lnTo>
                    <a:pt x="8597" y="154"/>
                  </a:lnTo>
                  <a:lnTo>
                    <a:pt x="8580" y="173"/>
                  </a:lnTo>
                  <a:lnTo>
                    <a:pt x="8563" y="191"/>
                  </a:lnTo>
                  <a:lnTo>
                    <a:pt x="8548" y="210"/>
                  </a:lnTo>
                  <a:lnTo>
                    <a:pt x="8535" y="231"/>
                  </a:lnTo>
                  <a:lnTo>
                    <a:pt x="8522" y="250"/>
                  </a:lnTo>
                  <a:lnTo>
                    <a:pt x="8511" y="270"/>
                  </a:lnTo>
                  <a:lnTo>
                    <a:pt x="8500" y="290"/>
                  </a:lnTo>
                  <a:lnTo>
                    <a:pt x="8491" y="311"/>
                  </a:lnTo>
                  <a:lnTo>
                    <a:pt x="8483" y="332"/>
                  </a:lnTo>
                  <a:lnTo>
                    <a:pt x="8476" y="353"/>
                  </a:lnTo>
                  <a:lnTo>
                    <a:pt x="8469" y="374"/>
                  </a:lnTo>
                  <a:lnTo>
                    <a:pt x="8465" y="396"/>
                  </a:lnTo>
                  <a:lnTo>
                    <a:pt x="8460" y="418"/>
                  </a:lnTo>
                  <a:lnTo>
                    <a:pt x="8458" y="441"/>
                  </a:lnTo>
                  <a:lnTo>
                    <a:pt x="8456" y="463"/>
                  </a:lnTo>
                  <a:lnTo>
                    <a:pt x="8456" y="486"/>
                  </a:lnTo>
                  <a:lnTo>
                    <a:pt x="8457" y="513"/>
                  </a:lnTo>
                  <a:lnTo>
                    <a:pt x="8459" y="539"/>
                  </a:lnTo>
                  <a:lnTo>
                    <a:pt x="8461" y="564"/>
                  </a:lnTo>
                  <a:lnTo>
                    <a:pt x="8466" y="589"/>
                  </a:lnTo>
                  <a:lnTo>
                    <a:pt x="8471" y="613"/>
                  </a:lnTo>
                  <a:lnTo>
                    <a:pt x="8477" y="637"/>
                  </a:lnTo>
                  <a:lnTo>
                    <a:pt x="8485" y="658"/>
                  </a:lnTo>
                  <a:lnTo>
                    <a:pt x="8493" y="680"/>
                  </a:lnTo>
                  <a:lnTo>
                    <a:pt x="8502" y="701"/>
                  </a:lnTo>
                  <a:lnTo>
                    <a:pt x="8513" y="721"/>
                  </a:lnTo>
                  <a:lnTo>
                    <a:pt x="8525" y="741"/>
                  </a:lnTo>
                  <a:lnTo>
                    <a:pt x="8537" y="759"/>
                  </a:lnTo>
                  <a:lnTo>
                    <a:pt x="8551" y="777"/>
                  </a:lnTo>
                  <a:lnTo>
                    <a:pt x="8565" y="794"/>
                  </a:lnTo>
                  <a:lnTo>
                    <a:pt x="8581" y="810"/>
                  </a:lnTo>
                  <a:lnTo>
                    <a:pt x="8598" y="825"/>
                  </a:lnTo>
                  <a:lnTo>
                    <a:pt x="8616" y="840"/>
                  </a:lnTo>
                  <a:lnTo>
                    <a:pt x="8635" y="854"/>
                  </a:lnTo>
                  <a:lnTo>
                    <a:pt x="8655" y="867"/>
                  </a:lnTo>
                  <a:lnTo>
                    <a:pt x="8676" y="880"/>
                  </a:lnTo>
                  <a:lnTo>
                    <a:pt x="8698" y="892"/>
                  </a:lnTo>
                  <a:lnTo>
                    <a:pt x="8721" y="902"/>
                  </a:lnTo>
                  <a:lnTo>
                    <a:pt x="8745" y="913"/>
                  </a:lnTo>
                  <a:lnTo>
                    <a:pt x="8771" y="923"/>
                  </a:lnTo>
                  <a:lnTo>
                    <a:pt x="8797" y="931"/>
                  </a:lnTo>
                  <a:lnTo>
                    <a:pt x="8824" y="939"/>
                  </a:lnTo>
                  <a:lnTo>
                    <a:pt x="8854" y="946"/>
                  </a:lnTo>
                  <a:lnTo>
                    <a:pt x="8883" y="952"/>
                  </a:lnTo>
                  <a:lnTo>
                    <a:pt x="8914" y="958"/>
                  </a:lnTo>
                  <a:lnTo>
                    <a:pt x="8945" y="963"/>
                  </a:lnTo>
                  <a:lnTo>
                    <a:pt x="8978" y="968"/>
                  </a:lnTo>
                  <a:lnTo>
                    <a:pt x="9012" y="970"/>
                  </a:lnTo>
                  <a:lnTo>
                    <a:pt x="9017" y="970"/>
                  </a:lnTo>
                  <a:lnTo>
                    <a:pt x="9026" y="971"/>
                  </a:lnTo>
                  <a:lnTo>
                    <a:pt x="9039" y="974"/>
                  </a:lnTo>
                  <a:lnTo>
                    <a:pt x="9057" y="976"/>
                  </a:lnTo>
                  <a:lnTo>
                    <a:pt x="9079" y="980"/>
                  </a:lnTo>
                  <a:lnTo>
                    <a:pt x="9105" y="986"/>
                  </a:lnTo>
                  <a:lnTo>
                    <a:pt x="9136" y="992"/>
                  </a:lnTo>
                  <a:lnTo>
                    <a:pt x="9171" y="1000"/>
                  </a:lnTo>
                  <a:lnTo>
                    <a:pt x="9186" y="1005"/>
                  </a:lnTo>
                  <a:lnTo>
                    <a:pt x="9201" y="1012"/>
                  </a:lnTo>
                  <a:lnTo>
                    <a:pt x="9216" y="1019"/>
                  </a:lnTo>
                  <a:lnTo>
                    <a:pt x="9231" y="1028"/>
                  </a:lnTo>
                  <a:lnTo>
                    <a:pt x="9244" y="1038"/>
                  </a:lnTo>
                  <a:lnTo>
                    <a:pt x="9258" y="1048"/>
                  </a:lnTo>
                  <a:lnTo>
                    <a:pt x="9271" y="1061"/>
                  </a:lnTo>
                  <a:lnTo>
                    <a:pt x="9284" y="1073"/>
                  </a:lnTo>
                  <a:lnTo>
                    <a:pt x="9295" y="1088"/>
                  </a:lnTo>
                  <a:lnTo>
                    <a:pt x="9304" y="1104"/>
                  </a:lnTo>
                  <a:lnTo>
                    <a:pt x="9312" y="1119"/>
                  </a:lnTo>
                  <a:lnTo>
                    <a:pt x="9319" y="1138"/>
                  </a:lnTo>
                  <a:lnTo>
                    <a:pt x="9323" y="1157"/>
                  </a:lnTo>
                  <a:lnTo>
                    <a:pt x="9327" y="1177"/>
                  </a:lnTo>
                  <a:lnTo>
                    <a:pt x="9329" y="1198"/>
                  </a:lnTo>
                  <a:lnTo>
                    <a:pt x="9330" y="1220"/>
                  </a:lnTo>
                  <a:lnTo>
                    <a:pt x="9329" y="1234"/>
                  </a:lnTo>
                  <a:lnTo>
                    <a:pt x="9329" y="1247"/>
                  </a:lnTo>
                  <a:lnTo>
                    <a:pt x="9327" y="1260"/>
                  </a:lnTo>
                  <a:lnTo>
                    <a:pt x="9326" y="1273"/>
                  </a:lnTo>
                  <a:lnTo>
                    <a:pt x="9322" y="1286"/>
                  </a:lnTo>
                  <a:lnTo>
                    <a:pt x="9320" y="1298"/>
                  </a:lnTo>
                  <a:lnTo>
                    <a:pt x="9315" y="1311"/>
                  </a:lnTo>
                  <a:lnTo>
                    <a:pt x="9312" y="1323"/>
                  </a:lnTo>
                  <a:lnTo>
                    <a:pt x="9302" y="1347"/>
                  </a:lnTo>
                  <a:lnTo>
                    <a:pt x="9289" y="1371"/>
                  </a:lnTo>
                  <a:lnTo>
                    <a:pt x="9275" y="1394"/>
                  </a:lnTo>
                  <a:lnTo>
                    <a:pt x="9258" y="1416"/>
                  </a:lnTo>
                  <a:lnTo>
                    <a:pt x="9249" y="1427"/>
                  </a:lnTo>
                  <a:lnTo>
                    <a:pt x="9238" y="1437"/>
                  </a:lnTo>
                  <a:lnTo>
                    <a:pt x="9227" y="1447"/>
                  </a:lnTo>
                  <a:lnTo>
                    <a:pt x="9215" y="1457"/>
                  </a:lnTo>
                  <a:lnTo>
                    <a:pt x="9202" y="1464"/>
                  </a:lnTo>
                  <a:lnTo>
                    <a:pt x="9189" y="1472"/>
                  </a:lnTo>
                  <a:lnTo>
                    <a:pt x="9175" y="1479"/>
                  </a:lnTo>
                  <a:lnTo>
                    <a:pt x="9160" y="1486"/>
                  </a:lnTo>
                  <a:lnTo>
                    <a:pt x="9145" y="1492"/>
                  </a:lnTo>
                  <a:lnTo>
                    <a:pt x="9128" y="1496"/>
                  </a:lnTo>
                  <a:lnTo>
                    <a:pt x="9111" y="1501"/>
                  </a:lnTo>
                  <a:lnTo>
                    <a:pt x="9093" y="1504"/>
                  </a:lnTo>
                  <a:lnTo>
                    <a:pt x="9073" y="1506"/>
                  </a:lnTo>
                  <a:lnTo>
                    <a:pt x="9053" y="1509"/>
                  </a:lnTo>
                  <a:lnTo>
                    <a:pt x="9033" y="1511"/>
                  </a:lnTo>
                  <a:lnTo>
                    <a:pt x="9012" y="1511"/>
                  </a:lnTo>
                  <a:lnTo>
                    <a:pt x="8996" y="1511"/>
                  </a:lnTo>
                  <a:lnTo>
                    <a:pt x="8982" y="1510"/>
                  </a:lnTo>
                  <a:lnTo>
                    <a:pt x="8967" y="1509"/>
                  </a:lnTo>
                  <a:lnTo>
                    <a:pt x="8952" y="1506"/>
                  </a:lnTo>
                  <a:lnTo>
                    <a:pt x="8938" y="1504"/>
                  </a:lnTo>
                  <a:lnTo>
                    <a:pt x="8923" y="1501"/>
                  </a:lnTo>
                  <a:lnTo>
                    <a:pt x="8909" y="1497"/>
                  </a:lnTo>
                  <a:lnTo>
                    <a:pt x="8896" y="1493"/>
                  </a:lnTo>
                  <a:lnTo>
                    <a:pt x="8882" y="1488"/>
                  </a:lnTo>
                  <a:lnTo>
                    <a:pt x="8869" y="1483"/>
                  </a:lnTo>
                  <a:lnTo>
                    <a:pt x="8856" y="1477"/>
                  </a:lnTo>
                  <a:lnTo>
                    <a:pt x="8844" y="1470"/>
                  </a:lnTo>
                  <a:lnTo>
                    <a:pt x="8831" y="1462"/>
                  </a:lnTo>
                  <a:lnTo>
                    <a:pt x="8819" y="1455"/>
                  </a:lnTo>
                  <a:lnTo>
                    <a:pt x="8806" y="1446"/>
                  </a:lnTo>
                  <a:lnTo>
                    <a:pt x="8795" y="1437"/>
                  </a:lnTo>
                  <a:lnTo>
                    <a:pt x="8772" y="1420"/>
                  </a:lnTo>
                  <a:lnTo>
                    <a:pt x="8751" y="1402"/>
                  </a:lnTo>
                  <a:lnTo>
                    <a:pt x="8732" y="1384"/>
                  </a:lnTo>
                  <a:lnTo>
                    <a:pt x="8711" y="1365"/>
                  </a:lnTo>
                  <a:lnTo>
                    <a:pt x="8693" y="1346"/>
                  </a:lnTo>
                  <a:lnTo>
                    <a:pt x="8675" y="1326"/>
                  </a:lnTo>
                  <a:lnTo>
                    <a:pt x="8658" y="1307"/>
                  </a:lnTo>
                  <a:lnTo>
                    <a:pt x="8642" y="1287"/>
                  </a:lnTo>
                  <a:lnTo>
                    <a:pt x="8638" y="1280"/>
                  </a:lnTo>
                  <a:lnTo>
                    <a:pt x="8632" y="1274"/>
                  </a:lnTo>
                  <a:lnTo>
                    <a:pt x="8628" y="1269"/>
                  </a:lnTo>
                  <a:lnTo>
                    <a:pt x="8622" y="1264"/>
                  </a:lnTo>
                  <a:lnTo>
                    <a:pt x="8616" y="1260"/>
                  </a:lnTo>
                  <a:lnTo>
                    <a:pt x="8609" y="1256"/>
                  </a:lnTo>
                  <a:lnTo>
                    <a:pt x="8604" y="1254"/>
                  </a:lnTo>
                  <a:lnTo>
                    <a:pt x="8597" y="1252"/>
                  </a:lnTo>
                  <a:lnTo>
                    <a:pt x="8591" y="1252"/>
                  </a:lnTo>
                  <a:lnTo>
                    <a:pt x="8583" y="1251"/>
                  </a:lnTo>
                  <a:lnTo>
                    <a:pt x="8577" y="1252"/>
                  </a:lnTo>
                  <a:lnTo>
                    <a:pt x="8570" y="1253"/>
                  </a:lnTo>
                  <a:lnTo>
                    <a:pt x="8562" y="1255"/>
                  </a:lnTo>
                  <a:lnTo>
                    <a:pt x="8555" y="1257"/>
                  </a:lnTo>
                  <a:lnTo>
                    <a:pt x="8547" y="1261"/>
                  </a:lnTo>
                  <a:lnTo>
                    <a:pt x="8539" y="1265"/>
                  </a:lnTo>
                  <a:lnTo>
                    <a:pt x="8456" y="1325"/>
                  </a:lnTo>
                  <a:lnTo>
                    <a:pt x="8448" y="1331"/>
                  </a:lnTo>
                  <a:lnTo>
                    <a:pt x="8442" y="1338"/>
                  </a:lnTo>
                  <a:lnTo>
                    <a:pt x="8435" y="1345"/>
                  </a:lnTo>
                  <a:lnTo>
                    <a:pt x="8431" y="1350"/>
                  </a:lnTo>
                  <a:lnTo>
                    <a:pt x="8426" y="1357"/>
                  </a:lnTo>
                  <a:lnTo>
                    <a:pt x="8423" y="1364"/>
                  </a:lnTo>
                  <a:lnTo>
                    <a:pt x="8420" y="1372"/>
                  </a:lnTo>
                  <a:lnTo>
                    <a:pt x="8418" y="1378"/>
                  </a:lnTo>
                  <a:lnTo>
                    <a:pt x="8417" y="1385"/>
                  </a:lnTo>
                  <a:lnTo>
                    <a:pt x="8417" y="1392"/>
                  </a:lnTo>
                  <a:lnTo>
                    <a:pt x="8418" y="1400"/>
                  </a:lnTo>
                  <a:lnTo>
                    <a:pt x="8419" y="1407"/>
                  </a:lnTo>
                  <a:lnTo>
                    <a:pt x="8422" y="1415"/>
                  </a:lnTo>
                  <a:lnTo>
                    <a:pt x="8424" y="1423"/>
                  </a:lnTo>
                  <a:lnTo>
                    <a:pt x="8428" y="1429"/>
                  </a:lnTo>
                  <a:lnTo>
                    <a:pt x="8433" y="1437"/>
                  </a:lnTo>
                  <a:lnTo>
                    <a:pt x="8450" y="1466"/>
                  </a:lnTo>
                  <a:lnTo>
                    <a:pt x="8470" y="1493"/>
                  </a:lnTo>
                  <a:lnTo>
                    <a:pt x="8492" y="1520"/>
                  </a:lnTo>
                  <a:lnTo>
                    <a:pt x="8517" y="1547"/>
                  </a:lnTo>
                  <a:lnTo>
                    <a:pt x="8544" y="1574"/>
                  </a:lnTo>
                  <a:lnTo>
                    <a:pt x="8573" y="1601"/>
                  </a:lnTo>
                  <a:lnTo>
                    <a:pt x="8605" y="1627"/>
                  </a:lnTo>
                  <a:lnTo>
                    <a:pt x="8639" y="1653"/>
                  </a:lnTo>
                  <a:lnTo>
                    <a:pt x="8657" y="1667"/>
                  </a:lnTo>
                  <a:lnTo>
                    <a:pt x="8675" y="1679"/>
                  </a:lnTo>
                  <a:lnTo>
                    <a:pt x="8694" y="1691"/>
                  </a:lnTo>
                  <a:lnTo>
                    <a:pt x="8715" y="1702"/>
                  </a:lnTo>
                  <a:lnTo>
                    <a:pt x="8736" y="1711"/>
                  </a:lnTo>
                  <a:lnTo>
                    <a:pt x="8758" y="1721"/>
                  </a:lnTo>
                  <a:lnTo>
                    <a:pt x="8779" y="1729"/>
                  </a:lnTo>
                  <a:lnTo>
                    <a:pt x="8802" y="1737"/>
                  </a:lnTo>
                  <a:lnTo>
                    <a:pt x="8826" y="1744"/>
                  </a:lnTo>
                  <a:lnTo>
                    <a:pt x="8850" y="1749"/>
                  </a:lnTo>
                  <a:lnTo>
                    <a:pt x="8875" y="1755"/>
                  </a:lnTo>
                  <a:lnTo>
                    <a:pt x="8901" y="1760"/>
                  </a:lnTo>
                  <a:lnTo>
                    <a:pt x="8927" y="1763"/>
                  </a:lnTo>
                  <a:lnTo>
                    <a:pt x="8954" y="1766"/>
                  </a:lnTo>
                  <a:lnTo>
                    <a:pt x="8983" y="1768"/>
                  </a:lnTo>
                  <a:lnTo>
                    <a:pt x="9011" y="1770"/>
                  </a:lnTo>
                  <a:lnTo>
                    <a:pt x="9046" y="1769"/>
                  </a:lnTo>
                  <a:lnTo>
                    <a:pt x="9080" y="1766"/>
                  </a:lnTo>
                  <a:lnTo>
                    <a:pt x="9113" y="1763"/>
                  </a:lnTo>
                  <a:lnTo>
                    <a:pt x="9146" y="1757"/>
                  </a:lnTo>
                  <a:lnTo>
                    <a:pt x="9176" y="1752"/>
                  </a:lnTo>
                  <a:lnTo>
                    <a:pt x="9207" y="1745"/>
                  </a:lnTo>
                  <a:lnTo>
                    <a:pt x="9235" y="1737"/>
                  </a:lnTo>
                  <a:lnTo>
                    <a:pt x="9263" y="1727"/>
                  </a:lnTo>
                  <a:lnTo>
                    <a:pt x="9291" y="1717"/>
                  </a:lnTo>
                  <a:lnTo>
                    <a:pt x="9317" y="1704"/>
                  </a:lnTo>
                  <a:lnTo>
                    <a:pt x="9341" y="1692"/>
                  </a:lnTo>
                  <a:lnTo>
                    <a:pt x="9365" y="1677"/>
                  </a:lnTo>
                  <a:lnTo>
                    <a:pt x="9388" y="1662"/>
                  </a:lnTo>
                  <a:lnTo>
                    <a:pt x="9410" y="1645"/>
                  </a:lnTo>
                  <a:lnTo>
                    <a:pt x="9431" y="1627"/>
                  </a:lnTo>
                  <a:lnTo>
                    <a:pt x="9451" y="1608"/>
                  </a:lnTo>
                  <a:lnTo>
                    <a:pt x="9469" y="1589"/>
                  </a:lnTo>
                  <a:lnTo>
                    <a:pt x="9487" y="1568"/>
                  </a:lnTo>
                  <a:lnTo>
                    <a:pt x="9504" y="1548"/>
                  </a:lnTo>
                  <a:lnTo>
                    <a:pt x="9519" y="1527"/>
                  </a:lnTo>
                  <a:lnTo>
                    <a:pt x="9533" y="1504"/>
                  </a:lnTo>
                  <a:lnTo>
                    <a:pt x="9546" y="1481"/>
                  </a:lnTo>
                  <a:lnTo>
                    <a:pt x="9558" y="1458"/>
                  </a:lnTo>
                  <a:lnTo>
                    <a:pt x="9568" y="1434"/>
                  </a:lnTo>
                  <a:lnTo>
                    <a:pt x="9577" y="1409"/>
                  </a:lnTo>
                  <a:lnTo>
                    <a:pt x="9585" y="1384"/>
                  </a:lnTo>
                  <a:lnTo>
                    <a:pt x="9591" y="1358"/>
                  </a:lnTo>
                  <a:lnTo>
                    <a:pt x="9597" y="1332"/>
                  </a:lnTo>
                  <a:lnTo>
                    <a:pt x="9601" y="1305"/>
                  </a:lnTo>
                  <a:lnTo>
                    <a:pt x="9604" y="1277"/>
                  </a:lnTo>
                  <a:lnTo>
                    <a:pt x="9606" y="1248"/>
                  </a:lnTo>
                  <a:lnTo>
                    <a:pt x="9606" y="1219"/>
                  </a:lnTo>
                  <a:close/>
                  <a:moveTo>
                    <a:pt x="13851" y="596"/>
                  </a:moveTo>
                  <a:lnTo>
                    <a:pt x="13850" y="565"/>
                  </a:lnTo>
                  <a:lnTo>
                    <a:pt x="13848" y="536"/>
                  </a:lnTo>
                  <a:lnTo>
                    <a:pt x="13844" y="506"/>
                  </a:lnTo>
                  <a:lnTo>
                    <a:pt x="13840" y="477"/>
                  </a:lnTo>
                  <a:lnTo>
                    <a:pt x="13834" y="449"/>
                  </a:lnTo>
                  <a:lnTo>
                    <a:pt x="13826" y="422"/>
                  </a:lnTo>
                  <a:lnTo>
                    <a:pt x="13818" y="394"/>
                  </a:lnTo>
                  <a:lnTo>
                    <a:pt x="13809" y="368"/>
                  </a:lnTo>
                  <a:lnTo>
                    <a:pt x="13798" y="342"/>
                  </a:lnTo>
                  <a:lnTo>
                    <a:pt x="13787" y="316"/>
                  </a:lnTo>
                  <a:lnTo>
                    <a:pt x="13773" y="293"/>
                  </a:lnTo>
                  <a:lnTo>
                    <a:pt x="13758" y="268"/>
                  </a:lnTo>
                  <a:lnTo>
                    <a:pt x="13742" y="244"/>
                  </a:lnTo>
                  <a:lnTo>
                    <a:pt x="13727" y="221"/>
                  </a:lnTo>
                  <a:lnTo>
                    <a:pt x="13709" y="199"/>
                  </a:lnTo>
                  <a:lnTo>
                    <a:pt x="13689" y="177"/>
                  </a:lnTo>
                  <a:lnTo>
                    <a:pt x="13669" y="156"/>
                  </a:lnTo>
                  <a:lnTo>
                    <a:pt x="13647" y="137"/>
                  </a:lnTo>
                  <a:lnTo>
                    <a:pt x="13626" y="119"/>
                  </a:lnTo>
                  <a:lnTo>
                    <a:pt x="13602" y="100"/>
                  </a:lnTo>
                  <a:lnTo>
                    <a:pt x="13578" y="86"/>
                  </a:lnTo>
                  <a:lnTo>
                    <a:pt x="13554" y="71"/>
                  </a:lnTo>
                  <a:lnTo>
                    <a:pt x="13529" y="57"/>
                  </a:lnTo>
                  <a:lnTo>
                    <a:pt x="13501" y="46"/>
                  </a:lnTo>
                  <a:lnTo>
                    <a:pt x="13474" y="36"/>
                  </a:lnTo>
                  <a:lnTo>
                    <a:pt x="13446" y="27"/>
                  </a:lnTo>
                  <a:lnTo>
                    <a:pt x="13417" y="19"/>
                  </a:lnTo>
                  <a:lnTo>
                    <a:pt x="13386" y="12"/>
                  </a:lnTo>
                  <a:lnTo>
                    <a:pt x="13354" y="7"/>
                  </a:lnTo>
                  <a:lnTo>
                    <a:pt x="13323" y="3"/>
                  </a:lnTo>
                  <a:lnTo>
                    <a:pt x="13290" y="1"/>
                  </a:lnTo>
                  <a:lnTo>
                    <a:pt x="13256" y="0"/>
                  </a:lnTo>
                  <a:lnTo>
                    <a:pt x="13223" y="1"/>
                  </a:lnTo>
                  <a:lnTo>
                    <a:pt x="13191" y="3"/>
                  </a:lnTo>
                  <a:lnTo>
                    <a:pt x="13160" y="7"/>
                  </a:lnTo>
                  <a:lnTo>
                    <a:pt x="13129" y="12"/>
                  </a:lnTo>
                  <a:lnTo>
                    <a:pt x="13100" y="19"/>
                  </a:lnTo>
                  <a:lnTo>
                    <a:pt x="13070" y="27"/>
                  </a:lnTo>
                  <a:lnTo>
                    <a:pt x="13043" y="36"/>
                  </a:lnTo>
                  <a:lnTo>
                    <a:pt x="13015" y="46"/>
                  </a:lnTo>
                  <a:lnTo>
                    <a:pt x="12989" y="57"/>
                  </a:lnTo>
                  <a:lnTo>
                    <a:pt x="12963" y="71"/>
                  </a:lnTo>
                  <a:lnTo>
                    <a:pt x="12938" y="86"/>
                  </a:lnTo>
                  <a:lnTo>
                    <a:pt x="12914" y="100"/>
                  </a:lnTo>
                  <a:lnTo>
                    <a:pt x="12892" y="119"/>
                  </a:lnTo>
                  <a:lnTo>
                    <a:pt x="12869" y="137"/>
                  </a:lnTo>
                  <a:lnTo>
                    <a:pt x="12848" y="156"/>
                  </a:lnTo>
                  <a:lnTo>
                    <a:pt x="12826" y="177"/>
                  </a:lnTo>
                  <a:lnTo>
                    <a:pt x="12807" y="199"/>
                  </a:lnTo>
                  <a:lnTo>
                    <a:pt x="12788" y="221"/>
                  </a:lnTo>
                  <a:lnTo>
                    <a:pt x="12769" y="244"/>
                  </a:lnTo>
                  <a:lnTo>
                    <a:pt x="12754" y="268"/>
                  </a:lnTo>
                  <a:lnTo>
                    <a:pt x="12739" y="293"/>
                  </a:lnTo>
                  <a:lnTo>
                    <a:pt x="12725" y="316"/>
                  </a:lnTo>
                  <a:lnTo>
                    <a:pt x="12713" y="342"/>
                  </a:lnTo>
                  <a:lnTo>
                    <a:pt x="12702" y="368"/>
                  </a:lnTo>
                  <a:lnTo>
                    <a:pt x="12693" y="394"/>
                  </a:lnTo>
                  <a:lnTo>
                    <a:pt x="12684" y="422"/>
                  </a:lnTo>
                  <a:lnTo>
                    <a:pt x="12677" y="449"/>
                  </a:lnTo>
                  <a:lnTo>
                    <a:pt x="12671" y="477"/>
                  </a:lnTo>
                  <a:lnTo>
                    <a:pt x="12667" y="506"/>
                  </a:lnTo>
                  <a:lnTo>
                    <a:pt x="12663" y="536"/>
                  </a:lnTo>
                  <a:lnTo>
                    <a:pt x="12661" y="565"/>
                  </a:lnTo>
                  <a:lnTo>
                    <a:pt x="12661" y="596"/>
                  </a:lnTo>
                  <a:lnTo>
                    <a:pt x="12661" y="1654"/>
                  </a:lnTo>
                  <a:lnTo>
                    <a:pt x="12661" y="1663"/>
                  </a:lnTo>
                  <a:lnTo>
                    <a:pt x="12662" y="1673"/>
                  </a:lnTo>
                  <a:lnTo>
                    <a:pt x="12663" y="1682"/>
                  </a:lnTo>
                  <a:lnTo>
                    <a:pt x="12665" y="1688"/>
                  </a:lnTo>
                  <a:lnTo>
                    <a:pt x="12668" y="1696"/>
                  </a:lnTo>
                  <a:lnTo>
                    <a:pt x="12671" y="1702"/>
                  </a:lnTo>
                  <a:lnTo>
                    <a:pt x="12676" y="1709"/>
                  </a:lnTo>
                  <a:lnTo>
                    <a:pt x="12680" y="1713"/>
                  </a:lnTo>
                  <a:lnTo>
                    <a:pt x="12686" y="1718"/>
                  </a:lnTo>
                  <a:lnTo>
                    <a:pt x="12691" y="1722"/>
                  </a:lnTo>
                  <a:lnTo>
                    <a:pt x="12698" y="1726"/>
                  </a:lnTo>
                  <a:lnTo>
                    <a:pt x="12705" y="1728"/>
                  </a:lnTo>
                  <a:lnTo>
                    <a:pt x="12713" y="1730"/>
                  </a:lnTo>
                  <a:lnTo>
                    <a:pt x="12721" y="1732"/>
                  </a:lnTo>
                  <a:lnTo>
                    <a:pt x="12730" y="1732"/>
                  </a:lnTo>
                  <a:lnTo>
                    <a:pt x="12739" y="1734"/>
                  </a:lnTo>
                  <a:lnTo>
                    <a:pt x="12858" y="1734"/>
                  </a:lnTo>
                  <a:lnTo>
                    <a:pt x="12868" y="1732"/>
                  </a:lnTo>
                  <a:lnTo>
                    <a:pt x="12877" y="1732"/>
                  </a:lnTo>
                  <a:lnTo>
                    <a:pt x="12885" y="1730"/>
                  </a:lnTo>
                  <a:lnTo>
                    <a:pt x="12893" y="1728"/>
                  </a:lnTo>
                  <a:lnTo>
                    <a:pt x="12900" y="1726"/>
                  </a:lnTo>
                  <a:lnTo>
                    <a:pt x="12906" y="1722"/>
                  </a:lnTo>
                  <a:lnTo>
                    <a:pt x="12912" y="1718"/>
                  </a:lnTo>
                  <a:lnTo>
                    <a:pt x="12918" y="1713"/>
                  </a:lnTo>
                  <a:lnTo>
                    <a:pt x="12922" y="1709"/>
                  </a:lnTo>
                  <a:lnTo>
                    <a:pt x="12926" y="1702"/>
                  </a:lnTo>
                  <a:lnTo>
                    <a:pt x="12929" y="1696"/>
                  </a:lnTo>
                  <a:lnTo>
                    <a:pt x="12932" y="1688"/>
                  </a:lnTo>
                  <a:lnTo>
                    <a:pt x="12935" y="1682"/>
                  </a:lnTo>
                  <a:lnTo>
                    <a:pt x="12936" y="1673"/>
                  </a:lnTo>
                  <a:lnTo>
                    <a:pt x="12937" y="1663"/>
                  </a:lnTo>
                  <a:lnTo>
                    <a:pt x="12937" y="1654"/>
                  </a:lnTo>
                  <a:lnTo>
                    <a:pt x="12937" y="1087"/>
                  </a:lnTo>
                  <a:lnTo>
                    <a:pt x="12937" y="1076"/>
                  </a:lnTo>
                  <a:lnTo>
                    <a:pt x="12938" y="1067"/>
                  </a:lnTo>
                  <a:lnTo>
                    <a:pt x="12940" y="1058"/>
                  </a:lnTo>
                  <a:lnTo>
                    <a:pt x="12943" y="1050"/>
                  </a:lnTo>
                  <a:lnTo>
                    <a:pt x="12945" y="1044"/>
                  </a:lnTo>
                  <a:lnTo>
                    <a:pt x="12948" y="1037"/>
                  </a:lnTo>
                  <a:lnTo>
                    <a:pt x="12953" y="1031"/>
                  </a:lnTo>
                  <a:lnTo>
                    <a:pt x="12957" y="1026"/>
                  </a:lnTo>
                  <a:lnTo>
                    <a:pt x="12962" y="1021"/>
                  </a:lnTo>
                  <a:lnTo>
                    <a:pt x="12969" y="1017"/>
                  </a:lnTo>
                  <a:lnTo>
                    <a:pt x="12974" y="1013"/>
                  </a:lnTo>
                  <a:lnTo>
                    <a:pt x="12982" y="1010"/>
                  </a:lnTo>
                  <a:lnTo>
                    <a:pt x="12990" y="1008"/>
                  </a:lnTo>
                  <a:lnTo>
                    <a:pt x="12998" y="1006"/>
                  </a:lnTo>
                  <a:lnTo>
                    <a:pt x="13007" y="1005"/>
                  </a:lnTo>
                  <a:lnTo>
                    <a:pt x="13016" y="1005"/>
                  </a:lnTo>
                  <a:lnTo>
                    <a:pt x="13495" y="1005"/>
                  </a:lnTo>
                  <a:lnTo>
                    <a:pt x="13505" y="1005"/>
                  </a:lnTo>
                  <a:lnTo>
                    <a:pt x="13514" y="1006"/>
                  </a:lnTo>
                  <a:lnTo>
                    <a:pt x="13522" y="1008"/>
                  </a:lnTo>
                  <a:lnTo>
                    <a:pt x="13530" y="1010"/>
                  </a:lnTo>
                  <a:lnTo>
                    <a:pt x="13537" y="1013"/>
                  </a:lnTo>
                  <a:lnTo>
                    <a:pt x="13543" y="1017"/>
                  </a:lnTo>
                  <a:lnTo>
                    <a:pt x="13549" y="1021"/>
                  </a:lnTo>
                  <a:lnTo>
                    <a:pt x="13555" y="1026"/>
                  </a:lnTo>
                  <a:lnTo>
                    <a:pt x="13559" y="1031"/>
                  </a:lnTo>
                  <a:lnTo>
                    <a:pt x="13564" y="1037"/>
                  </a:lnTo>
                  <a:lnTo>
                    <a:pt x="13567" y="1044"/>
                  </a:lnTo>
                  <a:lnTo>
                    <a:pt x="13569" y="1050"/>
                  </a:lnTo>
                  <a:lnTo>
                    <a:pt x="13572" y="1058"/>
                  </a:lnTo>
                  <a:lnTo>
                    <a:pt x="13574" y="1067"/>
                  </a:lnTo>
                  <a:lnTo>
                    <a:pt x="13574" y="1076"/>
                  </a:lnTo>
                  <a:lnTo>
                    <a:pt x="13575" y="1087"/>
                  </a:lnTo>
                  <a:lnTo>
                    <a:pt x="13575" y="1654"/>
                  </a:lnTo>
                  <a:lnTo>
                    <a:pt x="13575" y="1663"/>
                  </a:lnTo>
                  <a:lnTo>
                    <a:pt x="13576" y="1673"/>
                  </a:lnTo>
                  <a:lnTo>
                    <a:pt x="13577" y="1682"/>
                  </a:lnTo>
                  <a:lnTo>
                    <a:pt x="13580" y="1688"/>
                  </a:lnTo>
                  <a:lnTo>
                    <a:pt x="13582" y="1696"/>
                  </a:lnTo>
                  <a:lnTo>
                    <a:pt x="13585" y="1702"/>
                  </a:lnTo>
                  <a:lnTo>
                    <a:pt x="13590" y="1709"/>
                  </a:lnTo>
                  <a:lnTo>
                    <a:pt x="13594" y="1713"/>
                  </a:lnTo>
                  <a:lnTo>
                    <a:pt x="13600" y="1718"/>
                  </a:lnTo>
                  <a:lnTo>
                    <a:pt x="13606" y="1722"/>
                  </a:lnTo>
                  <a:lnTo>
                    <a:pt x="13612" y="1726"/>
                  </a:lnTo>
                  <a:lnTo>
                    <a:pt x="13619" y="1728"/>
                  </a:lnTo>
                  <a:lnTo>
                    <a:pt x="13627" y="1730"/>
                  </a:lnTo>
                  <a:lnTo>
                    <a:pt x="13635" y="1732"/>
                  </a:lnTo>
                  <a:lnTo>
                    <a:pt x="13644" y="1732"/>
                  </a:lnTo>
                  <a:lnTo>
                    <a:pt x="13653" y="1734"/>
                  </a:lnTo>
                  <a:lnTo>
                    <a:pt x="13772" y="1734"/>
                  </a:lnTo>
                  <a:lnTo>
                    <a:pt x="13782" y="1732"/>
                  </a:lnTo>
                  <a:lnTo>
                    <a:pt x="13791" y="1732"/>
                  </a:lnTo>
                  <a:lnTo>
                    <a:pt x="13799" y="1730"/>
                  </a:lnTo>
                  <a:lnTo>
                    <a:pt x="13807" y="1728"/>
                  </a:lnTo>
                  <a:lnTo>
                    <a:pt x="13814" y="1726"/>
                  </a:lnTo>
                  <a:lnTo>
                    <a:pt x="13821" y="1722"/>
                  </a:lnTo>
                  <a:lnTo>
                    <a:pt x="13826" y="1718"/>
                  </a:lnTo>
                  <a:lnTo>
                    <a:pt x="13832" y="1713"/>
                  </a:lnTo>
                  <a:lnTo>
                    <a:pt x="13836" y="1709"/>
                  </a:lnTo>
                  <a:lnTo>
                    <a:pt x="13840" y="1702"/>
                  </a:lnTo>
                  <a:lnTo>
                    <a:pt x="13843" y="1696"/>
                  </a:lnTo>
                  <a:lnTo>
                    <a:pt x="13847" y="1688"/>
                  </a:lnTo>
                  <a:lnTo>
                    <a:pt x="13849" y="1682"/>
                  </a:lnTo>
                  <a:lnTo>
                    <a:pt x="13850" y="1673"/>
                  </a:lnTo>
                  <a:lnTo>
                    <a:pt x="13851" y="1663"/>
                  </a:lnTo>
                  <a:lnTo>
                    <a:pt x="13851" y="1654"/>
                  </a:lnTo>
                  <a:lnTo>
                    <a:pt x="13851" y="596"/>
                  </a:lnTo>
                  <a:close/>
                  <a:moveTo>
                    <a:pt x="13575" y="684"/>
                  </a:moveTo>
                  <a:lnTo>
                    <a:pt x="13574" y="693"/>
                  </a:lnTo>
                  <a:lnTo>
                    <a:pt x="13574" y="703"/>
                  </a:lnTo>
                  <a:lnTo>
                    <a:pt x="13572" y="711"/>
                  </a:lnTo>
                  <a:lnTo>
                    <a:pt x="13569" y="719"/>
                  </a:lnTo>
                  <a:lnTo>
                    <a:pt x="13567" y="726"/>
                  </a:lnTo>
                  <a:lnTo>
                    <a:pt x="13564" y="733"/>
                  </a:lnTo>
                  <a:lnTo>
                    <a:pt x="13559" y="739"/>
                  </a:lnTo>
                  <a:lnTo>
                    <a:pt x="13555" y="744"/>
                  </a:lnTo>
                  <a:lnTo>
                    <a:pt x="13549" y="750"/>
                  </a:lnTo>
                  <a:lnTo>
                    <a:pt x="13543" y="753"/>
                  </a:lnTo>
                  <a:lnTo>
                    <a:pt x="13537" y="756"/>
                  </a:lnTo>
                  <a:lnTo>
                    <a:pt x="13530" y="760"/>
                  </a:lnTo>
                  <a:lnTo>
                    <a:pt x="13522" y="762"/>
                  </a:lnTo>
                  <a:lnTo>
                    <a:pt x="13514" y="763"/>
                  </a:lnTo>
                  <a:lnTo>
                    <a:pt x="13505" y="764"/>
                  </a:lnTo>
                  <a:lnTo>
                    <a:pt x="13495" y="764"/>
                  </a:lnTo>
                  <a:lnTo>
                    <a:pt x="13016" y="764"/>
                  </a:lnTo>
                  <a:lnTo>
                    <a:pt x="13007" y="764"/>
                  </a:lnTo>
                  <a:lnTo>
                    <a:pt x="12998" y="763"/>
                  </a:lnTo>
                  <a:lnTo>
                    <a:pt x="12990" y="762"/>
                  </a:lnTo>
                  <a:lnTo>
                    <a:pt x="12982" y="760"/>
                  </a:lnTo>
                  <a:lnTo>
                    <a:pt x="12974" y="756"/>
                  </a:lnTo>
                  <a:lnTo>
                    <a:pt x="12969" y="753"/>
                  </a:lnTo>
                  <a:lnTo>
                    <a:pt x="12962" y="750"/>
                  </a:lnTo>
                  <a:lnTo>
                    <a:pt x="12957" y="744"/>
                  </a:lnTo>
                  <a:lnTo>
                    <a:pt x="12953" y="739"/>
                  </a:lnTo>
                  <a:lnTo>
                    <a:pt x="12948" y="733"/>
                  </a:lnTo>
                  <a:lnTo>
                    <a:pt x="12945" y="726"/>
                  </a:lnTo>
                  <a:lnTo>
                    <a:pt x="12943" y="719"/>
                  </a:lnTo>
                  <a:lnTo>
                    <a:pt x="12940" y="711"/>
                  </a:lnTo>
                  <a:lnTo>
                    <a:pt x="12938" y="703"/>
                  </a:lnTo>
                  <a:lnTo>
                    <a:pt x="12937" y="693"/>
                  </a:lnTo>
                  <a:lnTo>
                    <a:pt x="12937" y="684"/>
                  </a:lnTo>
                  <a:lnTo>
                    <a:pt x="12937" y="595"/>
                  </a:lnTo>
                  <a:lnTo>
                    <a:pt x="12937" y="579"/>
                  </a:lnTo>
                  <a:lnTo>
                    <a:pt x="12938" y="562"/>
                  </a:lnTo>
                  <a:lnTo>
                    <a:pt x="12940" y="546"/>
                  </a:lnTo>
                  <a:lnTo>
                    <a:pt x="12943" y="530"/>
                  </a:lnTo>
                  <a:lnTo>
                    <a:pt x="12945" y="514"/>
                  </a:lnTo>
                  <a:lnTo>
                    <a:pt x="12949" y="499"/>
                  </a:lnTo>
                  <a:lnTo>
                    <a:pt x="12953" y="484"/>
                  </a:lnTo>
                  <a:lnTo>
                    <a:pt x="12958" y="469"/>
                  </a:lnTo>
                  <a:lnTo>
                    <a:pt x="12963" y="454"/>
                  </a:lnTo>
                  <a:lnTo>
                    <a:pt x="12970" y="441"/>
                  </a:lnTo>
                  <a:lnTo>
                    <a:pt x="12977" y="426"/>
                  </a:lnTo>
                  <a:lnTo>
                    <a:pt x="12984" y="413"/>
                  </a:lnTo>
                  <a:lnTo>
                    <a:pt x="12992" y="400"/>
                  </a:lnTo>
                  <a:lnTo>
                    <a:pt x="13001" y="387"/>
                  </a:lnTo>
                  <a:lnTo>
                    <a:pt x="13010" y="374"/>
                  </a:lnTo>
                  <a:lnTo>
                    <a:pt x="13021" y="362"/>
                  </a:lnTo>
                  <a:lnTo>
                    <a:pt x="13031" y="349"/>
                  </a:lnTo>
                  <a:lnTo>
                    <a:pt x="13042" y="338"/>
                  </a:lnTo>
                  <a:lnTo>
                    <a:pt x="13053" y="328"/>
                  </a:lnTo>
                  <a:lnTo>
                    <a:pt x="13066" y="318"/>
                  </a:lnTo>
                  <a:lnTo>
                    <a:pt x="13079" y="309"/>
                  </a:lnTo>
                  <a:lnTo>
                    <a:pt x="13092" y="299"/>
                  </a:lnTo>
                  <a:lnTo>
                    <a:pt x="13107" y="293"/>
                  </a:lnTo>
                  <a:lnTo>
                    <a:pt x="13121" y="286"/>
                  </a:lnTo>
                  <a:lnTo>
                    <a:pt x="13136" y="279"/>
                  </a:lnTo>
                  <a:lnTo>
                    <a:pt x="13152" y="275"/>
                  </a:lnTo>
                  <a:lnTo>
                    <a:pt x="13168" y="270"/>
                  </a:lnTo>
                  <a:lnTo>
                    <a:pt x="13184" y="266"/>
                  </a:lnTo>
                  <a:lnTo>
                    <a:pt x="13202" y="262"/>
                  </a:lnTo>
                  <a:lnTo>
                    <a:pt x="13219" y="260"/>
                  </a:lnTo>
                  <a:lnTo>
                    <a:pt x="13237" y="259"/>
                  </a:lnTo>
                  <a:lnTo>
                    <a:pt x="13256" y="258"/>
                  </a:lnTo>
                  <a:lnTo>
                    <a:pt x="13274" y="259"/>
                  </a:lnTo>
                  <a:lnTo>
                    <a:pt x="13293" y="260"/>
                  </a:lnTo>
                  <a:lnTo>
                    <a:pt x="13310" y="262"/>
                  </a:lnTo>
                  <a:lnTo>
                    <a:pt x="13327" y="266"/>
                  </a:lnTo>
                  <a:lnTo>
                    <a:pt x="13344" y="270"/>
                  </a:lnTo>
                  <a:lnTo>
                    <a:pt x="13360" y="275"/>
                  </a:lnTo>
                  <a:lnTo>
                    <a:pt x="13376" y="279"/>
                  </a:lnTo>
                  <a:lnTo>
                    <a:pt x="13391" y="286"/>
                  </a:lnTo>
                  <a:lnTo>
                    <a:pt x="13405" y="293"/>
                  </a:lnTo>
                  <a:lnTo>
                    <a:pt x="13419" y="299"/>
                  </a:lnTo>
                  <a:lnTo>
                    <a:pt x="13432" y="309"/>
                  </a:lnTo>
                  <a:lnTo>
                    <a:pt x="13445" y="318"/>
                  </a:lnTo>
                  <a:lnTo>
                    <a:pt x="13457" y="328"/>
                  </a:lnTo>
                  <a:lnTo>
                    <a:pt x="13470" y="338"/>
                  </a:lnTo>
                  <a:lnTo>
                    <a:pt x="13481" y="349"/>
                  </a:lnTo>
                  <a:lnTo>
                    <a:pt x="13491" y="362"/>
                  </a:lnTo>
                  <a:lnTo>
                    <a:pt x="13501" y="374"/>
                  </a:lnTo>
                  <a:lnTo>
                    <a:pt x="13511" y="387"/>
                  </a:lnTo>
                  <a:lnTo>
                    <a:pt x="13520" y="400"/>
                  </a:lnTo>
                  <a:lnTo>
                    <a:pt x="13528" y="413"/>
                  </a:lnTo>
                  <a:lnTo>
                    <a:pt x="13535" y="426"/>
                  </a:lnTo>
                  <a:lnTo>
                    <a:pt x="13542" y="441"/>
                  </a:lnTo>
                  <a:lnTo>
                    <a:pt x="13548" y="454"/>
                  </a:lnTo>
                  <a:lnTo>
                    <a:pt x="13554" y="469"/>
                  </a:lnTo>
                  <a:lnTo>
                    <a:pt x="13559" y="484"/>
                  </a:lnTo>
                  <a:lnTo>
                    <a:pt x="13563" y="499"/>
                  </a:lnTo>
                  <a:lnTo>
                    <a:pt x="13566" y="514"/>
                  </a:lnTo>
                  <a:lnTo>
                    <a:pt x="13569" y="530"/>
                  </a:lnTo>
                  <a:lnTo>
                    <a:pt x="13572" y="546"/>
                  </a:lnTo>
                  <a:lnTo>
                    <a:pt x="13573" y="562"/>
                  </a:lnTo>
                  <a:lnTo>
                    <a:pt x="13574" y="579"/>
                  </a:lnTo>
                  <a:lnTo>
                    <a:pt x="13575" y="595"/>
                  </a:lnTo>
                  <a:lnTo>
                    <a:pt x="13575" y="684"/>
                  </a:lnTo>
                  <a:close/>
                  <a:moveTo>
                    <a:pt x="18096" y="1340"/>
                  </a:moveTo>
                  <a:lnTo>
                    <a:pt x="18095" y="1299"/>
                  </a:lnTo>
                  <a:lnTo>
                    <a:pt x="18093" y="1261"/>
                  </a:lnTo>
                  <a:lnTo>
                    <a:pt x="18089" y="1224"/>
                  </a:lnTo>
                  <a:lnTo>
                    <a:pt x="18084" y="1190"/>
                  </a:lnTo>
                  <a:lnTo>
                    <a:pt x="18077" y="1157"/>
                  </a:lnTo>
                  <a:lnTo>
                    <a:pt x="18069" y="1126"/>
                  </a:lnTo>
                  <a:lnTo>
                    <a:pt x="18059" y="1098"/>
                  </a:lnTo>
                  <a:lnTo>
                    <a:pt x="18047" y="1072"/>
                  </a:lnTo>
                  <a:lnTo>
                    <a:pt x="18034" y="1048"/>
                  </a:lnTo>
                  <a:lnTo>
                    <a:pt x="18020" y="1027"/>
                  </a:lnTo>
                  <a:lnTo>
                    <a:pt x="18007" y="1008"/>
                  </a:lnTo>
                  <a:lnTo>
                    <a:pt x="17992" y="988"/>
                  </a:lnTo>
                  <a:lnTo>
                    <a:pt x="17977" y="971"/>
                  </a:lnTo>
                  <a:lnTo>
                    <a:pt x="17961" y="957"/>
                  </a:lnTo>
                  <a:lnTo>
                    <a:pt x="17944" y="942"/>
                  </a:lnTo>
                  <a:lnTo>
                    <a:pt x="17929" y="929"/>
                  </a:lnTo>
                  <a:lnTo>
                    <a:pt x="17918" y="919"/>
                  </a:lnTo>
                  <a:lnTo>
                    <a:pt x="17912" y="910"/>
                  </a:lnTo>
                  <a:lnTo>
                    <a:pt x="17909" y="905"/>
                  </a:lnTo>
                  <a:lnTo>
                    <a:pt x="17907" y="900"/>
                  </a:lnTo>
                  <a:lnTo>
                    <a:pt x="17906" y="896"/>
                  </a:lnTo>
                  <a:lnTo>
                    <a:pt x="17906" y="890"/>
                  </a:lnTo>
                  <a:lnTo>
                    <a:pt x="17906" y="885"/>
                  </a:lnTo>
                  <a:lnTo>
                    <a:pt x="17907" y="881"/>
                  </a:lnTo>
                  <a:lnTo>
                    <a:pt x="17909" y="876"/>
                  </a:lnTo>
                  <a:lnTo>
                    <a:pt x="17912" y="872"/>
                  </a:lnTo>
                  <a:lnTo>
                    <a:pt x="17918" y="862"/>
                  </a:lnTo>
                  <a:lnTo>
                    <a:pt x="17929" y="853"/>
                  </a:lnTo>
                  <a:lnTo>
                    <a:pt x="17940" y="846"/>
                  </a:lnTo>
                  <a:lnTo>
                    <a:pt x="17951" y="837"/>
                  </a:lnTo>
                  <a:lnTo>
                    <a:pt x="17964" y="825"/>
                  </a:lnTo>
                  <a:lnTo>
                    <a:pt x="17976" y="814"/>
                  </a:lnTo>
                  <a:lnTo>
                    <a:pt x="17990" y="799"/>
                  </a:lnTo>
                  <a:lnTo>
                    <a:pt x="18003" y="785"/>
                  </a:lnTo>
                  <a:lnTo>
                    <a:pt x="18017" y="768"/>
                  </a:lnTo>
                  <a:lnTo>
                    <a:pt x="18032" y="750"/>
                  </a:lnTo>
                  <a:lnTo>
                    <a:pt x="18039" y="739"/>
                  </a:lnTo>
                  <a:lnTo>
                    <a:pt x="18046" y="729"/>
                  </a:lnTo>
                  <a:lnTo>
                    <a:pt x="18053" y="718"/>
                  </a:lnTo>
                  <a:lnTo>
                    <a:pt x="18059" y="707"/>
                  </a:lnTo>
                  <a:lnTo>
                    <a:pt x="18064" y="694"/>
                  </a:lnTo>
                  <a:lnTo>
                    <a:pt x="18069" y="681"/>
                  </a:lnTo>
                  <a:lnTo>
                    <a:pt x="18075" y="668"/>
                  </a:lnTo>
                  <a:lnTo>
                    <a:pt x="18078" y="654"/>
                  </a:lnTo>
                  <a:lnTo>
                    <a:pt x="18086" y="624"/>
                  </a:lnTo>
                  <a:lnTo>
                    <a:pt x="18090" y="592"/>
                  </a:lnTo>
                  <a:lnTo>
                    <a:pt x="18094" y="557"/>
                  </a:lnTo>
                  <a:lnTo>
                    <a:pt x="18096" y="521"/>
                  </a:lnTo>
                  <a:lnTo>
                    <a:pt x="18095" y="491"/>
                  </a:lnTo>
                  <a:lnTo>
                    <a:pt x="18093" y="460"/>
                  </a:lnTo>
                  <a:lnTo>
                    <a:pt x="18089" y="432"/>
                  </a:lnTo>
                  <a:lnTo>
                    <a:pt x="18085" y="404"/>
                  </a:lnTo>
                  <a:lnTo>
                    <a:pt x="18078" y="376"/>
                  </a:lnTo>
                  <a:lnTo>
                    <a:pt x="18071" y="350"/>
                  </a:lnTo>
                  <a:lnTo>
                    <a:pt x="18062" y="324"/>
                  </a:lnTo>
                  <a:lnTo>
                    <a:pt x="18053" y="301"/>
                  </a:lnTo>
                  <a:lnTo>
                    <a:pt x="18042" y="277"/>
                  </a:lnTo>
                  <a:lnTo>
                    <a:pt x="18029" y="254"/>
                  </a:lnTo>
                  <a:lnTo>
                    <a:pt x="18016" y="232"/>
                  </a:lnTo>
                  <a:lnTo>
                    <a:pt x="18002" y="211"/>
                  </a:lnTo>
                  <a:lnTo>
                    <a:pt x="17985" y="191"/>
                  </a:lnTo>
                  <a:lnTo>
                    <a:pt x="17968" y="172"/>
                  </a:lnTo>
                  <a:lnTo>
                    <a:pt x="17950" y="154"/>
                  </a:lnTo>
                  <a:lnTo>
                    <a:pt x="17931" y="137"/>
                  </a:lnTo>
                  <a:lnTo>
                    <a:pt x="17909" y="120"/>
                  </a:lnTo>
                  <a:lnTo>
                    <a:pt x="17887" y="104"/>
                  </a:lnTo>
                  <a:lnTo>
                    <a:pt x="17863" y="90"/>
                  </a:lnTo>
                  <a:lnTo>
                    <a:pt x="17839" y="77"/>
                  </a:lnTo>
                  <a:lnTo>
                    <a:pt x="17815" y="64"/>
                  </a:lnTo>
                  <a:lnTo>
                    <a:pt x="17789" y="53"/>
                  </a:lnTo>
                  <a:lnTo>
                    <a:pt x="17765" y="43"/>
                  </a:lnTo>
                  <a:lnTo>
                    <a:pt x="17737" y="34"/>
                  </a:lnTo>
                  <a:lnTo>
                    <a:pt x="17710" y="26"/>
                  </a:lnTo>
                  <a:lnTo>
                    <a:pt x="17683" y="19"/>
                  </a:lnTo>
                  <a:lnTo>
                    <a:pt x="17654" y="13"/>
                  </a:lnTo>
                  <a:lnTo>
                    <a:pt x="17624" y="8"/>
                  </a:lnTo>
                  <a:lnTo>
                    <a:pt x="17595" y="4"/>
                  </a:lnTo>
                  <a:lnTo>
                    <a:pt x="17564" y="2"/>
                  </a:lnTo>
                  <a:lnTo>
                    <a:pt x="17533" y="0"/>
                  </a:lnTo>
                  <a:lnTo>
                    <a:pt x="17501" y="0"/>
                  </a:lnTo>
                  <a:lnTo>
                    <a:pt x="17468" y="1"/>
                  </a:lnTo>
                  <a:lnTo>
                    <a:pt x="17435" y="3"/>
                  </a:lnTo>
                  <a:lnTo>
                    <a:pt x="17405" y="7"/>
                  </a:lnTo>
                  <a:lnTo>
                    <a:pt x="17374" y="12"/>
                  </a:lnTo>
                  <a:lnTo>
                    <a:pt x="17345" y="19"/>
                  </a:lnTo>
                  <a:lnTo>
                    <a:pt x="17315" y="27"/>
                  </a:lnTo>
                  <a:lnTo>
                    <a:pt x="17287" y="36"/>
                  </a:lnTo>
                  <a:lnTo>
                    <a:pt x="17260" y="46"/>
                  </a:lnTo>
                  <a:lnTo>
                    <a:pt x="17234" y="57"/>
                  </a:lnTo>
                  <a:lnTo>
                    <a:pt x="17208" y="71"/>
                  </a:lnTo>
                  <a:lnTo>
                    <a:pt x="17183" y="86"/>
                  </a:lnTo>
                  <a:lnTo>
                    <a:pt x="17159" y="100"/>
                  </a:lnTo>
                  <a:lnTo>
                    <a:pt x="17137" y="119"/>
                  </a:lnTo>
                  <a:lnTo>
                    <a:pt x="17114" y="137"/>
                  </a:lnTo>
                  <a:lnTo>
                    <a:pt x="17092" y="156"/>
                  </a:lnTo>
                  <a:lnTo>
                    <a:pt x="17071" y="177"/>
                  </a:lnTo>
                  <a:lnTo>
                    <a:pt x="17051" y="199"/>
                  </a:lnTo>
                  <a:lnTo>
                    <a:pt x="17033" y="221"/>
                  </a:lnTo>
                  <a:lnTo>
                    <a:pt x="17014" y="244"/>
                  </a:lnTo>
                  <a:lnTo>
                    <a:pt x="16999" y="268"/>
                  </a:lnTo>
                  <a:lnTo>
                    <a:pt x="16984" y="293"/>
                  </a:lnTo>
                  <a:lnTo>
                    <a:pt x="16970" y="316"/>
                  </a:lnTo>
                  <a:lnTo>
                    <a:pt x="16958" y="342"/>
                  </a:lnTo>
                  <a:lnTo>
                    <a:pt x="16947" y="368"/>
                  </a:lnTo>
                  <a:lnTo>
                    <a:pt x="16937" y="394"/>
                  </a:lnTo>
                  <a:lnTo>
                    <a:pt x="16928" y="422"/>
                  </a:lnTo>
                  <a:lnTo>
                    <a:pt x="16922" y="449"/>
                  </a:lnTo>
                  <a:lnTo>
                    <a:pt x="16916" y="477"/>
                  </a:lnTo>
                  <a:lnTo>
                    <a:pt x="16911" y="506"/>
                  </a:lnTo>
                  <a:lnTo>
                    <a:pt x="16908" y="536"/>
                  </a:lnTo>
                  <a:lnTo>
                    <a:pt x="16906" y="565"/>
                  </a:lnTo>
                  <a:lnTo>
                    <a:pt x="16906" y="596"/>
                  </a:lnTo>
                  <a:lnTo>
                    <a:pt x="16906" y="1654"/>
                  </a:lnTo>
                  <a:lnTo>
                    <a:pt x="16906" y="1663"/>
                  </a:lnTo>
                  <a:lnTo>
                    <a:pt x="16907" y="1673"/>
                  </a:lnTo>
                  <a:lnTo>
                    <a:pt x="16908" y="1682"/>
                  </a:lnTo>
                  <a:lnTo>
                    <a:pt x="16910" y="1688"/>
                  </a:lnTo>
                  <a:lnTo>
                    <a:pt x="16913" y="1696"/>
                  </a:lnTo>
                  <a:lnTo>
                    <a:pt x="16916" y="1702"/>
                  </a:lnTo>
                  <a:lnTo>
                    <a:pt x="16921" y="1709"/>
                  </a:lnTo>
                  <a:lnTo>
                    <a:pt x="16925" y="1713"/>
                  </a:lnTo>
                  <a:lnTo>
                    <a:pt x="16931" y="1718"/>
                  </a:lnTo>
                  <a:lnTo>
                    <a:pt x="16936" y="1722"/>
                  </a:lnTo>
                  <a:lnTo>
                    <a:pt x="16942" y="1726"/>
                  </a:lnTo>
                  <a:lnTo>
                    <a:pt x="16950" y="1728"/>
                  </a:lnTo>
                  <a:lnTo>
                    <a:pt x="16958" y="1730"/>
                  </a:lnTo>
                  <a:lnTo>
                    <a:pt x="16966" y="1732"/>
                  </a:lnTo>
                  <a:lnTo>
                    <a:pt x="16975" y="1732"/>
                  </a:lnTo>
                  <a:lnTo>
                    <a:pt x="16984" y="1734"/>
                  </a:lnTo>
                  <a:lnTo>
                    <a:pt x="17103" y="1734"/>
                  </a:lnTo>
                  <a:lnTo>
                    <a:pt x="17113" y="1732"/>
                  </a:lnTo>
                  <a:lnTo>
                    <a:pt x="17122" y="1732"/>
                  </a:lnTo>
                  <a:lnTo>
                    <a:pt x="17130" y="1730"/>
                  </a:lnTo>
                  <a:lnTo>
                    <a:pt x="17138" y="1728"/>
                  </a:lnTo>
                  <a:lnTo>
                    <a:pt x="17145" y="1726"/>
                  </a:lnTo>
                  <a:lnTo>
                    <a:pt x="17151" y="1722"/>
                  </a:lnTo>
                  <a:lnTo>
                    <a:pt x="17157" y="1718"/>
                  </a:lnTo>
                  <a:lnTo>
                    <a:pt x="17163" y="1713"/>
                  </a:lnTo>
                  <a:lnTo>
                    <a:pt x="17167" y="1709"/>
                  </a:lnTo>
                  <a:lnTo>
                    <a:pt x="17171" y="1702"/>
                  </a:lnTo>
                  <a:lnTo>
                    <a:pt x="17174" y="1696"/>
                  </a:lnTo>
                  <a:lnTo>
                    <a:pt x="17177" y="1688"/>
                  </a:lnTo>
                  <a:lnTo>
                    <a:pt x="17180" y="1682"/>
                  </a:lnTo>
                  <a:lnTo>
                    <a:pt x="17181" y="1673"/>
                  </a:lnTo>
                  <a:lnTo>
                    <a:pt x="17182" y="1663"/>
                  </a:lnTo>
                  <a:lnTo>
                    <a:pt x="17182" y="1654"/>
                  </a:lnTo>
                  <a:lnTo>
                    <a:pt x="17182" y="1087"/>
                  </a:lnTo>
                  <a:lnTo>
                    <a:pt x="17182" y="1076"/>
                  </a:lnTo>
                  <a:lnTo>
                    <a:pt x="17183" y="1067"/>
                  </a:lnTo>
                  <a:lnTo>
                    <a:pt x="17185" y="1058"/>
                  </a:lnTo>
                  <a:lnTo>
                    <a:pt x="17186" y="1050"/>
                  </a:lnTo>
                  <a:lnTo>
                    <a:pt x="17190" y="1044"/>
                  </a:lnTo>
                  <a:lnTo>
                    <a:pt x="17193" y="1037"/>
                  </a:lnTo>
                  <a:lnTo>
                    <a:pt x="17198" y="1031"/>
                  </a:lnTo>
                  <a:lnTo>
                    <a:pt x="17202" y="1026"/>
                  </a:lnTo>
                  <a:lnTo>
                    <a:pt x="17207" y="1021"/>
                  </a:lnTo>
                  <a:lnTo>
                    <a:pt x="17214" y="1017"/>
                  </a:lnTo>
                  <a:lnTo>
                    <a:pt x="17219" y="1013"/>
                  </a:lnTo>
                  <a:lnTo>
                    <a:pt x="17227" y="1010"/>
                  </a:lnTo>
                  <a:lnTo>
                    <a:pt x="17234" y="1008"/>
                  </a:lnTo>
                  <a:lnTo>
                    <a:pt x="17243" y="1006"/>
                  </a:lnTo>
                  <a:lnTo>
                    <a:pt x="17252" y="1005"/>
                  </a:lnTo>
                  <a:lnTo>
                    <a:pt x="17261" y="1005"/>
                  </a:lnTo>
                  <a:lnTo>
                    <a:pt x="17501" y="1005"/>
                  </a:lnTo>
                  <a:lnTo>
                    <a:pt x="17519" y="1006"/>
                  </a:lnTo>
                  <a:lnTo>
                    <a:pt x="17537" y="1008"/>
                  </a:lnTo>
                  <a:lnTo>
                    <a:pt x="17555" y="1010"/>
                  </a:lnTo>
                  <a:lnTo>
                    <a:pt x="17572" y="1013"/>
                  </a:lnTo>
                  <a:lnTo>
                    <a:pt x="17589" y="1017"/>
                  </a:lnTo>
                  <a:lnTo>
                    <a:pt x="17605" y="1021"/>
                  </a:lnTo>
                  <a:lnTo>
                    <a:pt x="17621" y="1027"/>
                  </a:lnTo>
                  <a:lnTo>
                    <a:pt x="17636" y="1032"/>
                  </a:lnTo>
                  <a:lnTo>
                    <a:pt x="17650" y="1039"/>
                  </a:lnTo>
                  <a:lnTo>
                    <a:pt x="17664" y="1047"/>
                  </a:lnTo>
                  <a:lnTo>
                    <a:pt x="17677" y="1055"/>
                  </a:lnTo>
                  <a:lnTo>
                    <a:pt x="17690" y="1064"/>
                  </a:lnTo>
                  <a:lnTo>
                    <a:pt x="17702" y="1074"/>
                  </a:lnTo>
                  <a:lnTo>
                    <a:pt x="17715" y="1084"/>
                  </a:lnTo>
                  <a:lnTo>
                    <a:pt x="17726" y="1096"/>
                  </a:lnTo>
                  <a:lnTo>
                    <a:pt x="17736" y="1108"/>
                  </a:lnTo>
                  <a:lnTo>
                    <a:pt x="17746" y="1121"/>
                  </a:lnTo>
                  <a:lnTo>
                    <a:pt x="17755" y="1133"/>
                  </a:lnTo>
                  <a:lnTo>
                    <a:pt x="17765" y="1147"/>
                  </a:lnTo>
                  <a:lnTo>
                    <a:pt x="17772" y="1159"/>
                  </a:lnTo>
                  <a:lnTo>
                    <a:pt x="17780" y="1173"/>
                  </a:lnTo>
                  <a:lnTo>
                    <a:pt x="17787" y="1187"/>
                  </a:lnTo>
                  <a:lnTo>
                    <a:pt x="17793" y="1201"/>
                  </a:lnTo>
                  <a:lnTo>
                    <a:pt x="17798" y="1216"/>
                  </a:lnTo>
                  <a:lnTo>
                    <a:pt x="17803" y="1230"/>
                  </a:lnTo>
                  <a:lnTo>
                    <a:pt x="17807" y="1245"/>
                  </a:lnTo>
                  <a:lnTo>
                    <a:pt x="17811" y="1261"/>
                  </a:lnTo>
                  <a:lnTo>
                    <a:pt x="17814" y="1276"/>
                  </a:lnTo>
                  <a:lnTo>
                    <a:pt x="17817" y="1291"/>
                  </a:lnTo>
                  <a:lnTo>
                    <a:pt x="17818" y="1307"/>
                  </a:lnTo>
                  <a:lnTo>
                    <a:pt x="17819" y="1324"/>
                  </a:lnTo>
                  <a:lnTo>
                    <a:pt x="17820" y="1340"/>
                  </a:lnTo>
                  <a:lnTo>
                    <a:pt x="17820" y="1654"/>
                  </a:lnTo>
                  <a:lnTo>
                    <a:pt x="17820" y="1663"/>
                  </a:lnTo>
                  <a:lnTo>
                    <a:pt x="17821" y="1673"/>
                  </a:lnTo>
                  <a:lnTo>
                    <a:pt x="17822" y="1682"/>
                  </a:lnTo>
                  <a:lnTo>
                    <a:pt x="17824" y="1688"/>
                  </a:lnTo>
                  <a:lnTo>
                    <a:pt x="17827" y="1696"/>
                  </a:lnTo>
                  <a:lnTo>
                    <a:pt x="17830" y="1702"/>
                  </a:lnTo>
                  <a:lnTo>
                    <a:pt x="17835" y="1709"/>
                  </a:lnTo>
                  <a:lnTo>
                    <a:pt x="17839" y="1713"/>
                  </a:lnTo>
                  <a:lnTo>
                    <a:pt x="17845" y="1718"/>
                  </a:lnTo>
                  <a:lnTo>
                    <a:pt x="17850" y="1722"/>
                  </a:lnTo>
                  <a:lnTo>
                    <a:pt x="17856" y="1726"/>
                  </a:lnTo>
                  <a:lnTo>
                    <a:pt x="17864" y="1728"/>
                  </a:lnTo>
                  <a:lnTo>
                    <a:pt x="17872" y="1730"/>
                  </a:lnTo>
                  <a:lnTo>
                    <a:pt x="17880" y="1732"/>
                  </a:lnTo>
                  <a:lnTo>
                    <a:pt x="17889" y="1732"/>
                  </a:lnTo>
                  <a:lnTo>
                    <a:pt x="17898" y="1734"/>
                  </a:lnTo>
                  <a:lnTo>
                    <a:pt x="18017" y="1734"/>
                  </a:lnTo>
                  <a:lnTo>
                    <a:pt x="18027" y="1732"/>
                  </a:lnTo>
                  <a:lnTo>
                    <a:pt x="18036" y="1732"/>
                  </a:lnTo>
                  <a:lnTo>
                    <a:pt x="18044" y="1730"/>
                  </a:lnTo>
                  <a:lnTo>
                    <a:pt x="18052" y="1728"/>
                  </a:lnTo>
                  <a:lnTo>
                    <a:pt x="18059" y="1726"/>
                  </a:lnTo>
                  <a:lnTo>
                    <a:pt x="18065" y="1722"/>
                  </a:lnTo>
                  <a:lnTo>
                    <a:pt x="18071" y="1718"/>
                  </a:lnTo>
                  <a:lnTo>
                    <a:pt x="18077" y="1713"/>
                  </a:lnTo>
                  <a:lnTo>
                    <a:pt x="18081" y="1709"/>
                  </a:lnTo>
                  <a:lnTo>
                    <a:pt x="18085" y="1702"/>
                  </a:lnTo>
                  <a:lnTo>
                    <a:pt x="18088" y="1696"/>
                  </a:lnTo>
                  <a:lnTo>
                    <a:pt x="18091" y="1688"/>
                  </a:lnTo>
                  <a:lnTo>
                    <a:pt x="18094" y="1682"/>
                  </a:lnTo>
                  <a:lnTo>
                    <a:pt x="18095" y="1673"/>
                  </a:lnTo>
                  <a:lnTo>
                    <a:pt x="18096" y="1663"/>
                  </a:lnTo>
                  <a:lnTo>
                    <a:pt x="18096" y="1654"/>
                  </a:lnTo>
                  <a:lnTo>
                    <a:pt x="18096" y="1340"/>
                  </a:lnTo>
                  <a:close/>
                  <a:moveTo>
                    <a:pt x="17820" y="520"/>
                  </a:moveTo>
                  <a:lnTo>
                    <a:pt x="17818" y="539"/>
                  </a:lnTo>
                  <a:lnTo>
                    <a:pt x="17815" y="556"/>
                  </a:lnTo>
                  <a:lnTo>
                    <a:pt x="17813" y="573"/>
                  </a:lnTo>
                  <a:lnTo>
                    <a:pt x="17809" y="590"/>
                  </a:lnTo>
                  <a:lnTo>
                    <a:pt x="17804" y="605"/>
                  </a:lnTo>
                  <a:lnTo>
                    <a:pt x="17798" y="620"/>
                  </a:lnTo>
                  <a:lnTo>
                    <a:pt x="17793" y="633"/>
                  </a:lnTo>
                  <a:lnTo>
                    <a:pt x="17785" y="646"/>
                  </a:lnTo>
                  <a:lnTo>
                    <a:pt x="17777" y="658"/>
                  </a:lnTo>
                  <a:lnTo>
                    <a:pt x="17768" y="668"/>
                  </a:lnTo>
                  <a:lnTo>
                    <a:pt x="17759" y="678"/>
                  </a:lnTo>
                  <a:lnTo>
                    <a:pt x="17748" y="689"/>
                  </a:lnTo>
                  <a:lnTo>
                    <a:pt x="17736" y="696"/>
                  </a:lnTo>
                  <a:lnTo>
                    <a:pt x="17724" y="704"/>
                  </a:lnTo>
                  <a:lnTo>
                    <a:pt x="17711" y="711"/>
                  </a:lnTo>
                  <a:lnTo>
                    <a:pt x="17697" y="718"/>
                  </a:lnTo>
                  <a:lnTo>
                    <a:pt x="17669" y="729"/>
                  </a:lnTo>
                  <a:lnTo>
                    <a:pt x="17642" y="739"/>
                  </a:lnTo>
                  <a:lnTo>
                    <a:pt x="17616" y="749"/>
                  </a:lnTo>
                  <a:lnTo>
                    <a:pt x="17591" y="755"/>
                  </a:lnTo>
                  <a:lnTo>
                    <a:pt x="17568" y="760"/>
                  </a:lnTo>
                  <a:lnTo>
                    <a:pt x="17544" y="763"/>
                  </a:lnTo>
                  <a:lnTo>
                    <a:pt x="17522" y="764"/>
                  </a:lnTo>
                  <a:lnTo>
                    <a:pt x="17501" y="764"/>
                  </a:lnTo>
                  <a:lnTo>
                    <a:pt x="17261" y="764"/>
                  </a:lnTo>
                  <a:lnTo>
                    <a:pt x="17252" y="764"/>
                  </a:lnTo>
                  <a:lnTo>
                    <a:pt x="17243" y="763"/>
                  </a:lnTo>
                  <a:lnTo>
                    <a:pt x="17234" y="762"/>
                  </a:lnTo>
                  <a:lnTo>
                    <a:pt x="17227" y="760"/>
                  </a:lnTo>
                  <a:lnTo>
                    <a:pt x="17219" y="756"/>
                  </a:lnTo>
                  <a:lnTo>
                    <a:pt x="17214" y="753"/>
                  </a:lnTo>
                  <a:lnTo>
                    <a:pt x="17207" y="750"/>
                  </a:lnTo>
                  <a:lnTo>
                    <a:pt x="17202" y="744"/>
                  </a:lnTo>
                  <a:lnTo>
                    <a:pt x="17198" y="739"/>
                  </a:lnTo>
                  <a:lnTo>
                    <a:pt x="17193" y="733"/>
                  </a:lnTo>
                  <a:lnTo>
                    <a:pt x="17190" y="726"/>
                  </a:lnTo>
                  <a:lnTo>
                    <a:pt x="17186" y="719"/>
                  </a:lnTo>
                  <a:lnTo>
                    <a:pt x="17185" y="711"/>
                  </a:lnTo>
                  <a:lnTo>
                    <a:pt x="17183" y="703"/>
                  </a:lnTo>
                  <a:lnTo>
                    <a:pt x="17182" y="693"/>
                  </a:lnTo>
                  <a:lnTo>
                    <a:pt x="17182" y="684"/>
                  </a:lnTo>
                  <a:lnTo>
                    <a:pt x="17182" y="595"/>
                  </a:lnTo>
                  <a:lnTo>
                    <a:pt x="17182" y="579"/>
                  </a:lnTo>
                  <a:lnTo>
                    <a:pt x="17183" y="562"/>
                  </a:lnTo>
                  <a:lnTo>
                    <a:pt x="17185" y="546"/>
                  </a:lnTo>
                  <a:lnTo>
                    <a:pt x="17188" y="530"/>
                  </a:lnTo>
                  <a:lnTo>
                    <a:pt x="17190" y="514"/>
                  </a:lnTo>
                  <a:lnTo>
                    <a:pt x="17193" y="499"/>
                  </a:lnTo>
                  <a:lnTo>
                    <a:pt x="17198" y="484"/>
                  </a:lnTo>
                  <a:lnTo>
                    <a:pt x="17203" y="469"/>
                  </a:lnTo>
                  <a:lnTo>
                    <a:pt x="17208" y="454"/>
                  </a:lnTo>
                  <a:lnTo>
                    <a:pt x="17215" y="441"/>
                  </a:lnTo>
                  <a:lnTo>
                    <a:pt x="17221" y="426"/>
                  </a:lnTo>
                  <a:lnTo>
                    <a:pt x="17229" y="413"/>
                  </a:lnTo>
                  <a:lnTo>
                    <a:pt x="17237" y="400"/>
                  </a:lnTo>
                  <a:lnTo>
                    <a:pt x="17245" y="387"/>
                  </a:lnTo>
                  <a:lnTo>
                    <a:pt x="17255" y="374"/>
                  </a:lnTo>
                  <a:lnTo>
                    <a:pt x="17266" y="362"/>
                  </a:lnTo>
                  <a:lnTo>
                    <a:pt x="17276" y="349"/>
                  </a:lnTo>
                  <a:lnTo>
                    <a:pt x="17287" y="338"/>
                  </a:lnTo>
                  <a:lnTo>
                    <a:pt x="17298" y="328"/>
                  </a:lnTo>
                  <a:lnTo>
                    <a:pt x="17311" y="318"/>
                  </a:lnTo>
                  <a:lnTo>
                    <a:pt x="17324" y="309"/>
                  </a:lnTo>
                  <a:lnTo>
                    <a:pt x="17337" y="299"/>
                  </a:lnTo>
                  <a:lnTo>
                    <a:pt x="17352" y="293"/>
                  </a:lnTo>
                  <a:lnTo>
                    <a:pt x="17365" y="286"/>
                  </a:lnTo>
                  <a:lnTo>
                    <a:pt x="17381" y="279"/>
                  </a:lnTo>
                  <a:lnTo>
                    <a:pt x="17396" y="275"/>
                  </a:lnTo>
                  <a:lnTo>
                    <a:pt x="17413" y="270"/>
                  </a:lnTo>
                  <a:lnTo>
                    <a:pt x="17428" y="266"/>
                  </a:lnTo>
                  <a:lnTo>
                    <a:pt x="17447" y="262"/>
                  </a:lnTo>
                  <a:lnTo>
                    <a:pt x="17464" y="260"/>
                  </a:lnTo>
                  <a:lnTo>
                    <a:pt x="17482" y="259"/>
                  </a:lnTo>
                  <a:lnTo>
                    <a:pt x="17501" y="258"/>
                  </a:lnTo>
                  <a:lnTo>
                    <a:pt x="17534" y="259"/>
                  </a:lnTo>
                  <a:lnTo>
                    <a:pt x="17565" y="262"/>
                  </a:lnTo>
                  <a:lnTo>
                    <a:pt x="17595" y="267"/>
                  </a:lnTo>
                  <a:lnTo>
                    <a:pt x="17624" y="273"/>
                  </a:lnTo>
                  <a:lnTo>
                    <a:pt x="17638" y="278"/>
                  </a:lnTo>
                  <a:lnTo>
                    <a:pt x="17651" y="283"/>
                  </a:lnTo>
                  <a:lnTo>
                    <a:pt x="17665" y="287"/>
                  </a:lnTo>
                  <a:lnTo>
                    <a:pt x="17677" y="293"/>
                  </a:lnTo>
                  <a:lnTo>
                    <a:pt x="17690" y="299"/>
                  </a:lnTo>
                  <a:lnTo>
                    <a:pt x="17702" y="306"/>
                  </a:lnTo>
                  <a:lnTo>
                    <a:pt x="17714" y="313"/>
                  </a:lnTo>
                  <a:lnTo>
                    <a:pt x="17726" y="321"/>
                  </a:lnTo>
                  <a:lnTo>
                    <a:pt x="17736" y="329"/>
                  </a:lnTo>
                  <a:lnTo>
                    <a:pt x="17746" y="338"/>
                  </a:lnTo>
                  <a:lnTo>
                    <a:pt x="17757" y="348"/>
                  </a:lnTo>
                  <a:lnTo>
                    <a:pt x="17766" y="358"/>
                  </a:lnTo>
                  <a:lnTo>
                    <a:pt x="17774" y="368"/>
                  </a:lnTo>
                  <a:lnTo>
                    <a:pt x="17781" y="380"/>
                  </a:lnTo>
                  <a:lnTo>
                    <a:pt x="17788" y="391"/>
                  </a:lnTo>
                  <a:lnTo>
                    <a:pt x="17794" y="404"/>
                  </a:lnTo>
                  <a:lnTo>
                    <a:pt x="17800" y="416"/>
                  </a:lnTo>
                  <a:lnTo>
                    <a:pt x="17804" y="430"/>
                  </a:lnTo>
                  <a:lnTo>
                    <a:pt x="17809" y="443"/>
                  </a:lnTo>
                  <a:lnTo>
                    <a:pt x="17812" y="458"/>
                  </a:lnTo>
                  <a:lnTo>
                    <a:pt x="17815" y="473"/>
                  </a:lnTo>
                  <a:lnTo>
                    <a:pt x="17818" y="488"/>
                  </a:lnTo>
                  <a:lnTo>
                    <a:pt x="17819" y="504"/>
                  </a:lnTo>
                  <a:lnTo>
                    <a:pt x="17820" y="52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4" name="Google Shape;14;p13"/>
            <p:cNvSpPr/>
            <p:nvPr/>
          </p:nvSpPr>
          <p:spPr>
            <a:xfrm>
              <a:off x="1565" y="974"/>
              <a:ext cx="2586" cy="1033"/>
            </a:xfrm>
            <a:custGeom>
              <a:rect b="b" l="l" r="r" t="t"/>
              <a:pathLst>
                <a:path extrusionOk="0" h="7235" w="18094">
                  <a:moveTo>
                    <a:pt x="7164" y="0"/>
                  </a:moveTo>
                  <a:lnTo>
                    <a:pt x="6784" y="36"/>
                  </a:lnTo>
                  <a:lnTo>
                    <a:pt x="6410" y="79"/>
                  </a:lnTo>
                  <a:lnTo>
                    <a:pt x="6044" y="128"/>
                  </a:lnTo>
                  <a:lnTo>
                    <a:pt x="5683" y="183"/>
                  </a:lnTo>
                  <a:lnTo>
                    <a:pt x="5331" y="244"/>
                  </a:lnTo>
                  <a:lnTo>
                    <a:pt x="4986" y="311"/>
                  </a:lnTo>
                  <a:lnTo>
                    <a:pt x="4650" y="383"/>
                  </a:lnTo>
                  <a:lnTo>
                    <a:pt x="4322" y="460"/>
                  </a:lnTo>
                  <a:lnTo>
                    <a:pt x="4003" y="544"/>
                  </a:lnTo>
                  <a:lnTo>
                    <a:pt x="3693" y="632"/>
                  </a:lnTo>
                  <a:lnTo>
                    <a:pt x="3392" y="726"/>
                  </a:lnTo>
                  <a:lnTo>
                    <a:pt x="3102" y="825"/>
                  </a:lnTo>
                  <a:lnTo>
                    <a:pt x="2823" y="927"/>
                  </a:lnTo>
                  <a:lnTo>
                    <a:pt x="2554" y="1035"/>
                  </a:lnTo>
                  <a:lnTo>
                    <a:pt x="2297" y="1147"/>
                  </a:lnTo>
                  <a:lnTo>
                    <a:pt x="2050" y="1263"/>
                  </a:lnTo>
                  <a:lnTo>
                    <a:pt x="1816" y="1383"/>
                  </a:lnTo>
                  <a:lnTo>
                    <a:pt x="1594" y="1508"/>
                  </a:lnTo>
                  <a:lnTo>
                    <a:pt x="1386" y="1635"/>
                  </a:lnTo>
                  <a:lnTo>
                    <a:pt x="1190" y="1768"/>
                  </a:lnTo>
                  <a:lnTo>
                    <a:pt x="1007" y="1903"/>
                  </a:lnTo>
                  <a:lnTo>
                    <a:pt x="838" y="2041"/>
                  </a:lnTo>
                  <a:lnTo>
                    <a:pt x="684" y="2183"/>
                  </a:lnTo>
                  <a:lnTo>
                    <a:pt x="545" y="2329"/>
                  </a:lnTo>
                  <a:lnTo>
                    <a:pt x="421" y="2476"/>
                  </a:lnTo>
                  <a:lnTo>
                    <a:pt x="311" y="2626"/>
                  </a:lnTo>
                  <a:lnTo>
                    <a:pt x="217" y="2779"/>
                  </a:lnTo>
                  <a:lnTo>
                    <a:pt x="140" y="2935"/>
                  </a:lnTo>
                  <a:lnTo>
                    <a:pt x="79" y="3092"/>
                  </a:lnTo>
                  <a:lnTo>
                    <a:pt x="35" y="3252"/>
                  </a:lnTo>
                  <a:lnTo>
                    <a:pt x="9" y="3413"/>
                  </a:lnTo>
                  <a:lnTo>
                    <a:pt x="0" y="3577"/>
                  </a:lnTo>
                  <a:lnTo>
                    <a:pt x="11" y="3765"/>
                  </a:lnTo>
                  <a:lnTo>
                    <a:pt x="46" y="3951"/>
                  </a:lnTo>
                  <a:lnTo>
                    <a:pt x="104" y="4133"/>
                  </a:lnTo>
                  <a:lnTo>
                    <a:pt x="184" y="4313"/>
                  </a:lnTo>
                  <a:lnTo>
                    <a:pt x="285" y="4490"/>
                  </a:lnTo>
                  <a:lnTo>
                    <a:pt x="408" y="4663"/>
                  </a:lnTo>
                  <a:lnTo>
                    <a:pt x="551" y="4833"/>
                  </a:lnTo>
                  <a:lnTo>
                    <a:pt x="713" y="4999"/>
                  </a:lnTo>
                  <a:lnTo>
                    <a:pt x="895" y="5161"/>
                  </a:lnTo>
                  <a:lnTo>
                    <a:pt x="1095" y="5318"/>
                  </a:lnTo>
                  <a:lnTo>
                    <a:pt x="1312" y="5472"/>
                  </a:lnTo>
                  <a:lnTo>
                    <a:pt x="1549" y="5620"/>
                  </a:lnTo>
                  <a:lnTo>
                    <a:pt x="1801" y="5764"/>
                  </a:lnTo>
                  <a:lnTo>
                    <a:pt x="2070" y="5902"/>
                  </a:lnTo>
                  <a:lnTo>
                    <a:pt x="2356" y="6034"/>
                  </a:lnTo>
                  <a:lnTo>
                    <a:pt x="2655" y="6162"/>
                  </a:lnTo>
                  <a:lnTo>
                    <a:pt x="2970" y="6283"/>
                  </a:lnTo>
                  <a:lnTo>
                    <a:pt x="3298" y="6398"/>
                  </a:lnTo>
                  <a:lnTo>
                    <a:pt x="3640" y="6507"/>
                  </a:lnTo>
                  <a:lnTo>
                    <a:pt x="3995" y="6608"/>
                  </a:lnTo>
                  <a:lnTo>
                    <a:pt x="4361" y="6705"/>
                  </a:lnTo>
                  <a:lnTo>
                    <a:pt x="4740" y="6793"/>
                  </a:lnTo>
                  <a:lnTo>
                    <a:pt x="5131" y="6873"/>
                  </a:lnTo>
                  <a:lnTo>
                    <a:pt x="5531" y="6947"/>
                  </a:lnTo>
                  <a:lnTo>
                    <a:pt x="5942" y="7012"/>
                  </a:lnTo>
                  <a:lnTo>
                    <a:pt x="6362" y="7070"/>
                  </a:lnTo>
                  <a:lnTo>
                    <a:pt x="6791" y="7120"/>
                  </a:lnTo>
                  <a:lnTo>
                    <a:pt x="7227" y="7160"/>
                  </a:lnTo>
                  <a:lnTo>
                    <a:pt x="7672" y="7193"/>
                  </a:lnTo>
                  <a:lnTo>
                    <a:pt x="8124" y="7216"/>
                  </a:lnTo>
                  <a:lnTo>
                    <a:pt x="8583" y="7231"/>
                  </a:lnTo>
                  <a:lnTo>
                    <a:pt x="9046" y="7235"/>
                  </a:lnTo>
                  <a:lnTo>
                    <a:pt x="9511" y="7231"/>
                  </a:lnTo>
                  <a:lnTo>
                    <a:pt x="9970" y="7216"/>
                  </a:lnTo>
                  <a:lnTo>
                    <a:pt x="10421" y="7193"/>
                  </a:lnTo>
                  <a:lnTo>
                    <a:pt x="10866" y="7160"/>
                  </a:lnTo>
                  <a:lnTo>
                    <a:pt x="11304" y="7120"/>
                  </a:lnTo>
                  <a:lnTo>
                    <a:pt x="11732" y="7070"/>
                  </a:lnTo>
                  <a:lnTo>
                    <a:pt x="12152" y="7012"/>
                  </a:lnTo>
                  <a:lnTo>
                    <a:pt x="12563" y="6947"/>
                  </a:lnTo>
                  <a:lnTo>
                    <a:pt x="12963" y="6873"/>
                  </a:lnTo>
                  <a:lnTo>
                    <a:pt x="13354" y="6793"/>
                  </a:lnTo>
                  <a:lnTo>
                    <a:pt x="13731" y="6705"/>
                  </a:lnTo>
                  <a:lnTo>
                    <a:pt x="14099" y="6608"/>
                  </a:lnTo>
                  <a:lnTo>
                    <a:pt x="14454" y="6507"/>
                  </a:lnTo>
                  <a:lnTo>
                    <a:pt x="14796" y="6398"/>
                  </a:lnTo>
                  <a:lnTo>
                    <a:pt x="15124" y="6283"/>
                  </a:lnTo>
                  <a:lnTo>
                    <a:pt x="15439" y="6162"/>
                  </a:lnTo>
                  <a:lnTo>
                    <a:pt x="15739" y="6034"/>
                  </a:lnTo>
                  <a:lnTo>
                    <a:pt x="16024" y="5902"/>
                  </a:lnTo>
                  <a:lnTo>
                    <a:pt x="16293" y="5764"/>
                  </a:lnTo>
                  <a:lnTo>
                    <a:pt x="16545" y="5620"/>
                  </a:lnTo>
                  <a:lnTo>
                    <a:pt x="16781" y="5472"/>
                  </a:lnTo>
                  <a:lnTo>
                    <a:pt x="16999" y="5318"/>
                  </a:lnTo>
                  <a:lnTo>
                    <a:pt x="17199" y="5161"/>
                  </a:lnTo>
                  <a:lnTo>
                    <a:pt x="17381" y="4999"/>
                  </a:lnTo>
                  <a:lnTo>
                    <a:pt x="17543" y="4833"/>
                  </a:lnTo>
                  <a:lnTo>
                    <a:pt x="17686" y="4663"/>
                  </a:lnTo>
                  <a:lnTo>
                    <a:pt x="17808" y="4490"/>
                  </a:lnTo>
                  <a:lnTo>
                    <a:pt x="17910" y="4313"/>
                  </a:lnTo>
                  <a:lnTo>
                    <a:pt x="17989" y="4133"/>
                  </a:lnTo>
                  <a:lnTo>
                    <a:pt x="18047" y="3951"/>
                  </a:lnTo>
                  <a:lnTo>
                    <a:pt x="18082" y="3765"/>
                  </a:lnTo>
                  <a:lnTo>
                    <a:pt x="18094" y="3577"/>
                  </a:lnTo>
                  <a:lnTo>
                    <a:pt x="18085" y="3413"/>
                  </a:lnTo>
                  <a:lnTo>
                    <a:pt x="18058" y="3252"/>
                  </a:lnTo>
                  <a:lnTo>
                    <a:pt x="18014" y="3092"/>
                  </a:lnTo>
                  <a:lnTo>
                    <a:pt x="17954" y="2935"/>
                  </a:lnTo>
                  <a:lnTo>
                    <a:pt x="17876" y="2779"/>
                  </a:lnTo>
                  <a:lnTo>
                    <a:pt x="17783" y="2626"/>
                  </a:lnTo>
                  <a:lnTo>
                    <a:pt x="17673" y="2476"/>
                  </a:lnTo>
                  <a:lnTo>
                    <a:pt x="17549" y="2329"/>
                  </a:lnTo>
                  <a:lnTo>
                    <a:pt x="17410" y="2183"/>
                  </a:lnTo>
                  <a:lnTo>
                    <a:pt x="17255" y="2041"/>
                  </a:lnTo>
                  <a:lnTo>
                    <a:pt x="17086" y="1903"/>
                  </a:lnTo>
                  <a:lnTo>
                    <a:pt x="16904" y="1768"/>
                  </a:lnTo>
                  <a:lnTo>
                    <a:pt x="16708" y="1637"/>
                  </a:lnTo>
                  <a:lnTo>
                    <a:pt x="16499" y="1508"/>
                  </a:lnTo>
                  <a:lnTo>
                    <a:pt x="16277" y="1383"/>
                  </a:lnTo>
                  <a:lnTo>
                    <a:pt x="16044" y="1263"/>
                  </a:lnTo>
                  <a:lnTo>
                    <a:pt x="15797" y="1147"/>
                  </a:lnTo>
                  <a:lnTo>
                    <a:pt x="15539" y="1035"/>
                  </a:lnTo>
                  <a:lnTo>
                    <a:pt x="15271" y="927"/>
                  </a:lnTo>
                  <a:lnTo>
                    <a:pt x="14992" y="825"/>
                  </a:lnTo>
                  <a:lnTo>
                    <a:pt x="14701" y="726"/>
                  </a:lnTo>
                  <a:lnTo>
                    <a:pt x="14401" y="632"/>
                  </a:lnTo>
                  <a:lnTo>
                    <a:pt x="14091" y="544"/>
                  </a:lnTo>
                  <a:lnTo>
                    <a:pt x="13772" y="461"/>
                  </a:lnTo>
                  <a:lnTo>
                    <a:pt x="13444" y="383"/>
                  </a:lnTo>
                  <a:lnTo>
                    <a:pt x="13108" y="311"/>
                  </a:lnTo>
                  <a:lnTo>
                    <a:pt x="12763" y="244"/>
                  </a:lnTo>
                  <a:lnTo>
                    <a:pt x="12410" y="183"/>
                  </a:lnTo>
                  <a:lnTo>
                    <a:pt x="12050" y="128"/>
                  </a:lnTo>
                  <a:lnTo>
                    <a:pt x="11684" y="79"/>
                  </a:lnTo>
                  <a:lnTo>
                    <a:pt x="11310" y="36"/>
                  </a:lnTo>
                  <a:lnTo>
                    <a:pt x="10930" y="0"/>
                  </a:lnTo>
                  <a:lnTo>
                    <a:pt x="10930" y="169"/>
                  </a:lnTo>
                  <a:lnTo>
                    <a:pt x="11126" y="195"/>
                  </a:lnTo>
                  <a:lnTo>
                    <a:pt x="11319" y="224"/>
                  </a:lnTo>
                  <a:lnTo>
                    <a:pt x="11508" y="258"/>
                  </a:lnTo>
                  <a:lnTo>
                    <a:pt x="11693" y="295"/>
                  </a:lnTo>
                  <a:lnTo>
                    <a:pt x="11874" y="336"/>
                  </a:lnTo>
                  <a:lnTo>
                    <a:pt x="12050" y="379"/>
                  </a:lnTo>
                  <a:lnTo>
                    <a:pt x="12222" y="426"/>
                  </a:lnTo>
                  <a:lnTo>
                    <a:pt x="12390" y="476"/>
                  </a:lnTo>
                  <a:lnTo>
                    <a:pt x="12551" y="529"/>
                  </a:lnTo>
                  <a:lnTo>
                    <a:pt x="12709" y="585"/>
                  </a:lnTo>
                  <a:lnTo>
                    <a:pt x="12861" y="644"/>
                  </a:lnTo>
                  <a:lnTo>
                    <a:pt x="13007" y="703"/>
                  </a:lnTo>
                  <a:lnTo>
                    <a:pt x="13149" y="766"/>
                  </a:lnTo>
                  <a:lnTo>
                    <a:pt x="13285" y="831"/>
                  </a:lnTo>
                  <a:lnTo>
                    <a:pt x="13415" y="897"/>
                  </a:lnTo>
                  <a:lnTo>
                    <a:pt x="13538" y="966"/>
                  </a:lnTo>
                  <a:lnTo>
                    <a:pt x="13656" y="1035"/>
                  </a:lnTo>
                  <a:lnTo>
                    <a:pt x="13767" y="1106"/>
                  </a:lnTo>
                  <a:lnTo>
                    <a:pt x="13872" y="1179"/>
                  </a:lnTo>
                  <a:lnTo>
                    <a:pt x="13969" y="1252"/>
                  </a:lnTo>
                  <a:lnTo>
                    <a:pt x="14061" y="1327"/>
                  </a:lnTo>
                  <a:lnTo>
                    <a:pt x="14144" y="1401"/>
                  </a:lnTo>
                  <a:lnTo>
                    <a:pt x="14221" y="1477"/>
                  </a:lnTo>
                  <a:lnTo>
                    <a:pt x="14290" y="1553"/>
                  </a:lnTo>
                  <a:lnTo>
                    <a:pt x="14353" y="1629"/>
                  </a:lnTo>
                  <a:lnTo>
                    <a:pt x="14407" y="1706"/>
                  </a:lnTo>
                  <a:lnTo>
                    <a:pt x="14453" y="1781"/>
                  </a:lnTo>
                  <a:lnTo>
                    <a:pt x="14492" y="1858"/>
                  </a:lnTo>
                  <a:lnTo>
                    <a:pt x="14521" y="1934"/>
                  </a:lnTo>
                  <a:lnTo>
                    <a:pt x="14543" y="2009"/>
                  </a:lnTo>
                  <a:lnTo>
                    <a:pt x="14556" y="2083"/>
                  </a:lnTo>
                  <a:lnTo>
                    <a:pt x="14561" y="2157"/>
                  </a:lnTo>
                  <a:lnTo>
                    <a:pt x="14554" y="2250"/>
                  </a:lnTo>
                  <a:lnTo>
                    <a:pt x="14533" y="2341"/>
                  </a:lnTo>
                  <a:lnTo>
                    <a:pt x="14497" y="2432"/>
                  </a:lnTo>
                  <a:lnTo>
                    <a:pt x="14449" y="2520"/>
                  </a:lnTo>
                  <a:lnTo>
                    <a:pt x="14387" y="2608"/>
                  </a:lnTo>
                  <a:lnTo>
                    <a:pt x="14312" y="2693"/>
                  </a:lnTo>
                  <a:lnTo>
                    <a:pt x="14225" y="2778"/>
                  </a:lnTo>
                  <a:lnTo>
                    <a:pt x="14126" y="2859"/>
                  </a:lnTo>
                  <a:lnTo>
                    <a:pt x="14015" y="2939"/>
                  </a:lnTo>
                  <a:lnTo>
                    <a:pt x="13893" y="3018"/>
                  </a:lnTo>
                  <a:lnTo>
                    <a:pt x="13761" y="3093"/>
                  </a:lnTo>
                  <a:lnTo>
                    <a:pt x="13617" y="3167"/>
                  </a:lnTo>
                  <a:lnTo>
                    <a:pt x="13462" y="3237"/>
                  </a:lnTo>
                  <a:lnTo>
                    <a:pt x="13299" y="3306"/>
                  </a:lnTo>
                  <a:lnTo>
                    <a:pt x="13125" y="3372"/>
                  </a:lnTo>
                  <a:lnTo>
                    <a:pt x="12943" y="3435"/>
                  </a:lnTo>
                  <a:lnTo>
                    <a:pt x="12751" y="3495"/>
                  </a:lnTo>
                  <a:lnTo>
                    <a:pt x="12550" y="3551"/>
                  </a:lnTo>
                  <a:lnTo>
                    <a:pt x="12342" y="3605"/>
                  </a:lnTo>
                  <a:lnTo>
                    <a:pt x="12126" y="3655"/>
                  </a:lnTo>
                  <a:lnTo>
                    <a:pt x="11902" y="3703"/>
                  </a:lnTo>
                  <a:lnTo>
                    <a:pt x="11671" y="3746"/>
                  </a:lnTo>
                  <a:lnTo>
                    <a:pt x="11434" y="3787"/>
                  </a:lnTo>
                  <a:lnTo>
                    <a:pt x="11189" y="3823"/>
                  </a:lnTo>
                  <a:lnTo>
                    <a:pt x="10939" y="3854"/>
                  </a:lnTo>
                  <a:lnTo>
                    <a:pt x="10684" y="3884"/>
                  </a:lnTo>
                  <a:lnTo>
                    <a:pt x="10422" y="3908"/>
                  </a:lnTo>
                  <a:lnTo>
                    <a:pt x="10155" y="3928"/>
                  </a:lnTo>
                  <a:lnTo>
                    <a:pt x="9885" y="3944"/>
                  </a:lnTo>
                  <a:lnTo>
                    <a:pt x="9609" y="3955"/>
                  </a:lnTo>
                  <a:lnTo>
                    <a:pt x="9329" y="3963"/>
                  </a:lnTo>
                  <a:lnTo>
                    <a:pt x="9046" y="3965"/>
                  </a:lnTo>
                  <a:lnTo>
                    <a:pt x="8764" y="3963"/>
                  </a:lnTo>
                  <a:lnTo>
                    <a:pt x="8484" y="3955"/>
                  </a:lnTo>
                  <a:lnTo>
                    <a:pt x="8209" y="3944"/>
                  </a:lnTo>
                  <a:lnTo>
                    <a:pt x="7938" y="3928"/>
                  </a:lnTo>
                  <a:lnTo>
                    <a:pt x="7672" y="3908"/>
                  </a:lnTo>
                  <a:lnTo>
                    <a:pt x="7411" y="3884"/>
                  </a:lnTo>
                  <a:lnTo>
                    <a:pt x="7155" y="3854"/>
                  </a:lnTo>
                  <a:lnTo>
                    <a:pt x="6904" y="3823"/>
                  </a:lnTo>
                  <a:lnTo>
                    <a:pt x="6660" y="3787"/>
                  </a:lnTo>
                  <a:lnTo>
                    <a:pt x="6423" y="3746"/>
                  </a:lnTo>
                  <a:lnTo>
                    <a:pt x="6191" y="3703"/>
                  </a:lnTo>
                  <a:lnTo>
                    <a:pt x="5968" y="3655"/>
                  </a:lnTo>
                  <a:lnTo>
                    <a:pt x="5752" y="3605"/>
                  </a:lnTo>
                  <a:lnTo>
                    <a:pt x="5543" y="3551"/>
                  </a:lnTo>
                  <a:lnTo>
                    <a:pt x="5342" y="3495"/>
                  </a:lnTo>
                  <a:lnTo>
                    <a:pt x="5151" y="3435"/>
                  </a:lnTo>
                  <a:lnTo>
                    <a:pt x="4968" y="3372"/>
                  </a:lnTo>
                  <a:lnTo>
                    <a:pt x="4795" y="3306"/>
                  </a:lnTo>
                  <a:lnTo>
                    <a:pt x="4631" y="3237"/>
                  </a:lnTo>
                  <a:lnTo>
                    <a:pt x="4477" y="3167"/>
                  </a:lnTo>
                  <a:lnTo>
                    <a:pt x="4333" y="3093"/>
                  </a:lnTo>
                  <a:lnTo>
                    <a:pt x="4200" y="3018"/>
                  </a:lnTo>
                  <a:lnTo>
                    <a:pt x="4079" y="2939"/>
                  </a:lnTo>
                  <a:lnTo>
                    <a:pt x="3968" y="2859"/>
                  </a:lnTo>
                  <a:lnTo>
                    <a:pt x="3868" y="2778"/>
                  </a:lnTo>
                  <a:lnTo>
                    <a:pt x="3782" y="2693"/>
                  </a:lnTo>
                  <a:lnTo>
                    <a:pt x="3708" y="2608"/>
                  </a:lnTo>
                  <a:lnTo>
                    <a:pt x="3645" y="2520"/>
                  </a:lnTo>
                  <a:lnTo>
                    <a:pt x="3597" y="2432"/>
                  </a:lnTo>
                  <a:lnTo>
                    <a:pt x="3562" y="2341"/>
                  </a:lnTo>
                  <a:lnTo>
                    <a:pt x="3540" y="2250"/>
                  </a:lnTo>
                  <a:lnTo>
                    <a:pt x="3533" y="2157"/>
                  </a:lnTo>
                  <a:lnTo>
                    <a:pt x="3538" y="2083"/>
                  </a:lnTo>
                  <a:lnTo>
                    <a:pt x="3550" y="2009"/>
                  </a:lnTo>
                  <a:lnTo>
                    <a:pt x="3572" y="1935"/>
                  </a:lnTo>
                  <a:lnTo>
                    <a:pt x="3602" y="1859"/>
                  </a:lnTo>
                  <a:lnTo>
                    <a:pt x="3641" y="1785"/>
                  </a:lnTo>
                  <a:lnTo>
                    <a:pt x="3687" y="1710"/>
                  </a:lnTo>
                  <a:lnTo>
                    <a:pt x="3741" y="1634"/>
                  </a:lnTo>
                  <a:lnTo>
                    <a:pt x="3803" y="1560"/>
                  </a:lnTo>
                  <a:lnTo>
                    <a:pt x="3873" y="1485"/>
                  </a:lnTo>
                  <a:lnTo>
                    <a:pt x="3950" y="1412"/>
                  </a:lnTo>
                  <a:lnTo>
                    <a:pt x="4033" y="1338"/>
                  </a:lnTo>
                  <a:lnTo>
                    <a:pt x="4124" y="1266"/>
                  </a:lnTo>
                  <a:lnTo>
                    <a:pt x="4222" y="1194"/>
                  </a:lnTo>
                  <a:lnTo>
                    <a:pt x="4326" y="1124"/>
                  </a:lnTo>
                  <a:lnTo>
                    <a:pt x="4438" y="1055"/>
                  </a:lnTo>
                  <a:lnTo>
                    <a:pt x="4556" y="987"/>
                  </a:lnTo>
                  <a:lnTo>
                    <a:pt x="4679" y="922"/>
                  </a:lnTo>
                  <a:lnTo>
                    <a:pt x="4809" y="857"/>
                  </a:lnTo>
                  <a:lnTo>
                    <a:pt x="4944" y="794"/>
                  </a:lnTo>
                  <a:lnTo>
                    <a:pt x="5086" y="734"/>
                  </a:lnTo>
                  <a:lnTo>
                    <a:pt x="5233" y="675"/>
                  </a:lnTo>
                  <a:lnTo>
                    <a:pt x="5384" y="619"/>
                  </a:lnTo>
                  <a:lnTo>
                    <a:pt x="5543" y="566"/>
                  </a:lnTo>
                  <a:lnTo>
                    <a:pt x="5704" y="513"/>
                  </a:lnTo>
                  <a:lnTo>
                    <a:pt x="5872" y="466"/>
                  </a:lnTo>
                  <a:lnTo>
                    <a:pt x="6044" y="420"/>
                  </a:lnTo>
                  <a:lnTo>
                    <a:pt x="6220" y="377"/>
                  </a:lnTo>
                  <a:lnTo>
                    <a:pt x="6400" y="337"/>
                  </a:lnTo>
                  <a:lnTo>
                    <a:pt x="6586" y="301"/>
                  </a:lnTo>
                  <a:lnTo>
                    <a:pt x="6775" y="268"/>
                  </a:lnTo>
                  <a:lnTo>
                    <a:pt x="6967" y="239"/>
                  </a:lnTo>
                  <a:lnTo>
                    <a:pt x="7164" y="213"/>
                  </a:lnTo>
                  <a:lnTo>
                    <a:pt x="7164" y="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5" name="Google Shape;15;p13"/>
            <p:cNvSpPr/>
            <p:nvPr/>
          </p:nvSpPr>
          <p:spPr>
            <a:xfrm>
              <a:off x="2319" y="1035"/>
              <a:ext cx="1073" cy="381"/>
            </a:xfrm>
            <a:custGeom>
              <a:rect b="b" l="l" r="r" t="t"/>
              <a:pathLst>
                <a:path extrusionOk="0" h="2667" w="7498">
                  <a:moveTo>
                    <a:pt x="2968" y="0"/>
                  </a:moveTo>
                  <a:lnTo>
                    <a:pt x="2811" y="14"/>
                  </a:lnTo>
                  <a:lnTo>
                    <a:pt x="2656" y="30"/>
                  </a:lnTo>
                  <a:lnTo>
                    <a:pt x="2505" y="48"/>
                  </a:lnTo>
                  <a:lnTo>
                    <a:pt x="2355" y="67"/>
                  </a:lnTo>
                  <a:lnTo>
                    <a:pt x="2209" y="90"/>
                  </a:lnTo>
                  <a:lnTo>
                    <a:pt x="2067" y="114"/>
                  </a:lnTo>
                  <a:lnTo>
                    <a:pt x="1926" y="142"/>
                  </a:lnTo>
                  <a:lnTo>
                    <a:pt x="1791" y="170"/>
                  </a:lnTo>
                  <a:lnTo>
                    <a:pt x="1658" y="200"/>
                  </a:lnTo>
                  <a:lnTo>
                    <a:pt x="1530" y="233"/>
                  </a:lnTo>
                  <a:lnTo>
                    <a:pt x="1406" y="267"/>
                  </a:lnTo>
                  <a:lnTo>
                    <a:pt x="1286" y="303"/>
                  </a:lnTo>
                  <a:lnTo>
                    <a:pt x="1169" y="342"/>
                  </a:lnTo>
                  <a:lnTo>
                    <a:pt x="1059" y="381"/>
                  </a:lnTo>
                  <a:lnTo>
                    <a:pt x="951" y="423"/>
                  </a:lnTo>
                  <a:lnTo>
                    <a:pt x="849" y="465"/>
                  </a:lnTo>
                  <a:lnTo>
                    <a:pt x="752" y="510"/>
                  </a:lnTo>
                  <a:lnTo>
                    <a:pt x="660" y="556"/>
                  </a:lnTo>
                  <a:lnTo>
                    <a:pt x="574" y="603"/>
                  </a:lnTo>
                  <a:lnTo>
                    <a:pt x="493" y="652"/>
                  </a:lnTo>
                  <a:lnTo>
                    <a:pt x="417" y="701"/>
                  </a:lnTo>
                  <a:lnTo>
                    <a:pt x="347" y="752"/>
                  </a:lnTo>
                  <a:lnTo>
                    <a:pt x="284" y="804"/>
                  </a:lnTo>
                  <a:lnTo>
                    <a:pt x="226" y="859"/>
                  </a:lnTo>
                  <a:lnTo>
                    <a:pt x="174" y="913"/>
                  </a:lnTo>
                  <a:lnTo>
                    <a:pt x="129" y="968"/>
                  </a:lnTo>
                  <a:lnTo>
                    <a:pt x="90" y="1025"/>
                  </a:lnTo>
                  <a:lnTo>
                    <a:pt x="58" y="1081"/>
                  </a:lnTo>
                  <a:lnTo>
                    <a:pt x="32" y="1140"/>
                  </a:lnTo>
                  <a:lnTo>
                    <a:pt x="14" y="1199"/>
                  </a:lnTo>
                  <a:lnTo>
                    <a:pt x="3" y="1258"/>
                  </a:lnTo>
                  <a:lnTo>
                    <a:pt x="0" y="1319"/>
                  </a:lnTo>
                  <a:lnTo>
                    <a:pt x="4" y="1388"/>
                  </a:lnTo>
                  <a:lnTo>
                    <a:pt x="19" y="1456"/>
                  </a:lnTo>
                  <a:lnTo>
                    <a:pt x="43" y="1524"/>
                  </a:lnTo>
                  <a:lnTo>
                    <a:pt x="77" y="1589"/>
                  </a:lnTo>
                  <a:lnTo>
                    <a:pt x="118" y="1655"/>
                  </a:lnTo>
                  <a:lnTo>
                    <a:pt x="169" y="1718"/>
                  </a:lnTo>
                  <a:lnTo>
                    <a:pt x="228" y="1782"/>
                  </a:lnTo>
                  <a:lnTo>
                    <a:pt x="295" y="1843"/>
                  </a:lnTo>
                  <a:lnTo>
                    <a:pt x="371" y="1903"/>
                  </a:lnTo>
                  <a:lnTo>
                    <a:pt x="453" y="1960"/>
                  </a:lnTo>
                  <a:lnTo>
                    <a:pt x="544" y="2017"/>
                  </a:lnTo>
                  <a:lnTo>
                    <a:pt x="641" y="2071"/>
                  </a:lnTo>
                  <a:lnTo>
                    <a:pt x="746" y="2124"/>
                  </a:lnTo>
                  <a:lnTo>
                    <a:pt x="857" y="2175"/>
                  </a:lnTo>
                  <a:lnTo>
                    <a:pt x="976" y="2224"/>
                  </a:lnTo>
                  <a:lnTo>
                    <a:pt x="1100" y="2271"/>
                  </a:lnTo>
                  <a:lnTo>
                    <a:pt x="1231" y="2315"/>
                  </a:lnTo>
                  <a:lnTo>
                    <a:pt x="1366" y="2358"/>
                  </a:lnTo>
                  <a:lnTo>
                    <a:pt x="1508" y="2398"/>
                  </a:lnTo>
                  <a:lnTo>
                    <a:pt x="1655" y="2436"/>
                  </a:lnTo>
                  <a:lnTo>
                    <a:pt x="1808" y="2471"/>
                  </a:lnTo>
                  <a:lnTo>
                    <a:pt x="1965" y="2503"/>
                  </a:lnTo>
                  <a:lnTo>
                    <a:pt x="2126" y="2534"/>
                  </a:lnTo>
                  <a:lnTo>
                    <a:pt x="2292" y="2561"/>
                  </a:lnTo>
                  <a:lnTo>
                    <a:pt x="2463" y="2585"/>
                  </a:lnTo>
                  <a:lnTo>
                    <a:pt x="2636" y="2606"/>
                  </a:lnTo>
                  <a:lnTo>
                    <a:pt x="2813" y="2624"/>
                  </a:lnTo>
                  <a:lnTo>
                    <a:pt x="2996" y="2639"/>
                  </a:lnTo>
                  <a:lnTo>
                    <a:pt x="3179" y="2651"/>
                  </a:lnTo>
                  <a:lnTo>
                    <a:pt x="3367" y="2659"/>
                  </a:lnTo>
                  <a:lnTo>
                    <a:pt x="3557" y="2665"/>
                  </a:lnTo>
                  <a:lnTo>
                    <a:pt x="3749" y="2667"/>
                  </a:lnTo>
                  <a:lnTo>
                    <a:pt x="3941" y="2665"/>
                  </a:lnTo>
                  <a:lnTo>
                    <a:pt x="4131" y="2659"/>
                  </a:lnTo>
                  <a:lnTo>
                    <a:pt x="4319" y="2651"/>
                  </a:lnTo>
                  <a:lnTo>
                    <a:pt x="4503" y="2639"/>
                  </a:lnTo>
                  <a:lnTo>
                    <a:pt x="4685" y="2624"/>
                  </a:lnTo>
                  <a:lnTo>
                    <a:pt x="4862" y="2606"/>
                  </a:lnTo>
                  <a:lnTo>
                    <a:pt x="5035" y="2585"/>
                  </a:lnTo>
                  <a:lnTo>
                    <a:pt x="5206" y="2561"/>
                  </a:lnTo>
                  <a:lnTo>
                    <a:pt x="5373" y="2534"/>
                  </a:lnTo>
                  <a:lnTo>
                    <a:pt x="5533" y="2503"/>
                  </a:lnTo>
                  <a:lnTo>
                    <a:pt x="5690" y="2471"/>
                  </a:lnTo>
                  <a:lnTo>
                    <a:pt x="5843" y="2436"/>
                  </a:lnTo>
                  <a:lnTo>
                    <a:pt x="5990" y="2398"/>
                  </a:lnTo>
                  <a:lnTo>
                    <a:pt x="6132" y="2358"/>
                  </a:lnTo>
                  <a:lnTo>
                    <a:pt x="6267" y="2315"/>
                  </a:lnTo>
                  <a:lnTo>
                    <a:pt x="6398" y="2271"/>
                  </a:lnTo>
                  <a:lnTo>
                    <a:pt x="6522" y="2224"/>
                  </a:lnTo>
                  <a:lnTo>
                    <a:pt x="6641" y="2175"/>
                  </a:lnTo>
                  <a:lnTo>
                    <a:pt x="6752" y="2124"/>
                  </a:lnTo>
                  <a:lnTo>
                    <a:pt x="6857" y="2071"/>
                  </a:lnTo>
                  <a:lnTo>
                    <a:pt x="6954" y="2017"/>
                  </a:lnTo>
                  <a:lnTo>
                    <a:pt x="7045" y="1960"/>
                  </a:lnTo>
                  <a:lnTo>
                    <a:pt x="7127" y="1903"/>
                  </a:lnTo>
                  <a:lnTo>
                    <a:pt x="7203" y="1843"/>
                  </a:lnTo>
                  <a:lnTo>
                    <a:pt x="7270" y="1782"/>
                  </a:lnTo>
                  <a:lnTo>
                    <a:pt x="7329" y="1718"/>
                  </a:lnTo>
                  <a:lnTo>
                    <a:pt x="7380" y="1655"/>
                  </a:lnTo>
                  <a:lnTo>
                    <a:pt x="7421" y="1589"/>
                  </a:lnTo>
                  <a:lnTo>
                    <a:pt x="7455" y="1524"/>
                  </a:lnTo>
                  <a:lnTo>
                    <a:pt x="7479" y="1456"/>
                  </a:lnTo>
                  <a:lnTo>
                    <a:pt x="7494" y="1388"/>
                  </a:lnTo>
                  <a:lnTo>
                    <a:pt x="7498" y="1319"/>
                  </a:lnTo>
                  <a:lnTo>
                    <a:pt x="7495" y="1258"/>
                  </a:lnTo>
                  <a:lnTo>
                    <a:pt x="7484" y="1199"/>
                  </a:lnTo>
                  <a:lnTo>
                    <a:pt x="7466" y="1140"/>
                  </a:lnTo>
                  <a:lnTo>
                    <a:pt x="7440" y="1081"/>
                  </a:lnTo>
                  <a:lnTo>
                    <a:pt x="7408" y="1025"/>
                  </a:lnTo>
                  <a:lnTo>
                    <a:pt x="7369" y="968"/>
                  </a:lnTo>
                  <a:lnTo>
                    <a:pt x="7324" y="913"/>
                  </a:lnTo>
                  <a:lnTo>
                    <a:pt x="7272" y="859"/>
                  </a:lnTo>
                  <a:lnTo>
                    <a:pt x="7214" y="804"/>
                  </a:lnTo>
                  <a:lnTo>
                    <a:pt x="7151" y="752"/>
                  </a:lnTo>
                  <a:lnTo>
                    <a:pt x="7081" y="701"/>
                  </a:lnTo>
                  <a:lnTo>
                    <a:pt x="7005" y="652"/>
                  </a:lnTo>
                  <a:lnTo>
                    <a:pt x="6924" y="603"/>
                  </a:lnTo>
                  <a:lnTo>
                    <a:pt x="6838" y="556"/>
                  </a:lnTo>
                  <a:lnTo>
                    <a:pt x="6746" y="510"/>
                  </a:lnTo>
                  <a:lnTo>
                    <a:pt x="6649" y="465"/>
                  </a:lnTo>
                  <a:lnTo>
                    <a:pt x="6547" y="423"/>
                  </a:lnTo>
                  <a:lnTo>
                    <a:pt x="6439" y="381"/>
                  </a:lnTo>
                  <a:lnTo>
                    <a:pt x="6329" y="342"/>
                  </a:lnTo>
                  <a:lnTo>
                    <a:pt x="6213" y="303"/>
                  </a:lnTo>
                  <a:lnTo>
                    <a:pt x="6092" y="267"/>
                  </a:lnTo>
                  <a:lnTo>
                    <a:pt x="5968" y="233"/>
                  </a:lnTo>
                  <a:lnTo>
                    <a:pt x="5840" y="200"/>
                  </a:lnTo>
                  <a:lnTo>
                    <a:pt x="5707" y="170"/>
                  </a:lnTo>
                  <a:lnTo>
                    <a:pt x="5572" y="142"/>
                  </a:lnTo>
                  <a:lnTo>
                    <a:pt x="5431" y="114"/>
                  </a:lnTo>
                  <a:lnTo>
                    <a:pt x="5289" y="90"/>
                  </a:lnTo>
                  <a:lnTo>
                    <a:pt x="5143" y="67"/>
                  </a:lnTo>
                  <a:lnTo>
                    <a:pt x="4994" y="48"/>
                  </a:lnTo>
                  <a:lnTo>
                    <a:pt x="4842" y="30"/>
                  </a:lnTo>
                  <a:lnTo>
                    <a:pt x="4687" y="14"/>
                  </a:lnTo>
                  <a:lnTo>
                    <a:pt x="4530" y="0"/>
                  </a:lnTo>
                  <a:lnTo>
                    <a:pt x="4530" y="169"/>
                  </a:lnTo>
                  <a:lnTo>
                    <a:pt x="4611" y="178"/>
                  </a:lnTo>
                  <a:lnTo>
                    <a:pt x="4690" y="188"/>
                  </a:lnTo>
                  <a:lnTo>
                    <a:pt x="4770" y="199"/>
                  </a:lnTo>
                  <a:lnTo>
                    <a:pt x="4845" y="211"/>
                  </a:lnTo>
                  <a:lnTo>
                    <a:pt x="4921" y="223"/>
                  </a:lnTo>
                  <a:lnTo>
                    <a:pt x="4994" y="237"/>
                  </a:lnTo>
                  <a:lnTo>
                    <a:pt x="5065" y="250"/>
                  </a:lnTo>
                  <a:lnTo>
                    <a:pt x="5134" y="265"/>
                  </a:lnTo>
                  <a:lnTo>
                    <a:pt x="5202" y="281"/>
                  </a:lnTo>
                  <a:lnTo>
                    <a:pt x="5266" y="298"/>
                  </a:lnTo>
                  <a:lnTo>
                    <a:pt x="5330" y="315"/>
                  </a:lnTo>
                  <a:lnTo>
                    <a:pt x="5391" y="332"/>
                  </a:lnTo>
                  <a:lnTo>
                    <a:pt x="5449" y="351"/>
                  </a:lnTo>
                  <a:lnTo>
                    <a:pt x="5505" y="369"/>
                  </a:lnTo>
                  <a:lnTo>
                    <a:pt x="5559" y="389"/>
                  </a:lnTo>
                  <a:lnTo>
                    <a:pt x="5610" y="408"/>
                  </a:lnTo>
                  <a:lnTo>
                    <a:pt x="5659" y="430"/>
                  </a:lnTo>
                  <a:lnTo>
                    <a:pt x="5705" y="451"/>
                  </a:lnTo>
                  <a:lnTo>
                    <a:pt x="5748" y="473"/>
                  </a:lnTo>
                  <a:lnTo>
                    <a:pt x="5789" y="496"/>
                  </a:lnTo>
                  <a:lnTo>
                    <a:pt x="5826" y="518"/>
                  </a:lnTo>
                  <a:lnTo>
                    <a:pt x="5861" y="541"/>
                  </a:lnTo>
                  <a:lnTo>
                    <a:pt x="5893" y="565"/>
                  </a:lnTo>
                  <a:lnTo>
                    <a:pt x="5922" y="589"/>
                  </a:lnTo>
                  <a:lnTo>
                    <a:pt x="5948" y="613"/>
                  </a:lnTo>
                  <a:lnTo>
                    <a:pt x="5970" y="638"/>
                  </a:lnTo>
                  <a:lnTo>
                    <a:pt x="5989" y="664"/>
                  </a:lnTo>
                  <a:lnTo>
                    <a:pt x="6005" y="689"/>
                  </a:lnTo>
                  <a:lnTo>
                    <a:pt x="6017" y="715"/>
                  </a:lnTo>
                  <a:lnTo>
                    <a:pt x="6026" y="741"/>
                  </a:lnTo>
                  <a:lnTo>
                    <a:pt x="6032" y="768"/>
                  </a:lnTo>
                  <a:lnTo>
                    <a:pt x="6034" y="795"/>
                  </a:lnTo>
                  <a:lnTo>
                    <a:pt x="6031" y="829"/>
                  </a:lnTo>
                  <a:lnTo>
                    <a:pt x="6022" y="863"/>
                  </a:lnTo>
                  <a:lnTo>
                    <a:pt x="6007" y="896"/>
                  </a:lnTo>
                  <a:lnTo>
                    <a:pt x="5988" y="929"/>
                  </a:lnTo>
                  <a:lnTo>
                    <a:pt x="5962" y="962"/>
                  </a:lnTo>
                  <a:lnTo>
                    <a:pt x="5931" y="993"/>
                  </a:lnTo>
                  <a:lnTo>
                    <a:pt x="5895" y="1024"/>
                  </a:lnTo>
                  <a:lnTo>
                    <a:pt x="5855" y="1054"/>
                  </a:lnTo>
                  <a:lnTo>
                    <a:pt x="5808" y="1084"/>
                  </a:lnTo>
                  <a:lnTo>
                    <a:pt x="5757" y="1112"/>
                  </a:lnTo>
                  <a:lnTo>
                    <a:pt x="5703" y="1140"/>
                  </a:lnTo>
                  <a:lnTo>
                    <a:pt x="5643" y="1167"/>
                  </a:lnTo>
                  <a:lnTo>
                    <a:pt x="5580" y="1193"/>
                  </a:lnTo>
                  <a:lnTo>
                    <a:pt x="5512" y="1218"/>
                  </a:lnTo>
                  <a:lnTo>
                    <a:pt x="5439" y="1243"/>
                  </a:lnTo>
                  <a:lnTo>
                    <a:pt x="5364" y="1266"/>
                  </a:lnTo>
                  <a:lnTo>
                    <a:pt x="5284" y="1288"/>
                  </a:lnTo>
                  <a:lnTo>
                    <a:pt x="5201" y="1309"/>
                  </a:lnTo>
                  <a:lnTo>
                    <a:pt x="5115" y="1329"/>
                  </a:lnTo>
                  <a:lnTo>
                    <a:pt x="5025" y="1347"/>
                  </a:lnTo>
                  <a:lnTo>
                    <a:pt x="4932" y="1364"/>
                  </a:lnTo>
                  <a:lnTo>
                    <a:pt x="4836" y="1381"/>
                  </a:lnTo>
                  <a:lnTo>
                    <a:pt x="4738" y="1396"/>
                  </a:lnTo>
                  <a:lnTo>
                    <a:pt x="4637" y="1409"/>
                  </a:lnTo>
                  <a:lnTo>
                    <a:pt x="4533" y="1421"/>
                  </a:lnTo>
                  <a:lnTo>
                    <a:pt x="4427" y="1431"/>
                  </a:lnTo>
                  <a:lnTo>
                    <a:pt x="4319" y="1440"/>
                  </a:lnTo>
                  <a:lnTo>
                    <a:pt x="4208" y="1448"/>
                  </a:lnTo>
                  <a:lnTo>
                    <a:pt x="4096" y="1454"/>
                  </a:lnTo>
                  <a:lnTo>
                    <a:pt x="3982" y="1458"/>
                  </a:lnTo>
                  <a:lnTo>
                    <a:pt x="3867" y="1460"/>
                  </a:lnTo>
                  <a:lnTo>
                    <a:pt x="3749" y="1461"/>
                  </a:lnTo>
                  <a:lnTo>
                    <a:pt x="3631" y="1460"/>
                  </a:lnTo>
                  <a:lnTo>
                    <a:pt x="3516" y="1458"/>
                  </a:lnTo>
                  <a:lnTo>
                    <a:pt x="3402" y="1454"/>
                  </a:lnTo>
                  <a:lnTo>
                    <a:pt x="3290" y="1448"/>
                  </a:lnTo>
                  <a:lnTo>
                    <a:pt x="3179" y="1440"/>
                  </a:lnTo>
                  <a:lnTo>
                    <a:pt x="3071" y="1431"/>
                  </a:lnTo>
                  <a:lnTo>
                    <a:pt x="2965" y="1421"/>
                  </a:lnTo>
                  <a:lnTo>
                    <a:pt x="2861" y="1409"/>
                  </a:lnTo>
                  <a:lnTo>
                    <a:pt x="2760" y="1396"/>
                  </a:lnTo>
                  <a:lnTo>
                    <a:pt x="2662" y="1381"/>
                  </a:lnTo>
                  <a:lnTo>
                    <a:pt x="2566" y="1364"/>
                  </a:lnTo>
                  <a:lnTo>
                    <a:pt x="2473" y="1347"/>
                  </a:lnTo>
                  <a:lnTo>
                    <a:pt x="2383" y="1329"/>
                  </a:lnTo>
                  <a:lnTo>
                    <a:pt x="2297" y="1309"/>
                  </a:lnTo>
                  <a:lnTo>
                    <a:pt x="2214" y="1288"/>
                  </a:lnTo>
                  <a:lnTo>
                    <a:pt x="2135" y="1266"/>
                  </a:lnTo>
                  <a:lnTo>
                    <a:pt x="2059" y="1243"/>
                  </a:lnTo>
                  <a:lnTo>
                    <a:pt x="1987" y="1218"/>
                  </a:lnTo>
                  <a:lnTo>
                    <a:pt x="1918" y="1193"/>
                  </a:lnTo>
                  <a:lnTo>
                    <a:pt x="1855" y="1167"/>
                  </a:lnTo>
                  <a:lnTo>
                    <a:pt x="1795" y="1140"/>
                  </a:lnTo>
                  <a:lnTo>
                    <a:pt x="1741" y="1112"/>
                  </a:lnTo>
                  <a:lnTo>
                    <a:pt x="1690" y="1084"/>
                  </a:lnTo>
                  <a:lnTo>
                    <a:pt x="1644" y="1054"/>
                  </a:lnTo>
                  <a:lnTo>
                    <a:pt x="1603" y="1024"/>
                  </a:lnTo>
                  <a:lnTo>
                    <a:pt x="1567" y="993"/>
                  </a:lnTo>
                  <a:lnTo>
                    <a:pt x="1536" y="962"/>
                  </a:lnTo>
                  <a:lnTo>
                    <a:pt x="1510" y="929"/>
                  </a:lnTo>
                  <a:lnTo>
                    <a:pt x="1491" y="896"/>
                  </a:lnTo>
                  <a:lnTo>
                    <a:pt x="1476" y="863"/>
                  </a:lnTo>
                  <a:lnTo>
                    <a:pt x="1467" y="829"/>
                  </a:lnTo>
                  <a:lnTo>
                    <a:pt x="1464" y="795"/>
                  </a:lnTo>
                  <a:lnTo>
                    <a:pt x="1466" y="768"/>
                  </a:lnTo>
                  <a:lnTo>
                    <a:pt x="1472" y="741"/>
                  </a:lnTo>
                  <a:lnTo>
                    <a:pt x="1481" y="715"/>
                  </a:lnTo>
                  <a:lnTo>
                    <a:pt x="1493" y="689"/>
                  </a:lnTo>
                  <a:lnTo>
                    <a:pt x="1509" y="664"/>
                  </a:lnTo>
                  <a:lnTo>
                    <a:pt x="1528" y="638"/>
                  </a:lnTo>
                  <a:lnTo>
                    <a:pt x="1551" y="613"/>
                  </a:lnTo>
                  <a:lnTo>
                    <a:pt x="1576" y="589"/>
                  </a:lnTo>
                  <a:lnTo>
                    <a:pt x="1605" y="565"/>
                  </a:lnTo>
                  <a:lnTo>
                    <a:pt x="1637" y="541"/>
                  </a:lnTo>
                  <a:lnTo>
                    <a:pt x="1672" y="518"/>
                  </a:lnTo>
                  <a:lnTo>
                    <a:pt x="1709" y="496"/>
                  </a:lnTo>
                  <a:lnTo>
                    <a:pt x="1750" y="473"/>
                  </a:lnTo>
                  <a:lnTo>
                    <a:pt x="1793" y="451"/>
                  </a:lnTo>
                  <a:lnTo>
                    <a:pt x="1839" y="430"/>
                  </a:lnTo>
                  <a:lnTo>
                    <a:pt x="1888" y="408"/>
                  </a:lnTo>
                  <a:lnTo>
                    <a:pt x="1939" y="389"/>
                  </a:lnTo>
                  <a:lnTo>
                    <a:pt x="1993" y="369"/>
                  </a:lnTo>
                  <a:lnTo>
                    <a:pt x="2049" y="351"/>
                  </a:lnTo>
                  <a:lnTo>
                    <a:pt x="2107" y="332"/>
                  </a:lnTo>
                  <a:lnTo>
                    <a:pt x="2168" y="315"/>
                  </a:lnTo>
                  <a:lnTo>
                    <a:pt x="2232" y="298"/>
                  </a:lnTo>
                  <a:lnTo>
                    <a:pt x="2296" y="281"/>
                  </a:lnTo>
                  <a:lnTo>
                    <a:pt x="2364" y="265"/>
                  </a:lnTo>
                  <a:lnTo>
                    <a:pt x="2433" y="250"/>
                  </a:lnTo>
                  <a:lnTo>
                    <a:pt x="2505" y="237"/>
                  </a:lnTo>
                  <a:lnTo>
                    <a:pt x="2578" y="223"/>
                  </a:lnTo>
                  <a:lnTo>
                    <a:pt x="2653" y="211"/>
                  </a:lnTo>
                  <a:lnTo>
                    <a:pt x="2729" y="199"/>
                  </a:lnTo>
                  <a:lnTo>
                    <a:pt x="2808" y="188"/>
                  </a:lnTo>
                  <a:lnTo>
                    <a:pt x="2887" y="178"/>
                  </a:lnTo>
                  <a:lnTo>
                    <a:pt x="2968" y="169"/>
                  </a:lnTo>
                  <a:lnTo>
                    <a:pt x="2968" y="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6" name="Google Shape;16;p13"/>
            <p:cNvSpPr/>
            <p:nvPr/>
          </p:nvSpPr>
          <p:spPr>
            <a:xfrm>
              <a:off x="1940" y="2497"/>
              <a:ext cx="26" cy="22"/>
            </a:xfrm>
            <a:custGeom>
              <a:rect b="b" l="l" r="r" t="t"/>
              <a:pathLst>
                <a:path extrusionOk="0" h="160" w="176">
                  <a:moveTo>
                    <a:pt x="176" y="54"/>
                  </a:moveTo>
                  <a:lnTo>
                    <a:pt x="175" y="42"/>
                  </a:lnTo>
                  <a:lnTo>
                    <a:pt x="172" y="31"/>
                  </a:lnTo>
                  <a:lnTo>
                    <a:pt x="168" y="22"/>
                  </a:lnTo>
                  <a:lnTo>
                    <a:pt x="163" y="15"/>
                  </a:lnTo>
                  <a:lnTo>
                    <a:pt x="155" y="8"/>
                  </a:lnTo>
                  <a:lnTo>
                    <a:pt x="147" y="4"/>
                  </a:lnTo>
                  <a:lnTo>
                    <a:pt x="137" y="1"/>
                  </a:lnTo>
                  <a:lnTo>
                    <a:pt x="125" y="0"/>
                  </a:lnTo>
                  <a:lnTo>
                    <a:pt x="50" y="0"/>
                  </a:lnTo>
                  <a:lnTo>
                    <a:pt x="38" y="1"/>
                  </a:lnTo>
                  <a:lnTo>
                    <a:pt x="28" y="4"/>
                  </a:lnTo>
                  <a:lnTo>
                    <a:pt x="20" y="8"/>
                  </a:lnTo>
                  <a:lnTo>
                    <a:pt x="13" y="15"/>
                  </a:lnTo>
                  <a:lnTo>
                    <a:pt x="7" y="22"/>
                  </a:lnTo>
                  <a:lnTo>
                    <a:pt x="3" y="31"/>
                  </a:lnTo>
                  <a:lnTo>
                    <a:pt x="0" y="42"/>
                  </a:lnTo>
                  <a:lnTo>
                    <a:pt x="0" y="54"/>
                  </a:lnTo>
                  <a:lnTo>
                    <a:pt x="0" y="105"/>
                  </a:lnTo>
                  <a:lnTo>
                    <a:pt x="0" y="118"/>
                  </a:lnTo>
                  <a:lnTo>
                    <a:pt x="3" y="128"/>
                  </a:lnTo>
                  <a:lnTo>
                    <a:pt x="7" y="137"/>
                  </a:lnTo>
                  <a:lnTo>
                    <a:pt x="13" y="145"/>
                  </a:lnTo>
                  <a:lnTo>
                    <a:pt x="20" y="151"/>
                  </a:lnTo>
                  <a:lnTo>
                    <a:pt x="28" y="155"/>
                  </a:lnTo>
                  <a:lnTo>
                    <a:pt x="38" y="159"/>
                  </a:lnTo>
                  <a:lnTo>
                    <a:pt x="50" y="160"/>
                  </a:lnTo>
                  <a:lnTo>
                    <a:pt x="125" y="160"/>
                  </a:lnTo>
                  <a:lnTo>
                    <a:pt x="137" y="159"/>
                  </a:lnTo>
                  <a:lnTo>
                    <a:pt x="147" y="155"/>
                  </a:lnTo>
                  <a:lnTo>
                    <a:pt x="155" y="151"/>
                  </a:lnTo>
                  <a:lnTo>
                    <a:pt x="163" y="145"/>
                  </a:lnTo>
                  <a:lnTo>
                    <a:pt x="168" y="137"/>
                  </a:lnTo>
                  <a:lnTo>
                    <a:pt x="172" y="128"/>
                  </a:lnTo>
                  <a:lnTo>
                    <a:pt x="175" y="118"/>
                  </a:lnTo>
                  <a:lnTo>
                    <a:pt x="176" y="105"/>
                  </a:lnTo>
                  <a:lnTo>
                    <a:pt x="176"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7" name="Google Shape;17;p13"/>
            <p:cNvSpPr/>
            <p:nvPr/>
          </p:nvSpPr>
          <p:spPr>
            <a:xfrm>
              <a:off x="2542" y="2497"/>
              <a:ext cx="26" cy="22"/>
            </a:xfrm>
            <a:custGeom>
              <a:rect b="b" l="l" r="r" t="t"/>
              <a:pathLst>
                <a:path extrusionOk="0" h="159" w="175">
                  <a:moveTo>
                    <a:pt x="175" y="54"/>
                  </a:moveTo>
                  <a:lnTo>
                    <a:pt x="175" y="42"/>
                  </a:lnTo>
                  <a:lnTo>
                    <a:pt x="172" y="32"/>
                  </a:lnTo>
                  <a:lnTo>
                    <a:pt x="169" y="23"/>
                  </a:lnTo>
                  <a:lnTo>
                    <a:pt x="163" y="15"/>
                  </a:lnTo>
                  <a:lnTo>
                    <a:pt x="156" y="8"/>
                  </a:lnTo>
                  <a:lnTo>
                    <a:pt x="147" y="4"/>
                  </a:lnTo>
                  <a:lnTo>
                    <a:pt x="137" y="1"/>
                  </a:lnTo>
                  <a:lnTo>
                    <a:pt x="126" y="0"/>
                  </a:lnTo>
                  <a:lnTo>
                    <a:pt x="50" y="0"/>
                  </a:lnTo>
                  <a:lnTo>
                    <a:pt x="39" y="1"/>
                  </a:lnTo>
                  <a:lnTo>
                    <a:pt x="28" y="4"/>
                  </a:lnTo>
                  <a:lnTo>
                    <a:pt x="19" y="8"/>
                  </a:lnTo>
                  <a:lnTo>
                    <a:pt x="13" y="15"/>
                  </a:lnTo>
                  <a:lnTo>
                    <a:pt x="7" y="23"/>
                  </a:lnTo>
                  <a:lnTo>
                    <a:pt x="4" y="32"/>
                  </a:lnTo>
                  <a:lnTo>
                    <a:pt x="1" y="42"/>
                  </a:lnTo>
                  <a:lnTo>
                    <a:pt x="0" y="54"/>
                  </a:lnTo>
                  <a:lnTo>
                    <a:pt x="0" y="106"/>
                  </a:lnTo>
                  <a:lnTo>
                    <a:pt x="1" y="118"/>
                  </a:lnTo>
                  <a:lnTo>
                    <a:pt x="4" y="129"/>
                  </a:lnTo>
                  <a:lnTo>
                    <a:pt x="7" y="138"/>
                  </a:lnTo>
                  <a:lnTo>
                    <a:pt x="13" y="145"/>
                  </a:lnTo>
                  <a:lnTo>
                    <a:pt x="19" y="150"/>
                  </a:lnTo>
                  <a:lnTo>
                    <a:pt x="28" y="155"/>
                  </a:lnTo>
                  <a:lnTo>
                    <a:pt x="39" y="158"/>
                  </a:lnTo>
                  <a:lnTo>
                    <a:pt x="50" y="159"/>
                  </a:lnTo>
                  <a:lnTo>
                    <a:pt x="126" y="159"/>
                  </a:lnTo>
                  <a:lnTo>
                    <a:pt x="137" y="158"/>
                  </a:lnTo>
                  <a:lnTo>
                    <a:pt x="147" y="155"/>
                  </a:lnTo>
                  <a:lnTo>
                    <a:pt x="156" y="150"/>
                  </a:lnTo>
                  <a:lnTo>
                    <a:pt x="163" y="145"/>
                  </a:lnTo>
                  <a:lnTo>
                    <a:pt x="169" y="138"/>
                  </a:lnTo>
                  <a:lnTo>
                    <a:pt x="172" y="129"/>
                  </a:lnTo>
                  <a:lnTo>
                    <a:pt x="175" y="118"/>
                  </a:lnTo>
                  <a:lnTo>
                    <a:pt x="175" y="106"/>
                  </a:lnTo>
                  <a:lnTo>
                    <a:pt x="175"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8" name="Google Shape;18;p13"/>
            <p:cNvSpPr/>
            <p:nvPr/>
          </p:nvSpPr>
          <p:spPr>
            <a:xfrm>
              <a:off x="3144" y="2497"/>
              <a:ext cx="26" cy="22"/>
            </a:xfrm>
            <a:custGeom>
              <a:rect b="b" l="l" r="r" t="t"/>
              <a:pathLst>
                <a:path extrusionOk="0" h="160" w="176">
                  <a:moveTo>
                    <a:pt x="176" y="55"/>
                  </a:moveTo>
                  <a:lnTo>
                    <a:pt x="176" y="42"/>
                  </a:lnTo>
                  <a:lnTo>
                    <a:pt x="173" y="32"/>
                  </a:lnTo>
                  <a:lnTo>
                    <a:pt x="169" y="22"/>
                  </a:lnTo>
                  <a:lnTo>
                    <a:pt x="163" y="15"/>
                  </a:lnTo>
                  <a:lnTo>
                    <a:pt x="156" y="8"/>
                  </a:lnTo>
                  <a:lnTo>
                    <a:pt x="147" y="5"/>
                  </a:lnTo>
                  <a:lnTo>
                    <a:pt x="137" y="2"/>
                  </a:lnTo>
                  <a:lnTo>
                    <a:pt x="126" y="0"/>
                  </a:lnTo>
                  <a:lnTo>
                    <a:pt x="50" y="0"/>
                  </a:lnTo>
                  <a:lnTo>
                    <a:pt x="39" y="2"/>
                  </a:lnTo>
                  <a:lnTo>
                    <a:pt x="29" y="5"/>
                  </a:lnTo>
                  <a:lnTo>
                    <a:pt x="20" y="8"/>
                  </a:lnTo>
                  <a:lnTo>
                    <a:pt x="13" y="15"/>
                  </a:lnTo>
                  <a:lnTo>
                    <a:pt x="7" y="22"/>
                  </a:lnTo>
                  <a:lnTo>
                    <a:pt x="4" y="32"/>
                  </a:lnTo>
                  <a:lnTo>
                    <a:pt x="1" y="42"/>
                  </a:lnTo>
                  <a:lnTo>
                    <a:pt x="0" y="55"/>
                  </a:lnTo>
                  <a:lnTo>
                    <a:pt x="0" y="107"/>
                  </a:lnTo>
                  <a:lnTo>
                    <a:pt x="1" y="118"/>
                  </a:lnTo>
                  <a:lnTo>
                    <a:pt x="4" y="129"/>
                  </a:lnTo>
                  <a:lnTo>
                    <a:pt x="7" y="138"/>
                  </a:lnTo>
                  <a:lnTo>
                    <a:pt x="13" y="145"/>
                  </a:lnTo>
                  <a:lnTo>
                    <a:pt x="20" y="151"/>
                  </a:lnTo>
                  <a:lnTo>
                    <a:pt x="29" y="155"/>
                  </a:lnTo>
                  <a:lnTo>
                    <a:pt x="39" y="159"/>
                  </a:lnTo>
                  <a:lnTo>
                    <a:pt x="50" y="160"/>
                  </a:lnTo>
                  <a:lnTo>
                    <a:pt x="126" y="160"/>
                  </a:lnTo>
                  <a:lnTo>
                    <a:pt x="137" y="159"/>
                  </a:lnTo>
                  <a:lnTo>
                    <a:pt x="147" y="155"/>
                  </a:lnTo>
                  <a:lnTo>
                    <a:pt x="156" y="151"/>
                  </a:lnTo>
                  <a:lnTo>
                    <a:pt x="163" y="145"/>
                  </a:lnTo>
                  <a:lnTo>
                    <a:pt x="169" y="138"/>
                  </a:lnTo>
                  <a:lnTo>
                    <a:pt x="173" y="129"/>
                  </a:lnTo>
                  <a:lnTo>
                    <a:pt x="176" y="118"/>
                  </a:lnTo>
                  <a:lnTo>
                    <a:pt x="176" y="107"/>
                  </a:lnTo>
                  <a:lnTo>
                    <a:pt x="176" y="55"/>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9" name="Google Shape;19;p13"/>
            <p:cNvSpPr/>
            <p:nvPr/>
          </p:nvSpPr>
          <p:spPr>
            <a:xfrm>
              <a:off x="3745" y="2497"/>
              <a:ext cx="26" cy="22"/>
            </a:xfrm>
            <a:custGeom>
              <a:rect b="b" l="l" r="r" t="t"/>
              <a:pathLst>
                <a:path extrusionOk="0" h="160" w="175">
                  <a:moveTo>
                    <a:pt x="175" y="54"/>
                  </a:moveTo>
                  <a:lnTo>
                    <a:pt x="174" y="42"/>
                  </a:lnTo>
                  <a:lnTo>
                    <a:pt x="172" y="31"/>
                  </a:lnTo>
                  <a:lnTo>
                    <a:pt x="169" y="22"/>
                  </a:lnTo>
                  <a:lnTo>
                    <a:pt x="163" y="15"/>
                  </a:lnTo>
                  <a:lnTo>
                    <a:pt x="156" y="8"/>
                  </a:lnTo>
                  <a:lnTo>
                    <a:pt x="147" y="3"/>
                  </a:lnTo>
                  <a:lnTo>
                    <a:pt x="137" y="1"/>
                  </a:lnTo>
                  <a:lnTo>
                    <a:pt x="126" y="0"/>
                  </a:lnTo>
                  <a:lnTo>
                    <a:pt x="50" y="0"/>
                  </a:lnTo>
                  <a:lnTo>
                    <a:pt x="39" y="1"/>
                  </a:lnTo>
                  <a:lnTo>
                    <a:pt x="28" y="3"/>
                  </a:lnTo>
                  <a:lnTo>
                    <a:pt x="19" y="8"/>
                  </a:lnTo>
                  <a:lnTo>
                    <a:pt x="12" y="15"/>
                  </a:lnTo>
                  <a:lnTo>
                    <a:pt x="7" y="22"/>
                  </a:lnTo>
                  <a:lnTo>
                    <a:pt x="3" y="31"/>
                  </a:lnTo>
                  <a:lnTo>
                    <a:pt x="1" y="42"/>
                  </a:lnTo>
                  <a:lnTo>
                    <a:pt x="0" y="54"/>
                  </a:lnTo>
                  <a:lnTo>
                    <a:pt x="0" y="105"/>
                  </a:lnTo>
                  <a:lnTo>
                    <a:pt x="1" y="118"/>
                  </a:lnTo>
                  <a:lnTo>
                    <a:pt x="3" y="128"/>
                  </a:lnTo>
                  <a:lnTo>
                    <a:pt x="7" y="137"/>
                  </a:lnTo>
                  <a:lnTo>
                    <a:pt x="12" y="145"/>
                  </a:lnTo>
                  <a:lnTo>
                    <a:pt x="19" y="150"/>
                  </a:lnTo>
                  <a:lnTo>
                    <a:pt x="28" y="155"/>
                  </a:lnTo>
                  <a:lnTo>
                    <a:pt x="39" y="158"/>
                  </a:lnTo>
                  <a:lnTo>
                    <a:pt x="50" y="160"/>
                  </a:lnTo>
                  <a:lnTo>
                    <a:pt x="126" y="160"/>
                  </a:lnTo>
                  <a:lnTo>
                    <a:pt x="137" y="158"/>
                  </a:lnTo>
                  <a:lnTo>
                    <a:pt x="147" y="155"/>
                  </a:lnTo>
                  <a:lnTo>
                    <a:pt x="156" y="150"/>
                  </a:lnTo>
                  <a:lnTo>
                    <a:pt x="163" y="145"/>
                  </a:lnTo>
                  <a:lnTo>
                    <a:pt x="169" y="137"/>
                  </a:lnTo>
                  <a:lnTo>
                    <a:pt x="172" y="128"/>
                  </a:lnTo>
                  <a:lnTo>
                    <a:pt x="174" y="118"/>
                  </a:lnTo>
                  <a:lnTo>
                    <a:pt x="175" y="105"/>
                  </a:lnTo>
                  <a:lnTo>
                    <a:pt x="175"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20" name="Google Shape;20;p13"/>
          <p:cNvSpPr txBox="1"/>
          <p:nvPr/>
        </p:nvSpPr>
        <p:spPr>
          <a:xfrm>
            <a:off x="203200" y="6705600"/>
            <a:ext cx="11785600" cy="1524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1" name="Google Shape;21;p13"/>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9pPr>
          </a:lstStyle>
          <a:p/>
        </p:txBody>
      </p:sp>
      <p:sp>
        <p:nvSpPr>
          <p:cNvPr id="22" name="Google Shape;22;p13"/>
          <p:cNvSpPr txBox="1"/>
          <p:nvPr>
            <p:ph idx="1" type="body"/>
          </p:nvPr>
        </p:nvSpPr>
        <p:spPr>
          <a:xfrm>
            <a:off x="609600" y="1196975"/>
            <a:ext cx="10972800" cy="431958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9250" lvl="2" marL="1371600" marR="0" rtl="0" algn="l">
              <a:lnSpc>
                <a:spcPct val="100000"/>
              </a:lnSpc>
              <a:spcBef>
                <a:spcPts val="380"/>
              </a:spcBef>
              <a:spcAft>
                <a:spcPts val="0"/>
              </a:spcAft>
              <a:buClr>
                <a:schemeClr val="dk1"/>
              </a:buClr>
              <a:buSzPts val="1900"/>
              <a:buFont typeface="Verdana"/>
              <a:buChar char="•"/>
              <a:defRPr b="0" i="0" sz="1900" u="none" cap="none" strike="noStrike">
                <a:solidFill>
                  <a:schemeClr val="dk1"/>
                </a:solidFill>
                <a:latin typeface="Verdana"/>
                <a:ea typeface="Verdana"/>
                <a:cs typeface="Verdana"/>
                <a:sym typeface="Verdana"/>
              </a:defRPr>
            </a:lvl3pPr>
            <a:lvl4pPr indent="-336550" lvl="3" marL="1828800" marR="0" rtl="0" algn="l">
              <a:lnSpc>
                <a:spcPct val="100000"/>
              </a:lnSpc>
              <a:spcBef>
                <a:spcPts val="340"/>
              </a:spcBef>
              <a:spcAft>
                <a:spcPts val="0"/>
              </a:spcAft>
              <a:buClr>
                <a:schemeClr val="dk1"/>
              </a:buClr>
              <a:buSzPts val="1700"/>
              <a:buFont typeface="Verdana"/>
              <a:buChar char="–"/>
              <a:defRPr b="0" i="0" sz="1700" u="none" cap="none" strike="noStrike">
                <a:solidFill>
                  <a:schemeClr val="dk1"/>
                </a:solidFill>
                <a:latin typeface="Verdana"/>
                <a:ea typeface="Verdana"/>
                <a:cs typeface="Verdana"/>
                <a:sym typeface="Verdana"/>
              </a:defRPr>
            </a:lvl4pPr>
            <a:lvl5pPr indent="-323850" lvl="4" marL="22860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5pPr>
            <a:lvl6pPr indent="-323850" lvl="5" marL="27432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6pPr>
            <a:lvl7pPr indent="-323850" lvl="6" marL="32004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7pPr>
            <a:lvl8pPr indent="-323850" lvl="7" marL="36576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5"/>
          <p:cNvSpPr txBox="1"/>
          <p:nvPr/>
        </p:nvSpPr>
        <p:spPr>
          <a:xfrm>
            <a:off x="203200" y="76200"/>
            <a:ext cx="11785600" cy="882650"/>
          </a:xfrm>
          <a:prstGeom prst="rect">
            <a:avLst/>
          </a:prstGeom>
          <a:gradFill>
            <a:gsLst>
              <a:gs pos="0">
                <a:srgbClr val="DDDDDD"/>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6" name="Google Shape;26;p15"/>
          <p:cNvSpPr txBox="1"/>
          <p:nvPr/>
        </p:nvSpPr>
        <p:spPr>
          <a:xfrm>
            <a:off x="203200" y="0"/>
            <a:ext cx="11785600" cy="762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nvGrpSpPr>
          <p:cNvPr id="27" name="Google Shape;27;p15"/>
          <p:cNvGrpSpPr/>
          <p:nvPr/>
        </p:nvGrpSpPr>
        <p:grpSpPr>
          <a:xfrm>
            <a:off x="10812462" y="228600"/>
            <a:ext cx="973137" cy="561975"/>
            <a:chOff x="1565" y="974"/>
            <a:chExt cx="2586" cy="1549"/>
          </a:xfrm>
        </p:grpSpPr>
        <p:sp>
          <p:nvSpPr>
            <p:cNvPr id="28" name="Google Shape;28;p15"/>
            <p:cNvSpPr/>
            <p:nvPr/>
          </p:nvSpPr>
          <p:spPr>
            <a:xfrm>
              <a:off x="1565" y="2265"/>
              <a:ext cx="2586" cy="258"/>
            </a:xfrm>
            <a:custGeom>
              <a:rect b="b" l="l" r="r" t="t"/>
              <a:pathLst>
                <a:path extrusionOk="0" h="1806" w="18096">
                  <a:moveTo>
                    <a:pt x="1129" y="1444"/>
                  </a:moveTo>
                  <a:lnTo>
                    <a:pt x="1133" y="1436"/>
                  </a:lnTo>
                  <a:lnTo>
                    <a:pt x="1137" y="1429"/>
                  </a:lnTo>
                  <a:lnTo>
                    <a:pt x="1139" y="1421"/>
                  </a:lnTo>
                  <a:lnTo>
                    <a:pt x="1140" y="1414"/>
                  </a:lnTo>
                  <a:lnTo>
                    <a:pt x="1141" y="1407"/>
                  </a:lnTo>
                  <a:lnTo>
                    <a:pt x="1141" y="1400"/>
                  </a:lnTo>
                  <a:lnTo>
                    <a:pt x="1140" y="1393"/>
                  </a:lnTo>
                  <a:lnTo>
                    <a:pt x="1139" y="1385"/>
                  </a:lnTo>
                  <a:lnTo>
                    <a:pt x="1137" y="1380"/>
                  </a:lnTo>
                  <a:lnTo>
                    <a:pt x="1133" y="1373"/>
                  </a:lnTo>
                  <a:lnTo>
                    <a:pt x="1129" y="1366"/>
                  </a:lnTo>
                  <a:lnTo>
                    <a:pt x="1124" y="1359"/>
                  </a:lnTo>
                  <a:lnTo>
                    <a:pt x="1117" y="1354"/>
                  </a:lnTo>
                  <a:lnTo>
                    <a:pt x="1112" y="1347"/>
                  </a:lnTo>
                  <a:lnTo>
                    <a:pt x="1104" y="1341"/>
                  </a:lnTo>
                  <a:lnTo>
                    <a:pt x="1096" y="1335"/>
                  </a:lnTo>
                  <a:lnTo>
                    <a:pt x="1013" y="1276"/>
                  </a:lnTo>
                  <a:lnTo>
                    <a:pt x="1005" y="1271"/>
                  </a:lnTo>
                  <a:lnTo>
                    <a:pt x="999" y="1268"/>
                  </a:lnTo>
                  <a:lnTo>
                    <a:pt x="991" y="1264"/>
                  </a:lnTo>
                  <a:lnTo>
                    <a:pt x="984" y="1262"/>
                  </a:lnTo>
                  <a:lnTo>
                    <a:pt x="977" y="1261"/>
                  </a:lnTo>
                  <a:lnTo>
                    <a:pt x="970" y="1261"/>
                  </a:lnTo>
                  <a:lnTo>
                    <a:pt x="964" y="1261"/>
                  </a:lnTo>
                  <a:lnTo>
                    <a:pt x="957" y="1263"/>
                  </a:lnTo>
                  <a:lnTo>
                    <a:pt x="950" y="1265"/>
                  </a:lnTo>
                  <a:lnTo>
                    <a:pt x="943" y="1268"/>
                  </a:lnTo>
                  <a:lnTo>
                    <a:pt x="938" y="1272"/>
                  </a:lnTo>
                  <a:lnTo>
                    <a:pt x="931" y="1277"/>
                  </a:lnTo>
                  <a:lnTo>
                    <a:pt x="924" y="1282"/>
                  </a:lnTo>
                  <a:lnTo>
                    <a:pt x="918" y="1289"/>
                  </a:lnTo>
                  <a:lnTo>
                    <a:pt x="912" y="1297"/>
                  </a:lnTo>
                  <a:lnTo>
                    <a:pt x="906" y="1305"/>
                  </a:lnTo>
                  <a:lnTo>
                    <a:pt x="902" y="1309"/>
                  </a:lnTo>
                  <a:lnTo>
                    <a:pt x="899" y="1315"/>
                  </a:lnTo>
                  <a:lnTo>
                    <a:pt x="896" y="1321"/>
                  </a:lnTo>
                  <a:lnTo>
                    <a:pt x="892" y="1328"/>
                  </a:lnTo>
                  <a:lnTo>
                    <a:pt x="888" y="1334"/>
                  </a:lnTo>
                  <a:lnTo>
                    <a:pt x="882" y="1341"/>
                  </a:lnTo>
                  <a:lnTo>
                    <a:pt x="878" y="1349"/>
                  </a:lnTo>
                  <a:lnTo>
                    <a:pt x="872" y="1357"/>
                  </a:lnTo>
                  <a:lnTo>
                    <a:pt x="866" y="1365"/>
                  </a:lnTo>
                  <a:lnTo>
                    <a:pt x="861" y="1374"/>
                  </a:lnTo>
                  <a:lnTo>
                    <a:pt x="854" y="1383"/>
                  </a:lnTo>
                  <a:lnTo>
                    <a:pt x="847" y="1391"/>
                  </a:lnTo>
                  <a:lnTo>
                    <a:pt x="839" y="1400"/>
                  </a:lnTo>
                  <a:lnTo>
                    <a:pt x="831" y="1409"/>
                  </a:lnTo>
                  <a:lnTo>
                    <a:pt x="822" y="1418"/>
                  </a:lnTo>
                  <a:lnTo>
                    <a:pt x="813" y="1427"/>
                  </a:lnTo>
                  <a:lnTo>
                    <a:pt x="804" y="1436"/>
                  </a:lnTo>
                  <a:lnTo>
                    <a:pt x="794" y="1445"/>
                  </a:lnTo>
                  <a:lnTo>
                    <a:pt x="784" y="1454"/>
                  </a:lnTo>
                  <a:lnTo>
                    <a:pt x="772" y="1462"/>
                  </a:lnTo>
                  <a:lnTo>
                    <a:pt x="761" y="1470"/>
                  </a:lnTo>
                  <a:lnTo>
                    <a:pt x="749" y="1477"/>
                  </a:lnTo>
                  <a:lnTo>
                    <a:pt x="736" y="1483"/>
                  </a:lnTo>
                  <a:lnTo>
                    <a:pt x="723" y="1488"/>
                  </a:lnTo>
                  <a:lnTo>
                    <a:pt x="709" y="1493"/>
                  </a:lnTo>
                  <a:lnTo>
                    <a:pt x="694" y="1497"/>
                  </a:lnTo>
                  <a:lnTo>
                    <a:pt x="680" y="1502"/>
                  </a:lnTo>
                  <a:lnTo>
                    <a:pt x="664" y="1504"/>
                  </a:lnTo>
                  <a:lnTo>
                    <a:pt x="648" y="1507"/>
                  </a:lnTo>
                  <a:lnTo>
                    <a:pt x="631" y="1509"/>
                  </a:lnTo>
                  <a:lnTo>
                    <a:pt x="613" y="1511"/>
                  </a:lnTo>
                  <a:lnTo>
                    <a:pt x="596" y="1511"/>
                  </a:lnTo>
                  <a:lnTo>
                    <a:pt x="577" y="1510"/>
                  </a:lnTo>
                  <a:lnTo>
                    <a:pt x="559" y="1509"/>
                  </a:lnTo>
                  <a:lnTo>
                    <a:pt x="540" y="1506"/>
                  </a:lnTo>
                  <a:lnTo>
                    <a:pt x="523" y="1503"/>
                  </a:lnTo>
                  <a:lnTo>
                    <a:pt x="507" y="1499"/>
                  </a:lnTo>
                  <a:lnTo>
                    <a:pt x="491" y="1495"/>
                  </a:lnTo>
                  <a:lnTo>
                    <a:pt x="476" y="1489"/>
                  </a:lnTo>
                  <a:lnTo>
                    <a:pt x="460" y="1483"/>
                  </a:lnTo>
                  <a:lnTo>
                    <a:pt x="445" y="1476"/>
                  </a:lnTo>
                  <a:lnTo>
                    <a:pt x="432" y="1468"/>
                  </a:lnTo>
                  <a:lnTo>
                    <a:pt x="418" y="1460"/>
                  </a:lnTo>
                  <a:lnTo>
                    <a:pt x="406" y="1450"/>
                  </a:lnTo>
                  <a:lnTo>
                    <a:pt x="393" y="1440"/>
                  </a:lnTo>
                  <a:lnTo>
                    <a:pt x="381" y="1429"/>
                  </a:lnTo>
                  <a:lnTo>
                    <a:pt x="370" y="1418"/>
                  </a:lnTo>
                  <a:lnTo>
                    <a:pt x="359" y="1406"/>
                  </a:lnTo>
                  <a:lnTo>
                    <a:pt x="349" y="1392"/>
                  </a:lnTo>
                  <a:lnTo>
                    <a:pt x="340" y="1380"/>
                  </a:lnTo>
                  <a:lnTo>
                    <a:pt x="331" y="1366"/>
                  </a:lnTo>
                  <a:lnTo>
                    <a:pt x="323" y="1352"/>
                  </a:lnTo>
                  <a:lnTo>
                    <a:pt x="315" y="1339"/>
                  </a:lnTo>
                  <a:lnTo>
                    <a:pt x="309" y="1325"/>
                  </a:lnTo>
                  <a:lnTo>
                    <a:pt x="303" y="1312"/>
                  </a:lnTo>
                  <a:lnTo>
                    <a:pt x="297" y="1297"/>
                  </a:lnTo>
                  <a:lnTo>
                    <a:pt x="293" y="1283"/>
                  </a:lnTo>
                  <a:lnTo>
                    <a:pt x="288" y="1269"/>
                  </a:lnTo>
                  <a:lnTo>
                    <a:pt x="285" y="1254"/>
                  </a:lnTo>
                  <a:lnTo>
                    <a:pt x="281" y="1238"/>
                  </a:lnTo>
                  <a:lnTo>
                    <a:pt x="279" y="1224"/>
                  </a:lnTo>
                  <a:lnTo>
                    <a:pt x="278" y="1208"/>
                  </a:lnTo>
                  <a:lnTo>
                    <a:pt x="277" y="1192"/>
                  </a:lnTo>
                  <a:lnTo>
                    <a:pt x="277" y="1176"/>
                  </a:lnTo>
                  <a:lnTo>
                    <a:pt x="277" y="592"/>
                  </a:lnTo>
                  <a:lnTo>
                    <a:pt x="277" y="577"/>
                  </a:lnTo>
                  <a:lnTo>
                    <a:pt x="278" y="560"/>
                  </a:lnTo>
                  <a:lnTo>
                    <a:pt x="279" y="544"/>
                  </a:lnTo>
                  <a:lnTo>
                    <a:pt x="281" y="528"/>
                  </a:lnTo>
                  <a:lnTo>
                    <a:pt x="285" y="512"/>
                  </a:lnTo>
                  <a:lnTo>
                    <a:pt x="288" y="497"/>
                  </a:lnTo>
                  <a:lnTo>
                    <a:pt x="293" y="483"/>
                  </a:lnTo>
                  <a:lnTo>
                    <a:pt x="297" y="468"/>
                  </a:lnTo>
                  <a:lnTo>
                    <a:pt x="303" y="453"/>
                  </a:lnTo>
                  <a:lnTo>
                    <a:pt x="309" y="440"/>
                  </a:lnTo>
                  <a:lnTo>
                    <a:pt x="315" y="425"/>
                  </a:lnTo>
                  <a:lnTo>
                    <a:pt x="323" y="411"/>
                  </a:lnTo>
                  <a:lnTo>
                    <a:pt x="331" y="399"/>
                  </a:lnTo>
                  <a:lnTo>
                    <a:pt x="340" y="385"/>
                  </a:lnTo>
                  <a:lnTo>
                    <a:pt x="349" y="373"/>
                  </a:lnTo>
                  <a:lnTo>
                    <a:pt x="359" y="361"/>
                  </a:lnTo>
                  <a:lnTo>
                    <a:pt x="370" y="348"/>
                  </a:lnTo>
                  <a:lnTo>
                    <a:pt x="381" y="337"/>
                  </a:lnTo>
                  <a:lnTo>
                    <a:pt x="393" y="327"/>
                  </a:lnTo>
                  <a:lnTo>
                    <a:pt x="406" y="316"/>
                  </a:lnTo>
                  <a:lnTo>
                    <a:pt x="418" y="307"/>
                  </a:lnTo>
                  <a:lnTo>
                    <a:pt x="432" y="299"/>
                  </a:lnTo>
                  <a:lnTo>
                    <a:pt x="445" y="292"/>
                  </a:lnTo>
                  <a:lnTo>
                    <a:pt x="460" y="285"/>
                  </a:lnTo>
                  <a:lnTo>
                    <a:pt x="476" y="279"/>
                  </a:lnTo>
                  <a:lnTo>
                    <a:pt x="491" y="275"/>
                  </a:lnTo>
                  <a:lnTo>
                    <a:pt x="507" y="269"/>
                  </a:lnTo>
                  <a:lnTo>
                    <a:pt x="523" y="266"/>
                  </a:lnTo>
                  <a:lnTo>
                    <a:pt x="540" y="262"/>
                  </a:lnTo>
                  <a:lnTo>
                    <a:pt x="559" y="260"/>
                  </a:lnTo>
                  <a:lnTo>
                    <a:pt x="577" y="259"/>
                  </a:lnTo>
                  <a:lnTo>
                    <a:pt x="596" y="258"/>
                  </a:lnTo>
                  <a:lnTo>
                    <a:pt x="614" y="258"/>
                  </a:lnTo>
                  <a:lnTo>
                    <a:pt x="632" y="259"/>
                  </a:lnTo>
                  <a:lnTo>
                    <a:pt x="649" y="261"/>
                  </a:lnTo>
                  <a:lnTo>
                    <a:pt x="666" y="263"/>
                  </a:lnTo>
                  <a:lnTo>
                    <a:pt x="682" y="266"/>
                  </a:lnTo>
                  <a:lnTo>
                    <a:pt x="698" y="270"/>
                  </a:lnTo>
                  <a:lnTo>
                    <a:pt x="714" y="275"/>
                  </a:lnTo>
                  <a:lnTo>
                    <a:pt x="727" y="279"/>
                  </a:lnTo>
                  <a:lnTo>
                    <a:pt x="741" y="287"/>
                  </a:lnTo>
                  <a:lnTo>
                    <a:pt x="753" y="294"/>
                  </a:lnTo>
                  <a:lnTo>
                    <a:pt x="766" y="302"/>
                  </a:lnTo>
                  <a:lnTo>
                    <a:pt x="777" y="310"/>
                  </a:lnTo>
                  <a:lnTo>
                    <a:pt x="788" y="318"/>
                  </a:lnTo>
                  <a:lnTo>
                    <a:pt x="798" y="326"/>
                  </a:lnTo>
                  <a:lnTo>
                    <a:pt x="807" y="333"/>
                  </a:lnTo>
                  <a:lnTo>
                    <a:pt x="818" y="342"/>
                  </a:lnTo>
                  <a:lnTo>
                    <a:pt x="827" y="350"/>
                  </a:lnTo>
                  <a:lnTo>
                    <a:pt x="835" y="358"/>
                  </a:lnTo>
                  <a:lnTo>
                    <a:pt x="843" y="367"/>
                  </a:lnTo>
                  <a:lnTo>
                    <a:pt x="850" y="375"/>
                  </a:lnTo>
                  <a:lnTo>
                    <a:pt x="857" y="384"/>
                  </a:lnTo>
                  <a:lnTo>
                    <a:pt x="864" y="393"/>
                  </a:lnTo>
                  <a:lnTo>
                    <a:pt x="870" y="402"/>
                  </a:lnTo>
                  <a:lnTo>
                    <a:pt x="875" y="413"/>
                  </a:lnTo>
                  <a:lnTo>
                    <a:pt x="881" y="421"/>
                  </a:lnTo>
                  <a:lnTo>
                    <a:pt x="886" y="427"/>
                  </a:lnTo>
                  <a:lnTo>
                    <a:pt x="890" y="435"/>
                  </a:lnTo>
                  <a:lnTo>
                    <a:pt x="895" y="443"/>
                  </a:lnTo>
                  <a:lnTo>
                    <a:pt x="898" y="450"/>
                  </a:lnTo>
                  <a:lnTo>
                    <a:pt x="900" y="458"/>
                  </a:lnTo>
                  <a:lnTo>
                    <a:pt x="904" y="465"/>
                  </a:lnTo>
                  <a:lnTo>
                    <a:pt x="906" y="471"/>
                  </a:lnTo>
                  <a:lnTo>
                    <a:pt x="912" y="478"/>
                  </a:lnTo>
                  <a:lnTo>
                    <a:pt x="917" y="485"/>
                  </a:lnTo>
                  <a:lnTo>
                    <a:pt x="923" y="491"/>
                  </a:lnTo>
                  <a:lnTo>
                    <a:pt x="930" y="495"/>
                  </a:lnTo>
                  <a:lnTo>
                    <a:pt x="935" y="500"/>
                  </a:lnTo>
                  <a:lnTo>
                    <a:pt x="942" y="502"/>
                  </a:lnTo>
                  <a:lnTo>
                    <a:pt x="949" y="504"/>
                  </a:lnTo>
                  <a:lnTo>
                    <a:pt x="956" y="506"/>
                  </a:lnTo>
                  <a:lnTo>
                    <a:pt x="962" y="506"/>
                  </a:lnTo>
                  <a:lnTo>
                    <a:pt x="969" y="506"/>
                  </a:lnTo>
                  <a:lnTo>
                    <a:pt x="976" y="506"/>
                  </a:lnTo>
                  <a:lnTo>
                    <a:pt x="983" y="504"/>
                  </a:lnTo>
                  <a:lnTo>
                    <a:pt x="991" y="502"/>
                  </a:lnTo>
                  <a:lnTo>
                    <a:pt x="998" y="499"/>
                  </a:lnTo>
                  <a:lnTo>
                    <a:pt x="1005" y="494"/>
                  </a:lnTo>
                  <a:lnTo>
                    <a:pt x="1013" y="490"/>
                  </a:lnTo>
                  <a:lnTo>
                    <a:pt x="1099" y="427"/>
                  </a:lnTo>
                  <a:lnTo>
                    <a:pt x="1107" y="421"/>
                  </a:lnTo>
                  <a:lnTo>
                    <a:pt x="1114" y="414"/>
                  </a:lnTo>
                  <a:lnTo>
                    <a:pt x="1120" y="407"/>
                  </a:lnTo>
                  <a:lnTo>
                    <a:pt x="1125" y="399"/>
                  </a:lnTo>
                  <a:lnTo>
                    <a:pt x="1130" y="391"/>
                  </a:lnTo>
                  <a:lnTo>
                    <a:pt x="1133" y="384"/>
                  </a:lnTo>
                  <a:lnTo>
                    <a:pt x="1136" y="375"/>
                  </a:lnTo>
                  <a:lnTo>
                    <a:pt x="1137" y="367"/>
                  </a:lnTo>
                  <a:lnTo>
                    <a:pt x="1137" y="361"/>
                  </a:lnTo>
                  <a:lnTo>
                    <a:pt x="1136" y="354"/>
                  </a:lnTo>
                  <a:lnTo>
                    <a:pt x="1134" y="347"/>
                  </a:lnTo>
                  <a:lnTo>
                    <a:pt x="1133" y="340"/>
                  </a:lnTo>
                  <a:lnTo>
                    <a:pt x="1131" y="335"/>
                  </a:lnTo>
                  <a:lnTo>
                    <a:pt x="1129" y="329"/>
                  </a:lnTo>
                  <a:lnTo>
                    <a:pt x="1125" y="322"/>
                  </a:lnTo>
                  <a:lnTo>
                    <a:pt x="1122" y="318"/>
                  </a:lnTo>
                  <a:lnTo>
                    <a:pt x="1116" y="301"/>
                  </a:lnTo>
                  <a:lnTo>
                    <a:pt x="1106" y="283"/>
                  </a:lnTo>
                  <a:lnTo>
                    <a:pt x="1094" y="262"/>
                  </a:lnTo>
                  <a:lnTo>
                    <a:pt x="1078" y="240"/>
                  </a:lnTo>
                  <a:lnTo>
                    <a:pt x="1059" y="216"/>
                  </a:lnTo>
                  <a:lnTo>
                    <a:pt x="1037" y="189"/>
                  </a:lnTo>
                  <a:lnTo>
                    <a:pt x="1012" y="160"/>
                  </a:lnTo>
                  <a:lnTo>
                    <a:pt x="984" y="131"/>
                  </a:lnTo>
                  <a:lnTo>
                    <a:pt x="969" y="117"/>
                  </a:lnTo>
                  <a:lnTo>
                    <a:pt x="953" y="104"/>
                  </a:lnTo>
                  <a:lnTo>
                    <a:pt x="935" y="91"/>
                  </a:lnTo>
                  <a:lnTo>
                    <a:pt x="917" y="80"/>
                  </a:lnTo>
                  <a:lnTo>
                    <a:pt x="897" y="69"/>
                  </a:lnTo>
                  <a:lnTo>
                    <a:pt x="875" y="57"/>
                  </a:lnTo>
                  <a:lnTo>
                    <a:pt x="853" y="47"/>
                  </a:lnTo>
                  <a:lnTo>
                    <a:pt x="830" y="37"/>
                  </a:lnTo>
                  <a:lnTo>
                    <a:pt x="804" y="28"/>
                  </a:lnTo>
                  <a:lnTo>
                    <a:pt x="778" y="20"/>
                  </a:lnTo>
                  <a:lnTo>
                    <a:pt x="751" y="14"/>
                  </a:lnTo>
                  <a:lnTo>
                    <a:pt x="721" y="9"/>
                  </a:lnTo>
                  <a:lnTo>
                    <a:pt x="692" y="5"/>
                  </a:lnTo>
                  <a:lnTo>
                    <a:pt x="660" y="2"/>
                  </a:lnTo>
                  <a:lnTo>
                    <a:pt x="629" y="0"/>
                  </a:lnTo>
                  <a:lnTo>
                    <a:pt x="596" y="0"/>
                  </a:lnTo>
                  <a:lnTo>
                    <a:pt x="562" y="1"/>
                  </a:lnTo>
                  <a:lnTo>
                    <a:pt x="530" y="3"/>
                  </a:lnTo>
                  <a:lnTo>
                    <a:pt x="499" y="7"/>
                  </a:lnTo>
                  <a:lnTo>
                    <a:pt x="468" y="12"/>
                  </a:lnTo>
                  <a:lnTo>
                    <a:pt x="439" y="19"/>
                  </a:lnTo>
                  <a:lnTo>
                    <a:pt x="409" y="27"/>
                  </a:lnTo>
                  <a:lnTo>
                    <a:pt x="381" y="36"/>
                  </a:lnTo>
                  <a:lnTo>
                    <a:pt x="354" y="46"/>
                  </a:lnTo>
                  <a:lnTo>
                    <a:pt x="328" y="57"/>
                  </a:lnTo>
                  <a:lnTo>
                    <a:pt x="302" y="71"/>
                  </a:lnTo>
                  <a:lnTo>
                    <a:pt x="277" y="86"/>
                  </a:lnTo>
                  <a:lnTo>
                    <a:pt x="253" y="100"/>
                  </a:lnTo>
                  <a:lnTo>
                    <a:pt x="230" y="119"/>
                  </a:lnTo>
                  <a:lnTo>
                    <a:pt x="208" y="137"/>
                  </a:lnTo>
                  <a:lnTo>
                    <a:pt x="186" y="156"/>
                  </a:lnTo>
                  <a:lnTo>
                    <a:pt x="166" y="177"/>
                  </a:lnTo>
                  <a:lnTo>
                    <a:pt x="146" y="199"/>
                  </a:lnTo>
                  <a:lnTo>
                    <a:pt x="128" y="221"/>
                  </a:lnTo>
                  <a:lnTo>
                    <a:pt x="109" y="244"/>
                  </a:lnTo>
                  <a:lnTo>
                    <a:pt x="94" y="268"/>
                  </a:lnTo>
                  <a:lnTo>
                    <a:pt x="79" y="292"/>
                  </a:lnTo>
                  <a:lnTo>
                    <a:pt x="65" y="316"/>
                  </a:lnTo>
                  <a:lnTo>
                    <a:pt x="53" y="342"/>
                  </a:lnTo>
                  <a:lnTo>
                    <a:pt x="42" y="367"/>
                  </a:lnTo>
                  <a:lnTo>
                    <a:pt x="31" y="394"/>
                  </a:lnTo>
                  <a:lnTo>
                    <a:pt x="23" y="422"/>
                  </a:lnTo>
                  <a:lnTo>
                    <a:pt x="17" y="449"/>
                  </a:lnTo>
                  <a:lnTo>
                    <a:pt x="10" y="477"/>
                  </a:lnTo>
                  <a:lnTo>
                    <a:pt x="5" y="505"/>
                  </a:lnTo>
                  <a:lnTo>
                    <a:pt x="3" y="535"/>
                  </a:lnTo>
                  <a:lnTo>
                    <a:pt x="1" y="564"/>
                  </a:lnTo>
                  <a:lnTo>
                    <a:pt x="0" y="595"/>
                  </a:lnTo>
                  <a:lnTo>
                    <a:pt x="0" y="1176"/>
                  </a:lnTo>
                  <a:lnTo>
                    <a:pt x="1" y="1205"/>
                  </a:lnTo>
                  <a:lnTo>
                    <a:pt x="3" y="1235"/>
                  </a:lnTo>
                  <a:lnTo>
                    <a:pt x="5" y="1264"/>
                  </a:lnTo>
                  <a:lnTo>
                    <a:pt x="10" y="1293"/>
                  </a:lnTo>
                  <a:lnTo>
                    <a:pt x="17" y="1321"/>
                  </a:lnTo>
                  <a:lnTo>
                    <a:pt x="23" y="1348"/>
                  </a:lnTo>
                  <a:lnTo>
                    <a:pt x="31" y="1374"/>
                  </a:lnTo>
                  <a:lnTo>
                    <a:pt x="42" y="1400"/>
                  </a:lnTo>
                  <a:lnTo>
                    <a:pt x="53" y="1426"/>
                  </a:lnTo>
                  <a:lnTo>
                    <a:pt x="64" y="1451"/>
                  </a:lnTo>
                  <a:lnTo>
                    <a:pt x="78" y="1476"/>
                  </a:lnTo>
                  <a:lnTo>
                    <a:pt x="94" y="1499"/>
                  </a:lnTo>
                  <a:lnTo>
                    <a:pt x="109" y="1523"/>
                  </a:lnTo>
                  <a:lnTo>
                    <a:pt x="126" y="1546"/>
                  </a:lnTo>
                  <a:lnTo>
                    <a:pt x="146" y="1568"/>
                  </a:lnTo>
                  <a:lnTo>
                    <a:pt x="165" y="1590"/>
                  </a:lnTo>
                  <a:lnTo>
                    <a:pt x="186" y="1611"/>
                  </a:lnTo>
                  <a:lnTo>
                    <a:pt x="208" y="1631"/>
                  </a:lnTo>
                  <a:lnTo>
                    <a:pt x="229" y="1650"/>
                  </a:lnTo>
                  <a:lnTo>
                    <a:pt x="253" y="1667"/>
                  </a:lnTo>
                  <a:lnTo>
                    <a:pt x="277" y="1683"/>
                  </a:lnTo>
                  <a:lnTo>
                    <a:pt x="302" y="1697"/>
                  </a:lnTo>
                  <a:lnTo>
                    <a:pt x="328" y="1711"/>
                  </a:lnTo>
                  <a:lnTo>
                    <a:pt x="354" y="1722"/>
                  </a:lnTo>
                  <a:lnTo>
                    <a:pt x="381" y="1734"/>
                  </a:lnTo>
                  <a:lnTo>
                    <a:pt x="409" y="1743"/>
                  </a:lnTo>
                  <a:lnTo>
                    <a:pt x="437" y="1751"/>
                  </a:lnTo>
                  <a:lnTo>
                    <a:pt x="468" y="1756"/>
                  </a:lnTo>
                  <a:lnTo>
                    <a:pt x="499" y="1762"/>
                  </a:lnTo>
                  <a:lnTo>
                    <a:pt x="529" y="1765"/>
                  </a:lnTo>
                  <a:lnTo>
                    <a:pt x="562" y="1769"/>
                  </a:lnTo>
                  <a:lnTo>
                    <a:pt x="595" y="1770"/>
                  </a:lnTo>
                  <a:lnTo>
                    <a:pt x="628" y="1768"/>
                  </a:lnTo>
                  <a:lnTo>
                    <a:pt x="659" y="1765"/>
                  </a:lnTo>
                  <a:lnTo>
                    <a:pt x="689" y="1762"/>
                  </a:lnTo>
                  <a:lnTo>
                    <a:pt x="719" y="1757"/>
                  </a:lnTo>
                  <a:lnTo>
                    <a:pt x="747" y="1751"/>
                  </a:lnTo>
                  <a:lnTo>
                    <a:pt x="775" y="1744"/>
                  </a:lnTo>
                  <a:lnTo>
                    <a:pt x="801" y="1736"/>
                  </a:lnTo>
                  <a:lnTo>
                    <a:pt x="826" y="1727"/>
                  </a:lnTo>
                  <a:lnTo>
                    <a:pt x="849" y="1717"/>
                  </a:lnTo>
                  <a:lnTo>
                    <a:pt x="872" y="1706"/>
                  </a:lnTo>
                  <a:lnTo>
                    <a:pt x="893" y="1696"/>
                  </a:lnTo>
                  <a:lnTo>
                    <a:pt x="914" y="1685"/>
                  </a:lnTo>
                  <a:lnTo>
                    <a:pt x="933" y="1674"/>
                  </a:lnTo>
                  <a:lnTo>
                    <a:pt x="951" y="1661"/>
                  </a:lnTo>
                  <a:lnTo>
                    <a:pt x="968" y="1649"/>
                  </a:lnTo>
                  <a:lnTo>
                    <a:pt x="984" y="1635"/>
                  </a:lnTo>
                  <a:lnTo>
                    <a:pt x="1000" y="1622"/>
                  </a:lnTo>
                  <a:lnTo>
                    <a:pt x="1016" y="1608"/>
                  </a:lnTo>
                  <a:lnTo>
                    <a:pt x="1029" y="1595"/>
                  </a:lnTo>
                  <a:lnTo>
                    <a:pt x="1042" y="1580"/>
                  </a:lnTo>
                  <a:lnTo>
                    <a:pt x="1054" y="1566"/>
                  </a:lnTo>
                  <a:lnTo>
                    <a:pt x="1065" y="1553"/>
                  </a:lnTo>
                  <a:lnTo>
                    <a:pt x="1076" y="1539"/>
                  </a:lnTo>
                  <a:lnTo>
                    <a:pt x="1085" y="1526"/>
                  </a:lnTo>
                  <a:lnTo>
                    <a:pt x="1093" y="1513"/>
                  </a:lnTo>
                  <a:lnTo>
                    <a:pt x="1099" y="1502"/>
                  </a:lnTo>
                  <a:lnTo>
                    <a:pt x="1106" y="1490"/>
                  </a:lnTo>
                  <a:lnTo>
                    <a:pt x="1112" y="1480"/>
                  </a:lnTo>
                  <a:lnTo>
                    <a:pt x="1117" y="1470"/>
                  </a:lnTo>
                  <a:lnTo>
                    <a:pt x="1122" y="1461"/>
                  </a:lnTo>
                  <a:lnTo>
                    <a:pt x="1125" y="1452"/>
                  </a:lnTo>
                  <a:lnTo>
                    <a:pt x="1129" y="1444"/>
                  </a:lnTo>
                  <a:close/>
                  <a:moveTo>
                    <a:pt x="5399" y="632"/>
                  </a:moveTo>
                  <a:lnTo>
                    <a:pt x="5397" y="601"/>
                  </a:lnTo>
                  <a:lnTo>
                    <a:pt x="5395" y="571"/>
                  </a:lnTo>
                  <a:lnTo>
                    <a:pt x="5392" y="543"/>
                  </a:lnTo>
                  <a:lnTo>
                    <a:pt x="5387" y="513"/>
                  </a:lnTo>
                  <a:lnTo>
                    <a:pt x="5382" y="485"/>
                  </a:lnTo>
                  <a:lnTo>
                    <a:pt x="5374" y="458"/>
                  </a:lnTo>
                  <a:lnTo>
                    <a:pt x="5366" y="431"/>
                  </a:lnTo>
                  <a:lnTo>
                    <a:pt x="5357" y="405"/>
                  </a:lnTo>
                  <a:lnTo>
                    <a:pt x="5345" y="379"/>
                  </a:lnTo>
                  <a:lnTo>
                    <a:pt x="5334" y="354"/>
                  </a:lnTo>
                  <a:lnTo>
                    <a:pt x="5321" y="329"/>
                  </a:lnTo>
                  <a:lnTo>
                    <a:pt x="5306" y="305"/>
                  </a:lnTo>
                  <a:lnTo>
                    <a:pt x="5291" y="281"/>
                  </a:lnTo>
                  <a:lnTo>
                    <a:pt x="5274" y="258"/>
                  </a:lnTo>
                  <a:lnTo>
                    <a:pt x="5256" y="236"/>
                  </a:lnTo>
                  <a:lnTo>
                    <a:pt x="5237" y="214"/>
                  </a:lnTo>
                  <a:lnTo>
                    <a:pt x="5216" y="193"/>
                  </a:lnTo>
                  <a:lnTo>
                    <a:pt x="5195" y="173"/>
                  </a:lnTo>
                  <a:lnTo>
                    <a:pt x="5173" y="155"/>
                  </a:lnTo>
                  <a:lnTo>
                    <a:pt x="5150" y="138"/>
                  </a:lnTo>
                  <a:lnTo>
                    <a:pt x="5126" y="122"/>
                  </a:lnTo>
                  <a:lnTo>
                    <a:pt x="5101" y="107"/>
                  </a:lnTo>
                  <a:lnTo>
                    <a:pt x="5076" y="95"/>
                  </a:lnTo>
                  <a:lnTo>
                    <a:pt x="5049" y="82"/>
                  </a:lnTo>
                  <a:lnTo>
                    <a:pt x="5022" y="72"/>
                  </a:lnTo>
                  <a:lnTo>
                    <a:pt x="4994" y="63"/>
                  </a:lnTo>
                  <a:lnTo>
                    <a:pt x="4964" y="55"/>
                  </a:lnTo>
                  <a:lnTo>
                    <a:pt x="4934" y="48"/>
                  </a:lnTo>
                  <a:lnTo>
                    <a:pt x="4902" y="44"/>
                  </a:lnTo>
                  <a:lnTo>
                    <a:pt x="4870" y="40"/>
                  </a:lnTo>
                  <a:lnTo>
                    <a:pt x="4837" y="37"/>
                  </a:lnTo>
                  <a:lnTo>
                    <a:pt x="4803" y="36"/>
                  </a:lnTo>
                  <a:lnTo>
                    <a:pt x="4771" y="37"/>
                  </a:lnTo>
                  <a:lnTo>
                    <a:pt x="4739" y="40"/>
                  </a:lnTo>
                  <a:lnTo>
                    <a:pt x="4707" y="44"/>
                  </a:lnTo>
                  <a:lnTo>
                    <a:pt x="4677" y="48"/>
                  </a:lnTo>
                  <a:lnTo>
                    <a:pt x="4647" y="55"/>
                  </a:lnTo>
                  <a:lnTo>
                    <a:pt x="4618" y="63"/>
                  </a:lnTo>
                  <a:lnTo>
                    <a:pt x="4591" y="72"/>
                  </a:lnTo>
                  <a:lnTo>
                    <a:pt x="4564" y="82"/>
                  </a:lnTo>
                  <a:lnTo>
                    <a:pt x="4536" y="95"/>
                  </a:lnTo>
                  <a:lnTo>
                    <a:pt x="4512" y="107"/>
                  </a:lnTo>
                  <a:lnTo>
                    <a:pt x="4487" y="122"/>
                  </a:lnTo>
                  <a:lnTo>
                    <a:pt x="4462" y="138"/>
                  </a:lnTo>
                  <a:lnTo>
                    <a:pt x="4439" y="155"/>
                  </a:lnTo>
                  <a:lnTo>
                    <a:pt x="4417" y="173"/>
                  </a:lnTo>
                  <a:lnTo>
                    <a:pt x="4395" y="193"/>
                  </a:lnTo>
                  <a:lnTo>
                    <a:pt x="4374" y="214"/>
                  </a:lnTo>
                  <a:lnTo>
                    <a:pt x="4354" y="236"/>
                  </a:lnTo>
                  <a:lnTo>
                    <a:pt x="4335" y="258"/>
                  </a:lnTo>
                  <a:lnTo>
                    <a:pt x="4318" y="281"/>
                  </a:lnTo>
                  <a:lnTo>
                    <a:pt x="4301" y="305"/>
                  </a:lnTo>
                  <a:lnTo>
                    <a:pt x="4286" y="329"/>
                  </a:lnTo>
                  <a:lnTo>
                    <a:pt x="4273" y="354"/>
                  </a:lnTo>
                  <a:lnTo>
                    <a:pt x="4260" y="379"/>
                  </a:lnTo>
                  <a:lnTo>
                    <a:pt x="4249" y="405"/>
                  </a:lnTo>
                  <a:lnTo>
                    <a:pt x="4240" y="431"/>
                  </a:lnTo>
                  <a:lnTo>
                    <a:pt x="4231" y="458"/>
                  </a:lnTo>
                  <a:lnTo>
                    <a:pt x="4224" y="485"/>
                  </a:lnTo>
                  <a:lnTo>
                    <a:pt x="4219" y="513"/>
                  </a:lnTo>
                  <a:lnTo>
                    <a:pt x="4214" y="543"/>
                  </a:lnTo>
                  <a:lnTo>
                    <a:pt x="4211" y="571"/>
                  </a:lnTo>
                  <a:lnTo>
                    <a:pt x="4208" y="601"/>
                  </a:lnTo>
                  <a:lnTo>
                    <a:pt x="4208" y="632"/>
                  </a:lnTo>
                  <a:lnTo>
                    <a:pt x="4208" y="1212"/>
                  </a:lnTo>
                  <a:lnTo>
                    <a:pt x="4208" y="1243"/>
                  </a:lnTo>
                  <a:lnTo>
                    <a:pt x="4211" y="1272"/>
                  </a:lnTo>
                  <a:lnTo>
                    <a:pt x="4214" y="1300"/>
                  </a:lnTo>
                  <a:lnTo>
                    <a:pt x="4219" y="1329"/>
                  </a:lnTo>
                  <a:lnTo>
                    <a:pt x="4224" y="1357"/>
                  </a:lnTo>
                  <a:lnTo>
                    <a:pt x="4231" y="1384"/>
                  </a:lnTo>
                  <a:lnTo>
                    <a:pt x="4240" y="1411"/>
                  </a:lnTo>
                  <a:lnTo>
                    <a:pt x="4249" y="1437"/>
                  </a:lnTo>
                  <a:lnTo>
                    <a:pt x="4260" y="1462"/>
                  </a:lnTo>
                  <a:lnTo>
                    <a:pt x="4273" y="1488"/>
                  </a:lnTo>
                  <a:lnTo>
                    <a:pt x="4286" y="1512"/>
                  </a:lnTo>
                  <a:lnTo>
                    <a:pt x="4301" y="1536"/>
                  </a:lnTo>
                  <a:lnTo>
                    <a:pt x="4318" y="1559"/>
                  </a:lnTo>
                  <a:lnTo>
                    <a:pt x="4335" y="1582"/>
                  </a:lnTo>
                  <a:lnTo>
                    <a:pt x="4354" y="1605"/>
                  </a:lnTo>
                  <a:lnTo>
                    <a:pt x="4374" y="1626"/>
                  </a:lnTo>
                  <a:lnTo>
                    <a:pt x="4395" y="1648"/>
                  </a:lnTo>
                  <a:lnTo>
                    <a:pt x="4417" y="1668"/>
                  </a:lnTo>
                  <a:lnTo>
                    <a:pt x="4439" y="1686"/>
                  </a:lnTo>
                  <a:lnTo>
                    <a:pt x="4462" y="1704"/>
                  </a:lnTo>
                  <a:lnTo>
                    <a:pt x="4487" y="1720"/>
                  </a:lnTo>
                  <a:lnTo>
                    <a:pt x="4512" y="1734"/>
                  </a:lnTo>
                  <a:lnTo>
                    <a:pt x="4536" y="1747"/>
                  </a:lnTo>
                  <a:lnTo>
                    <a:pt x="4564" y="1760"/>
                  </a:lnTo>
                  <a:lnTo>
                    <a:pt x="4591" y="1770"/>
                  </a:lnTo>
                  <a:lnTo>
                    <a:pt x="4618" y="1779"/>
                  </a:lnTo>
                  <a:lnTo>
                    <a:pt x="4647" y="1787"/>
                  </a:lnTo>
                  <a:lnTo>
                    <a:pt x="4677" y="1794"/>
                  </a:lnTo>
                  <a:lnTo>
                    <a:pt x="4707" y="1798"/>
                  </a:lnTo>
                  <a:lnTo>
                    <a:pt x="4739" y="1803"/>
                  </a:lnTo>
                  <a:lnTo>
                    <a:pt x="4771" y="1805"/>
                  </a:lnTo>
                  <a:lnTo>
                    <a:pt x="4803" y="1806"/>
                  </a:lnTo>
                  <a:lnTo>
                    <a:pt x="4832" y="1805"/>
                  </a:lnTo>
                  <a:lnTo>
                    <a:pt x="4859" y="1804"/>
                  </a:lnTo>
                  <a:lnTo>
                    <a:pt x="4886" y="1801"/>
                  </a:lnTo>
                  <a:lnTo>
                    <a:pt x="4912" y="1798"/>
                  </a:lnTo>
                  <a:lnTo>
                    <a:pt x="4937" y="1795"/>
                  </a:lnTo>
                  <a:lnTo>
                    <a:pt x="4962" y="1789"/>
                  </a:lnTo>
                  <a:lnTo>
                    <a:pt x="4986" y="1785"/>
                  </a:lnTo>
                  <a:lnTo>
                    <a:pt x="5009" y="1778"/>
                  </a:lnTo>
                  <a:lnTo>
                    <a:pt x="5032" y="1771"/>
                  </a:lnTo>
                  <a:lnTo>
                    <a:pt x="5054" y="1763"/>
                  </a:lnTo>
                  <a:lnTo>
                    <a:pt x="5075" y="1755"/>
                  </a:lnTo>
                  <a:lnTo>
                    <a:pt x="5095" y="1746"/>
                  </a:lnTo>
                  <a:lnTo>
                    <a:pt x="5116" y="1736"/>
                  </a:lnTo>
                  <a:lnTo>
                    <a:pt x="5135" y="1725"/>
                  </a:lnTo>
                  <a:lnTo>
                    <a:pt x="5154" y="1713"/>
                  </a:lnTo>
                  <a:lnTo>
                    <a:pt x="5172" y="1701"/>
                  </a:lnTo>
                  <a:lnTo>
                    <a:pt x="5189" y="1688"/>
                  </a:lnTo>
                  <a:lnTo>
                    <a:pt x="5206" y="1675"/>
                  </a:lnTo>
                  <a:lnTo>
                    <a:pt x="5222" y="1662"/>
                  </a:lnTo>
                  <a:lnTo>
                    <a:pt x="5238" y="1649"/>
                  </a:lnTo>
                  <a:lnTo>
                    <a:pt x="5253" y="1636"/>
                  </a:lnTo>
                  <a:lnTo>
                    <a:pt x="5266" y="1623"/>
                  </a:lnTo>
                  <a:lnTo>
                    <a:pt x="5279" y="1609"/>
                  </a:lnTo>
                  <a:lnTo>
                    <a:pt x="5291" y="1596"/>
                  </a:lnTo>
                  <a:lnTo>
                    <a:pt x="5302" y="1582"/>
                  </a:lnTo>
                  <a:lnTo>
                    <a:pt x="5314" y="1568"/>
                  </a:lnTo>
                  <a:lnTo>
                    <a:pt x="5324" y="1555"/>
                  </a:lnTo>
                  <a:lnTo>
                    <a:pt x="5334" y="1541"/>
                  </a:lnTo>
                  <a:lnTo>
                    <a:pt x="5344" y="1528"/>
                  </a:lnTo>
                  <a:lnTo>
                    <a:pt x="5353" y="1515"/>
                  </a:lnTo>
                  <a:lnTo>
                    <a:pt x="5362" y="1502"/>
                  </a:lnTo>
                  <a:lnTo>
                    <a:pt x="5370" y="1489"/>
                  </a:lnTo>
                  <a:lnTo>
                    <a:pt x="5375" y="1483"/>
                  </a:lnTo>
                  <a:lnTo>
                    <a:pt x="5378" y="1476"/>
                  </a:lnTo>
                  <a:lnTo>
                    <a:pt x="5382" y="1469"/>
                  </a:lnTo>
                  <a:lnTo>
                    <a:pt x="5384" y="1462"/>
                  </a:lnTo>
                  <a:lnTo>
                    <a:pt x="5386" y="1454"/>
                  </a:lnTo>
                  <a:lnTo>
                    <a:pt x="5387" y="1447"/>
                  </a:lnTo>
                  <a:lnTo>
                    <a:pt x="5388" y="1440"/>
                  </a:lnTo>
                  <a:lnTo>
                    <a:pt x="5388" y="1432"/>
                  </a:lnTo>
                  <a:lnTo>
                    <a:pt x="5387" y="1424"/>
                  </a:lnTo>
                  <a:lnTo>
                    <a:pt x="5385" y="1417"/>
                  </a:lnTo>
                  <a:lnTo>
                    <a:pt x="5382" y="1409"/>
                  </a:lnTo>
                  <a:lnTo>
                    <a:pt x="5378" y="1402"/>
                  </a:lnTo>
                  <a:lnTo>
                    <a:pt x="5373" y="1395"/>
                  </a:lnTo>
                  <a:lnTo>
                    <a:pt x="5367" y="1389"/>
                  </a:lnTo>
                  <a:lnTo>
                    <a:pt x="5359" y="1382"/>
                  </a:lnTo>
                  <a:lnTo>
                    <a:pt x="5351" y="1376"/>
                  </a:lnTo>
                  <a:lnTo>
                    <a:pt x="5272" y="1316"/>
                  </a:lnTo>
                  <a:lnTo>
                    <a:pt x="5266" y="1312"/>
                  </a:lnTo>
                  <a:lnTo>
                    <a:pt x="5259" y="1307"/>
                  </a:lnTo>
                  <a:lnTo>
                    <a:pt x="5253" y="1304"/>
                  </a:lnTo>
                  <a:lnTo>
                    <a:pt x="5246" y="1302"/>
                  </a:lnTo>
                  <a:lnTo>
                    <a:pt x="5240" y="1299"/>
                  </a:lnTo>
                  <a:lnTo>
                    <a:pt x="5233" y="1298"/>
                  </a:lnTo>
                  <a:lnTo>
                    <a:pt x="5227" y="1298"/>
                  </a:lnTo>
                  <a:lnTo>
                    <a:pt x="5219" y="1298"/>
                  </a:lnTo>
                  <a:lnTo>
                    <a:pt x="5211" y="1300"/>
                  </a:lnTo>
                  <a:lnTo>
                    <a:pt x="5203" y="1303"/>
                  </a:lnTo>
                  <a:lnTo>
                    <a:pt x="5196" y="1305"/>
                  </a:lnTo>
                  <a:lnTo>
                    <a:pt x="5188" y="1308"/>
                  </a:lnTo>
                  <a:lnTo>
                    <a:pt x="5181" y="1313"/>
                  </a:lnTo>
                  <a:lnTo>
                    <a:pt x="5176" y="1319"/>
                  </a:lnTo>
                  <a:lnTo>
                    <a:pt x="5170" y="1324"/>
                  </a:lnTo>
                  <a:lnTo>
                    <a:pt x="5164" y="1331"/>
                  </a:lnTo>
                  <a:lnTo>
                    <a:pt x="5153" y="1348"/>
                  </a:lnTo>
                  <a:lnTo>
                    <a:pt x="5139" y="1365"/>
                  </a:lnTo>
                  <a:lnTo>
                    <a:pt x="5125" y="1382"/>
                  </a:lnTo>
                  <a:lnTo>
                    <a:pt x="5109" y="1399"/>
                  </a:lnTo>
                  <a:lnTo>
                    <a:pt x="5092" y="1417"/>
                  </a:lnTo>
                  <a:lnTo>
                    <a:pt x="5074" y="1434"/>
                  </a:lnTo>
                  <a:lnTo>
                    <a:pt x="5055" y="1452"/>
                  </a:lnTo>
                  <a:lnTo>
                    <a:pt x="5033" y="1471"/>
                  </a:lnTo>
                  <a:lnTo>
                    <a:pt x="5022" y="1479"/>
                  </a:lnTo>
                  <a:lnTo>
                    <a:pt x="5011" y="1488"/>
                  </a:lnTo>
                  <a:lnTo>
                    <a:pt x="4998" y="1496"/>
                  </a:lnTo>
                  <a:lnTo>
                    <a:pt x="4986" y="1503"/>
                  </a:lnTo>
                  <a:lnTo>
                    <a:pt x="4972" y="1510"/>
                  </a:lnTo>
                  <a:lnTo>
                    <a:pt x="4958" y="1516"/>
                  </a:lnTo>
                  <a:lnTo>
                    <a:pt x="4945" y="1522"/>
                  </a:lnTo>
                  <a:lnTo>
                    <a:pt x="4931" y="1527"/>
                  </a:lnTo>
                  <a:lnTo>
                    <a:pt x="4917" y="1531"/>
                  </a:lnTo>
                  <a:lnTo>
                    <a:pt x="4901" y="1536"/>
                  </a:lnTo>
                  <a:lnTo>
                    <a:pt x="4886" y="1539"/>
                  </a:lnTo>
                  <a:lnTo>
                    <a:pt x="4870" y="1541"/>
                  </a:lnTo>
                  <a:lnTo>
                    <a:pt x="4853" y="1544"/>
                  </a:lnTo>
                  <a:lnTo>
                    <a:pt x="4836" y="1546"/>
                  </a:lnTo>
                  <a:lnTo>
                    <a:pt x="4819" y="1547"/>
                  </a:lnTo>
                  <a:lnTo>
                    <a:pt x="4802" y="1548"/>
                  </a:lnTo>
                  <a:lnTo>
                    <a:pt x="4783" y="1547"/>
                  </a:lnTo>
                  <a:lnTo>
                    <a:pt x="4765" y="1546"/>
                  </a:lnTo>
                  <a:lnTo>
                    <a:pt x="4748" y="1542"/>
                  </a:lnTo>
                  <a:lnTo>
                    <a:pt x="4731" y="1540"/>
                  </a:lnTo>
                  <a:lnTo>
                    <a:pt x="4714" y="1536"/>
                  </a:lnTo>
                  <a:lnTo>
                    <a:pt x="4698" y="1531"/>
                  </a:lnTo>
                  <a:lnTo>
                    <a:pt x="4682" y="1526"/>
                  </a:lnTo>
                  <a:lnTo>
                    <a:pt x="4668" y="1520"/>
                  </a:lnTo>
                  <a:lnTo>
                    <a:pt x="4653" y="1512"/>
                  </a:lnTo>
                  <a:lnTo>
                    <a:pt x="4639" y="1504"/>
                  </a:lnTo>
                  <a:lnTo>
                    <a:pt x="4626" y="1496"/>
                  </a:lnTo>
                  <a:lnTo>
                    <a:pt x="4613" y="1487"/>
                  </a:lnTo>
                  <a:lnTo>
                    <a:pt x="4601" y="1477"/>
                  </a:lnTo>
                  <a:lnTo>
                    <a:pt x="4590" y="1466"/>
                  </a:lnTo>
                  <a:lnTo>
                    <a:pt x="4578" y="1454"/>
                  </a:lnTo>
                  <a:lnTo>
                    <a:pt x="4567" y="1442"/>
                  </a:lnTo>
                  <a:lnTo>
                    <a:pt x="4557" y="1428"/>
                  </a:lnTo>
                  <a:lnTo>
                    <a:pt x="4548" y="1416"/>
                  </a:lnTo>
                  <a:lnTo>
                    <a:pt x="4539" y="1402"/>
                  </a:lnTo>
                  <a:lnTo>
                    <a:pt x="4531" y="1389"/>
                  </a:lnTo>
                  <a:lnTo>
                    <a:pt x="4524" y="1375"/>
                  </a:lnTo>
                  <a:lnTo>
                    <a:pt x="4517" y="1362"/>
                  </a:lnTo>
                  <a:lnTo>
                    <a:pt x="4510" y="1348"/>
                  </a:lnTo>
                  <a:lnTo>
                    <a:pt x="4505" y="1333"/>
                  </a:lnTo>
                  <a:lnTo>
                    <a:pt x="4500" y="1319"/>
                  </a:lnTo>
                  <a:lnTo>
                    <a:pt x="4496" y="1304"/>
                  </a:lnTo>
                  <a:lnTo>
                    <a:pt x="4492" y="1289"/>
                  </a:lnTo>
                  <a:lnTo>
                    <a:pt x="4490" y="1274"/>
                  </a:lnTo>
                  <a:lnTo>
                    <a:pt x="4488" y="1259"/>
                  </a:lnTo>
                  <a:lnTo>
                    <a:pt x="4486" y="1244"/>
                  </a:lnTo>
                  <a:lnTo>
                    <a:pt x="4486" y="1228"/>
                  </a:lnTo>
                  <a:lnTo>
                    <a:pt x="4484" y="1212"/>
                  </a:lnTo>
                  <a:lnTo>
                    <a:pt x="4484" y="1123"/>
                  </a:lnTo>
                  <a:lnTo>
                    <a:pt x="4486" y="1113"/>
                  </a:lnTo>
                  <a:lnTo>
                    <a:pt x="4486" y="1104"/>
                  </a:lnTo>
                  <a:lnTo>
                    <a:pt x="4488" y="1096"/>
                  </a:lnTo>
                  <a:lnTo>
                    <a:pt x="4490" y="1088"/>
                  </a:lnTo>
                  <a:lnTo>
                    <a:pt x="4492" y="1080"/>
                  </a:lnTo>
                  <a:lnTo>
                    <a:pt x="4496" y="1073"/>
                  </a:lnTo>
                  <a:lnTo>
                    <a:pt x="4500" y="1067"/>
                  </a:lnTo>
                  <a:lnTo>
                    <a:pt x="4505" y="1062"/>
                  </a:lnTo>
                  <a:lnTo>
                    <a:pt x="4510" y="1057"/>
                  </a:lnTo>
                  <a:lnTo>
                    <a:pt x="4516" y="1053"/>
                  </a:lnTo>
                  <a:lnTo>
                    <a:pt x="4523" y="1049"/>
                  </a:lnTo>
                  <a:lnTo>
                    <a:pt x="4530" y="1047"/>
                  </a:lnTo>
                  <a:lnTo>
                    <a:pt x="4538" y="1045"/>
                  </a:lnTo>
                  <a:lnTo>
                    <a:pt x="4546" y="1043"/>
                  </a:lnTo>
                  <a:lnTo>
                    <a:pt x="4555" y="1043"/>
                  </a:lnTo>
                  <a:lnTo>
                    <a:pt x="4565" y="1041"/>
                  </a:lnTo>
                  <a:lnTo>
                    <a:pt x="5240" y="1041"/>
                  </a:lnTo>
                  <a:lnTo>
                    <a:pt x="5258" y="1041"/>
                  </a:lnTo>
                  <a:lnTo>
                    <a:pt x="5276" y="1039"/>
                  </a:lnTo>
                  <a:lnTo>
                    <a:pt x="5292" y="1036"/>
                  </a:lnTo>
                  <a:lnTo>
                    <a:pt x="5308" y="1031"/>
                  </a:lnTo>
                  <a:lnTo>
                    <a:pt x="5322" y="1026"/>
                  </a:lnTo>
                  <a:lnTo>
                    <a:pt x="5335" y="1019"/>
                  </a:lnTo>
                  <a:lnTo>
                    <a:pt x="5347" y="1011"/>
                  </a:lnTo>
                  <a:lnTo>
                    <a:pt x="5357" y="1002"/>
                  </a:lnTo>
                  <a:lnTo>
                    <a:pt x="5367" y="991"/>
                  </a:lnTo>
                  <a:lnTo>
                    <a:pt x="5375" y="979"/>
                  </a:lnTo>
                  <a:lnTo>
                    <a:pt x="5382" y="966"/>
                  </a:lnTo>
                  <a:lnTo>
                    <a:pt x="5387" y="951"/>
                  </a:lnTo>
                  <a:lnTo>
                    <a:pt x="5392" y="935"/>
                  </a:lnTo>
                  <a:lnTo>
                    <a:pt x="5395" y="918"/>
                  </a:lnTo>
                  <a:lnTo>
                    <a:pt x="5397" y="900"/>
                  </a:lnTo>
                  <a:lnTo>
                    <a:pt x="5399" y="881"/>
                  </a:lnTo>
                  <a:lnTo>
                    <a:pt x="5399" y="632"/>
                  </a:lnTo>
                  <a:close/>
                  <a:moveTo>
                    <a:pt x="5123" y="720"/>
                  </a:moveTo>
                  <a:lnTo>
                    <a:pt x="5121" y="730"/>
                  </a:lnTo>
                  <a:lnTo>
                    <a:pt x="5121" y="739"/>
                  </a:lnTo>
                  <a:lnTo>
                    <a:pt x="5119" y="749"/>
                  </a:lnTo>
                  <a:lnTo>
                    <a:pt x="5117" y="755"/>
                  </a:lnTo>
                  <a:lnTo>
                    <a:pt x="5115" y="763"/>
                  </a:lnTo>
                  <a:lnTo>
                    <a:pt x="5111" y="770"/>
                  </a:lnTo>
                  <a:lnTo>
                    <a:pt x="5107" y="776"/>
                  </a:lnTo>
                  <a:lnTo>
                    <a:pt x="5102" y="781"/>
                  </a:lnTo>
                  <a:lnTo>
                    <a:pt x="5097" y="786"/>
                  </a:lnTo>
                  <a:lnTo>
                    <a:pt x="5091" y="790"/>
                  </a:lnTo>
                  <a:lnTo>
                    <a:pt x="5084" y="794"/>
                  </a:lnTo>
                  <a:lnTo>
                    <a:pt x="5077" y="796"/>
                  </a:lnTo>
                  <a:lnTo>
                    <a:pt x="5069" y="798"/>
                  </a:lnTo>
                  <a:lnTo>
                    <a:pt x="5061" y="801"/>
                  </a:lnTo>
                  <a:lnTo>
                    <a:pt x="5052" y="801"/>
                  </a:lnTo>
                  <a:lnTo>
                    <a:pt x="5042" y="802"/>
                  </a:lnTo>
                  <a:lnTo>
                    <a:pt x="4565" y="802"/>
                  </a:lnTo>
                  <a:lnTo>
                    <a:pt x="4555" y="801"/>
                  </a:lnTo>
                  <a:lnTo>
                    <a:pt x="4546" y="801"/>
                  </a:lnTo>
                  <a:lnTo>
                    <a:pt x="4538" y="798"/>
                  </a:lnTo>
                  <a:lnTo>
                    <a:pt x="4530" y="796"/>
                  </a:lnTo>
                  <a:lnTo>
                    <a:pt x="4523" y="794"/>
                  </a:lnTo>
                  <a:lnTo>
                    <a:pt x="4516" y="790"/>
                  </a:lnTo>
                  <a:lnTo>
                    <a:pt x="4510" y="786"/>
                  </a:lnTo>
                  <a:lnTo>
                    <a:pt x="4505" y="781"/>
                  </a:lnTo>
                  <a:lnTo>
                    <a:pt x="4500" y="776"/>
                  </a:lnTo>
                  <a:lnTo>
                    <a:pt x="4496" y="770"/>
                  </a:lnTo>
                  <a:lnTo>
                    <a:pt x="4492" y="763"/>
                  </a:lnTo>
                  <a:lnTo>
                    <a:pt x="4490" y="755"/>
                  </a:lnTo>
                  <a:lnTo>
                    <a:pt x="4488" y="749"/>
                  </a:lnTo>
                  <a:lnTo>
                    <a:pt x="4486" y="739"/>
                  </a:lnTo>
                  <a:lnTo>
                    <a:pt x="4486" y="730"/>
                  </a:lnTo>
                  <a:lnTo>
                    <a:pt x="4484" y="720"/>
                  </a:lnTo>
                  <a:lnTo>
                    <a:pt x="4484" y="632"/>
                  </a:lnTo>
                  <a:lnTo>
                    <a:pt x="4486" y="615"/>
                  </a:lnTo>
                  <a:lnTo>
                    <a:pt x="4486" y="598"/>
                  </a:lnTo>
                  <a:lnTo>
                    <a:pt x="4488" y="582"/>
                  </a:lnTo>
                  <a:lnTo>
                    <a:pt x="4490" y="566"/>
                  </a:lnTo>
                  <a:lnTo>
                    <a:pt x="4492" y="551"/>
                  </a:lnTo>
                  <a:lnTo>
                    <a:pt x="4497" y="536"/>
                  </a:lnTo>
                  <a:lnTo>
                    <a:pt x="4500" y="521"/>
                  </a:lnTo>
                  <a:lnTo>
                    <a:pt x="4506" y="506"/>
                  </a:lnTo>
                  <a:lnTo>
                    <a:pt x="4512" y="492"/>
                  </a:lnTo>
                  <a:lnTo>
                    <a:pt x="4517" y="477"/>
                  </a:lnTo>
                  <a:lnTo>
                    <a:pt x="4524" y="463"/>
                  </a:lnTo>
                  <a:lnTo>
                    <a:pt x="4532" y="450"/>
                  </a:lnTo>
                  <a:lnTo>
                    <a:pt x="4540" y="436"/>
                  </a:lnTo>
                  <a:lnTo>
                    <a:pt x="4549" y="424"/>
                  </a:lnTo>
                  <a:lnTo>
                    <a:pt x="4558" y="410"/>
                  </a:lnTo>
                  <a:lnTo>
                    <a:pt x="4568" y="398"/>
                  </a:lnTo>
                  <a:lnTo>
                    <a:pt x="4578" y="385"/>
                  </a:lnTo>
                  <a:lnTo>
                    <a:pt x="4590" y="374"/>
                  </a:lnTo>
                  <a:lnTo>
                    <a:pt x="4601" y="364"/>
                  </a:lnTo>
                  <a:lnTo>
                    <a:pt x="4613" y="354"/>
                  </a:lnTo>
                  <a:lnTo>
                    <a:pt x="4627" y="345"/>
                  </a:lnTo>
                  <a:lnTo>
                    <a:pt x="4641" y="337"/>
                  </a:lnTo>
                  <a:lnTo>
                    <a:pt x="4654" y="329"/>
                  </a:lnTo>
                  <a:lnTo>
                    <a:pt x="4669" y="322"/>
                  </a:lnTo>
                  <a:lnTo>
                    <a:pt x="4684" y="316"/>
                  </a:lnTo>
                  <a:lnTo>
                    <a:pt x="4699" y="311"/>
                  </a:lnTo>
                  <a:lnTo>
                    <a:pt x="4715" y="306"/>
                  </a:lnTo>
                  <a:lnTo>
                    <a:pt x="4732" y="303"/>
                  </a:lnTo>
                  <a:lnTo>
                    <a:pt x="4749" y="299"/>
                  </a:lnTo>
                  <a:lnTo>
                    <a:pt x="4766" y="297"/>
                  </a:lnTo>
                  <a:lnTo>
                    <a:pt x="4784" y="295"/>
                  </a:lnTo>
                  <a:lnTo>
                    <a:pt x="4803" y="295"/>
                  </a:lnTo>
                  <a:lnTo>
                    <a:pt x="4823" y="295"/>
                  </a:lnTo>
                  <a:lnTo>
                    <a:pt x="4841" y="297"/>
                  </a:lnTo>
                  <a:lnTo>
                    <a:pt x="4858" y="299"/>
                  </a:lnTo>
                  <a:lnTo>
                    <a:pt x="4875" y="303"/>
                  </a:lnTo>
                  <a:lnTo>
                    <a:pt x="4892" y="306"/>
                  </a:lnTo>
                  <a:lnTo>
                    <a:pt x="4908" y="311"/>
                  </a:lnTo>
                  <a:lnTo>
                    <a:pt x="4923" y="316"/>
                  </a:lnTo>
                  <a:lnTo>
                    <a:pt x="4938" y="322"/>
                  </a:lnTo>
                  <a:lnTo>
                    <a:pt x="4953" y="329"/>
                  </a:lnTo>
                  <a:lnTo>
                    <a:pt x="4966" y="337"/>
                  </a:lnTo>
                  <a:lnTo>
                    <a:pt x="4980" y="345"/>
                  </a:lnTo>
                  <a:lnTo>
                    <a:pt x="4994" y="354"/>
                  </a:lnTo>
                  <a:lnTo>
                    <a:pt x="5005" y="364"/>
                  </a:lnTo>
                  <a:lnTo>
                    <a:pt x="5017" y="374"/>
                  </a:lnTo>
                  <a:lnTo>
                    <a:pt x="5029" y="385"/>
                  </a:lnTo>
                  <a:lnTo>
                    <a:pt x="5039" y="398"/>
                  </a:lnTo>
                  <a:lnTo>
                    <a:pt x="5049" y="410"/>
                  </a:lnTo>
                  <a:lnTo>
                    <a:pt x="5058" y="424"/>
                  </a:lnTo>
                  <a:lnTo>
                    <a:pt x="5067" y="436"/>
                  </a:lnTo>
                  <a:lnTo>
                    <a:pt x="5075" y="450"/>
                  </a:lnTo>
                  <a:lnTo>
                    <a:pt x="5083" y="463"/>
                  </a:lnTo>
                  <a:lnTo>
                    <a:pt x="5090" y="477"/>
                  </a:lnTo>
                  <a:lnTo>
                    <a:pt x="5095" y="492"/>
                  </a:lnTo>
                  <a:lnTo>
                    <a:pt x="5101" y="506"/>
                  </a:lnTo>
                  <a:lnTo>
                    <a:pt x="5107" y="521"/>
                  </a:lnTo>
                  <a:lnTo>
                    <a:pt x="5110" y="536"/>
                  </a:lnTo>
                  <a:lnTo>
                    <a:pt x="5115" y="551"/>
                  </a:lnTo>
                  <a:lnTo>
                    <a:pt x="5117" y="566"/>
                  </a:lnTo>
                  <a:lnTo>
                    <a:pt x="5119" y="582"/>
                  </a:lnTo>
                  <a:lnTo>
                    <a:pt x="5121" y="598"/>
                  </a:lnTo>
                  <a:lnTo>
                    <a:pt x="5121" y="615"/>
                  </a:lnTo>
                  <a:lnTo>
                    <a:pt x="5123" y="632"/>
                  </a:lnTo>
                  <a:lnTo>
                    <a:pt x="5123" y="720"/>
                  </a:lnTo>
                  <a:close/>
                  <a:moveTo>
                    <a:pt x="9606" y="1219"/>
                  </a:moveTo>
                  <a:lnTo>
                    <a:pt x="9605" y="1187"/>
                  </a:lnTo>
                  <a:lnTo>
                    <a:pt x="9603" y="1157"/>
                  </a:lnTo>
                  <a:lnTo>
                    <a:pt x="9599" y="1127"/>
                  </a:lnTo>
                  <a:lnTo>
                    <a:pt x="9594" y="1099"/>
                  </a:lnTo>
                  <a:lnTo>
                    <a:pt x="9588" y="1072"/>
                  </a:lnTo>
                  <a:lnTo>
                    <a:pt x="9580" y="1045"/>
                  </a:lnTo>
                  <a:lnTo>
                    <a:pt x="9571" y="1020"/>
                  </a:lnTo>
                  <a:lnTo>
                    <a:pt x="9561" y="996"/>
                  </a:lnTo>
                  <a:lnTo>
                    <a:pt x="9548" y="972"/>
                  </a:lnTo>
                  <a:lnTo>
                    <a:pt x="9536" y="950"/>
                  </a:lnTo>
                  <a:lnTo>
                    <a:pt x="9521" y="929"/>
                  </a:lnTo>
                  <a:lnTo>
                    <a:pt x="9505" y="909"/>
                  </a:lnTo>
                  <a:lnTo>
                    <a:pt x="9488" y="890"/>
                  </a:lnTo>
                  <a:lnTo>
                    <a:pt x="9470" y="872"/>
                  </a:lnTo>
                  <a:lnTo>
                    <a:pt x="9451" y="855"/>
                  </a:lnTo>
                  <a:lnTo>
                    <a:pt x="9430" y="839"/>
                  </a:lnTo>
                  <a:lnTo>
                    <a:pt x="9408" y="824"/>
                  </a:lnTo>
                  <a:lnTo>
                    <a:pt x="9386" y="811"/>
                  </a:lnTo>
                  <a:lnTo>
                    <a:pt x="9363" y="798"/>
                  </a:lnTo>
                  <a:lnTo>
                    <a:pt x="9339" y="786"/>
                  </a:lnTo>
                  <a:lnTo>
                    <a:pt x="9315" y="775"/>
                  </a:lnTo>
                  <a:lnTo>
                    <a:pt x="9291" y="764"/>
                  </a:lnTo>
                  <a:lnTo>
                    <a:pt x="9266" y="755"/>
                  </a:lnTo>
                  <a:lnTo>
                    <a:pt x="9240" y="747"/>
                  </a:lnTo>
                  <a:lnTo>
                    <a:pt x="9214" y="739"/>
                  </a:lnTo>
                  <a:lnTo>
                    <a:pt x="9186" y="733"/>
                  </a:lnTo>
                  <a:lnTo>
                    <a:pt x="9158" y="727"/>
                  </a:lnTo>
                  <a:lnTo>
                    <a:pt x="9130" y="722"/>
                  </a:lnTo>
                  <a:lnTo>
                    <a:pt x="9100" y="718"/>
                  </a:lnTo>
                  <a:lnTo>
                    <a:pt x="9071" y="715"/>
                  </a:lnTo>
                  <a:lnTo>
                    <a:pt x="9042" y="712"/>
                  </a:lnTo>
                  <a:lnTo>
                    <a:pt x="9010" y="711"/>
                  </a:lnTo>
                  <a:lnTo>
                    <a:pt x="9005" y="711"/>
                  </a:lnTo>
                  <a:lnTo>
                    <a:pt x="8997" y="710"/>
                  </a:lnTo>
                  <a:lnTo>
                    <a:pt x="8985" y="708"/>
                  </a:lnTo>
                  <a:lnTo>
                    <a:pt x="8969" y="704"/>
                  </a:lnTo>
                  <a:lnTo>
                    <a:pt x="8949" y="699"/>
                  </a:lnTo>
                  <a:lnTo>
                    <a:pt x="8925" y="692"/>
                  </a:lnTo>
                  <a:lnTo>
                    <a:pt x="8898" y="684"/>
                  </a:lnTo>
                  <a:lnTo>
                    <a:pt x="8866" y="674"/>
                  </a:lnTo>
                  <a:lnTo>
                    <a:pt x="8852" y="668"/>
                  </a:lnTo>
                  <a:lnTo>
                    <a:pt x="8838" y="661"/>
                  </a:lnTo>
                  <a:lnTo>
                    <a:pt x="8826" y="654"/>
                  </a:lnTo>
                  <a:lnTo>
                    <a:pt x="8813" y="646"/>
                  </a:lnTo>
                  <a:lnTo>
                    <a:pt x="8801" y="637"/>
                  </a:lnTo>
                  <a:lnTo>
                    <a:pt x="8789" y="626"/>
                  </a:lnTo>
                  <a:lnTo>
                    <a:pt x="8779" y="615"/>
                  </a:lnTo>
                  <a:lnTo>
                    <a:pt x="8769" y="604"/>
                  </a:lnTo>
                  <a:lnTo>
                    <a:pt x="8758" y="592"/>
                  </a:lnTo>
                  <a:lnTo>
                    <a:pt x="8749" y="580"/>
                  </a:lnTo>
                  <a:lnTo>
                    <a:pt x="8740" y="566"/>
                  </a:lnTo>
                  <a:lnTo>
                    <a:pt x="8733" y="552"/>
                  </a:lnTo>
                  <a:lnTo>
                    <a:pt x="8728" y="536"/>
                  </a:lnTo>
                  <a:lnTo>
                    <a:pt x="8725" y="520"/>
                  </a:lnTo>
                  <a:lnTo>
                    <a:pt x="8723" y="502"/>
                  </a:lnTo>
                  <a:lnTo>
                    <a:pt x="8721" y="483"/>
                  </a:lnTo>
                  <a:lnTo>
                    <a:pt x="8723" y="466"/>
                  </a:lnTo>
                  <a:lnTo>
                    <a:pt x="8725" y="448"/>
                  </a:lnTo>
                  <a:lnTo>
                    <a:pt x="8730" y="430"/>
                  </a:lnTo>
                  <a:lnTo>
                    <a:pt x="8737" y="410"/>
                  </a:lnTo>
                  <a:lnTo>
                    <a:pt x="8745" y="392"/>
                  </a:lnTo>
                  <a:lnTo>
                    <a:pt x="8756" y="373"/>
                  </a:lnTo>
                  <a:lnTo>
                    <a:pt x="8769" y="355"/>
                  </a:lnTo>
                  <a:lnTo>
                    <a:pt x="8783" y="335"/>
                  </a:lnTo>
                  <a:lnTo>
                    <a:pt x="8792" y="326"/>
                  </a:lnTo>
                  <a:lnTo>
                    <a:pt x="8801" y="316"/>
                  </a:lnTo>
                  <a:lnTo>
                    <a:pt x="8810" y="309"/>
                  </a:lnTo>
                  <a:lnTo>
                    <a:pt x="8821" y="301"/>
                  </a:lnTo>
                  <a:lnTo>
                    <a:pt x="8832" y="294"/>
                  </a:lnTo>
                  <a:lnTo>
                    <a:pt x="8845" y="287"/>
                  </a:lnTo>
                  <a:lnTo>
                    <a:pt x="8857" y="281"/>
                  </a:lnTo>
                  <a:lnTo>
                    <a:pt x="8871" y="276"/>
                  </a:lnTo>
                  <a:lnTo>
                    <a:pt x="8885" y="271"/>
                  </a:lnTo>
                  <a:lnTo>
                    <a:pt x="8901" y="268"/>
                  </a:lnTo>
                  <a:lnTo>
                    <a:pt x="8917" y="263"/>
                  </a:lnTo>
                  <a:lnTo>
                    <a:pt x="8934" y="261"/>
                  </a:lnTo>
                  <a:lnTo>
                    <a:pt x="8952" y="258"/>
                  </a:lnTo>
                  <a:lnTo>
                    <a:pt x="8971" y="257"/>
                  </a:lnTo>
                  <a:lnTo>
                    <a:pt x="8991" y="255"/>
                  </a:lnTo>
                  <a:lnTo>
                    <a:pt x="9011" y="254"/>
                  </a:lnTo>
                  <a:lnTo>
                    <a:pt x="9028" y="254"/>
                  </a:lnTo>
                  <a:lnTo>
                    <a:pt x="9044" y="255"/>
                  </a:lnTo>
                  <a:lnTo>
                    <a:pt x="9061" y="258"/>
                  </a:lnTo>
                  <a:lnTo>
                    <a:pt x="9077" y="261"/>
                  </a:lnTo>
                  <a:lnTo>
                    <a:pt x="9093" y="264"/>
                  </a:lnTo>
                  <a:lnTo>
                    <a:pt x="9108" y="269"/>
                  </a:lnTo>
                  <a:lnTo>
                    <a:pt x="9123" y="273"/>
                  </a:lnTo>
                  <a:lnTo>
                    <a:pt x="9139" y="280"/>
                  </a:lnTo>
                  <a:lnTo>
                    <a:pt x="9154" y="287"/>
                  </a:lnTo>
                  <a:lnTo>
                    <a:pt x="9168" y="294"/>
                  </a:lnTo>
                  <a:lnTo>
                    <a:pt x="9183" y="303"/>
                  </a:lnTo>
                  <a:lnTo>
                    <a:pt x="9197" y="312"/>
                  </a:lnTo>
                  <a:lnTo>
                    <a:pt x="9211" y="322"/>
                  </a:lnTo>
                  <a:lnTo>
                    <a:pt x="9225" y="332"/>
                  </a:lnTo>
                  <a:lnTo>
                    <a:pt x="9240" y="344"/>
                  </a:lnTo>
                  <a:lnTo>
                    <a:pt x="9253" y="356"/>
                  </a:lnTo>
                  <a:lnTo>
                    <a:pt x="9260" y="362"/>
                  </a:lnTo>
                  <a:lnTo>
                    <a:pt x="9267" y="367"/>
                  </a:lnTo>
                  <a:lnTo>
                    <a:pt x="9274" y="372"/>
                  </a:lnTo>
                  <a:lnTo>
                    <a:pt x="9280" y="375"/>
                  </a:lnTo>
                  <a:lnTo>
                    <a:pt x="9287" y="379"/>
                  </a:lnTo>
                  <a:lnTo>
                    <a:pt x="9294" y="381"/>
                  </a:lnTo>
                  <a:lnTo>
                    <a:pt x="9302" y="382"/>
                  </a:lnTo>
                  <a:lnTo>
                    <a:pt x="9309" y="383"/>
                  </a:lnTo>
                  <a:lnTo>
                    <a:pt x="9315" y="384"/>
                  </a:lnTo>
                  <a:lnTo>
                    <a:pt x="9322" y="383"/>
                  </a:lnTo>
                  <a:lnTo>
                    <a:pt x="9330" y="382"/>
                  </a:lnTo>
                  <a:lnTo>
                    <a:pt x="9337" y="381"/>
                  </a:lnTo>
                  <a:lnTo>
                    <a:pt x="9344" y="379"/>
                  </a:lnTo>
                  <a:lnTo>
                    <a:pt x="9352" y="375"/>
                  </a:lnTo>
                  <a:lnTo>
                    <a:pt x="9358" y="372"/>
                  </a:lnTo>
                  <a:lnTo>
                    <a:pt x="9366" y="367"/>
                  </a:lnTo>
                  <a:lnTo>
                    <a:pt x="9452" y="304"/>
                  </a:lnTo>
                  <a:lnTo>
                    <a:pt x="9460" y="298"/>
                  </a:lnTo>
                  <a:lnTo>
                    <a:pt x="9466" y="293"/>
                  </a:lnTo>
                  <a:lnTo>
                    <a:pt x="9472" y="287"/>
                  </a:lnTo>
                  <a:lnTo>
                    <a:pt x="9477" y="280"/>
                  </a:lnTo>
                  <a:lnTo>
                    <a:pt x="9481" y="275"/>
                  </a:lnTo>
                  <a:lnTo>
                    <a:pt x="9484" y="268"/>
                  </a:lnTo>
                  <a:lnTo>
                    <a:pt x="9485" y="261"/>
                  </a:lnTo>
                  <a:lnTo>
                    <a:pt x="9486" y="254"/>
                  </a:lnTo>
                  <a:lnTo>
                    <a:pt x="9487" y="247"/>
                  </a:lnTo>
                  <a:lnTo>
                    <a:pt x="9486" y="241"/>
                  </a:lnTo>
                  <a:lnTo>
                    <a:pt x="9484" y="234"/>
                  </a:lnTo>
                  <a:lnTo>
                    <a:pt x="9482" y="226"/>
                  </a:lnTo>
                  <a:lnTo>
                    <a:pt x="9478" y="219"/>
                  </a:lnTo>
                  <a:lnTo>
                    <a:pt x="9474" y="211"/>
                  </a:lnTo>
                  <a:lnTo>
                    <a:pt x="9469" y="204"/>
                  </a:lnTo>
                  <a:lnTo>
                    <a:pt x="9462" y="197"/>
                  </a:lnTo>
                  <a:lnTo>
                    <a:pt x="9444" y="176"/>
                  </a:lnTo>
                  <a:lnTo>
                    <a:pt x="9424" y="157"/>
                  </a:lnTo>
                  <a:lnTo>
                    <a:pt x="9404" y="138"/>
                  </a:lnTo>
                  <a:lnTo>
                    <a:pt x="9381" y="120"/>
                  </a:lnTo>
                  <a:lnTo>
                    <a:pt x="9358" y="103"/>
                  </a:lnTo>
                  <a:lnTo>
                    <a:pt x="9335" y="86"/>
                  </a:lnTo>
                  <a:lnTo>
                    <a:pt x="9309" y="70"/>
                  </a:lnTo>
                  <a:lnTo>
                    <a:pt x="9283" y="55"/>
                  </a:lnTo>
                  <a:lnTo>
                    <a:pt x="9253" y="43"/>
                  </a:lnTo>
                  <a:lnTo>
                    <a:pt x="9224" y="33"/>
                  </a:lnTo>
                  <a:lnTo>
                    <a:pt x="9192" y="22"/>
                  </a:lnTo>
                  <a:lnTo>
                    <a:pt x="9158" y="16"/>
                  </a:lnTo>
                  <a:lnTo>
                    <a:pt x="9124" y="9"/>
                  </a:lnTo>
                  <a:lnTo>
                    <a:pt x="9088" y="4"/>
                  </a:lnTo>
                  <a:lnTo>
                    <a:pt x="9051" y="1"/>
                  </a:lnTo>
                  <a:lnTo>
                    <a:pt x="9011" y="0"/>
                  </a:lnTo>
                  <a:lnTo>
                    <a:pt x="8977" y="1"/>
                  </a:lnTo>
                  <a:lnTo>
                    <a:pt x="8944" y="3"/>
                  </a:lnTo>
                  <a:lnTo>
                    <a:pt x="8913" y="7"/>
                  </a:lnTo>
                  <a:lnTo>
                    <a:pt x="8882" y="11"/>
                  </a:lnTo>
                  <a:lnTo>
                    <a:pt x="8853" y="17"/>
                  </a:lnTo>
                  <a:lnTo>
                    <a:pt x="8824" y="24"/>
                  </a:lnTo>
                  <a:lnTo>
                    <a:pt x="8796" y="31"/>
                  </a:lnTo>
                  <a:lnTo>
                    <a:pt x="8770" y="40"/>
                  </a:lnTo>
                  <a:lnTo>
                    <a:pt x="8744" y="51"/>
                  </a:lnTo>
                  <a:lnTo>
                    <a:pt x="8720" y="62"/>
                  </a:lnTo>
                  <a:lnTo>
                    <a:pt x="8697" y="74"/>
                  </a:lnTo>
                  <a:lnTo>
                    <a:pt x="8675" y="88"/>
                  </a:lnTo>
                  <a:lnTo>
                    <a:pt x="8654" y="103"/>
                  </a:lnTo>
                  <a:lnTo>
                    <a:pt x="8633" y="119"/>
                  </a:lnTo>
                  <a:lnTo>
                    <a:pt x="8615" y="135"/>
                  </a:lnTo>
                  <a:lnTo>
                    <a:pt x="8597" y="154"/>
                  </a:lnTo>
                  <a:lnTo>
                    <a:pt x="8580" y="173"/>
                  </a:lnTo>
                  <a:lnTo>
                    <a:pt x="8563" y="191"/>
                  </a:lnTo>
                  <a:lnTo>
                    <a:pt x="8548" y="210"/>
                  </a:lnTo>
                  <a:lnTo>
                    <a:pt x="8535" y="231"/>
                  </a:lnTo>
                  <a:lnTo>
                    <a:pt x="8522" y="250"/>
                  </a:lnTo>
                  <a:lnTo>
                    <a:pt x="8511" y="270"/>
                  </a:lnTo>
                  <a:lnTo>
                    <a:pt x="8500" y="290"/>
                  </a:lnTo>
                  <a:lnTo>
                    <a:pt x="8491" y="311"/>
                  </a:lnTo>
                  <a:lnTo>
                    <a:pt x="8483" y="332"/>
                  </a:lnTo>
                  <a:lnTo>
                    <a:pt x="8476" y="353"/>
                  </a:lnTo>
                  <a:lnTo>
                    <a:pt x="8469" y="374"/>
                  </a:lnTo>
                  <a:lnTo>
                    <a:pt x="8465" y="396"/>
                  </a:lnTo>
                  <a:lnTo>
                    <a:pt x="8460" y="418"/>
                  </a:lnTo>
                  <a:lnTo>
                    <a:pt x="8458" y="441"/>
                  </a:lnTo>
                  <a:lnTo>
                    <a:pt x="8456" y="463"/>
                  </a:lnTo>
                  <a:lnTo>
                    <a:pt x="8456" y="486"/>
                  </a:lnTo>
                  <a:lnTo>
                    <a:pt x="8457" y="513"/>
                  </a:lnTo>
                  <a:lnTo>
                    <a:pt x="8459" y="539"/>
                  </a:lnTo>
                  <a:lnTo>
                    <a:pt x="8461" y="564"/>
                  </a:lnTo>
                  <a:lnTo>
                    <a:pt x="8466" y="589"/>
                  </a:lnTo>
                  <a:lnTo>
                    <a:pt x="8471" y="613"/>
                  </a:lnTo>
                  <a:lnTo>
                    <a:pt x="8477" y="637"/>
                  </a:lnTo>
                  <a:lnTo>
                    <a:pt x="8485" y="658"/>
                  </a:lnTo>
                  <a:lnTo>
                    <a:pt x="8493" y="680"/>
                  </a:lnTo>
                  <a:lnTo>
                    <a:pt x="8502" y="701"/>
                  </a:lnTo>
                  <a:lnTo>
                    <a:pt x="8513" y="721"/>
                  </a:lnTo>
                  <a:lnTo>
                    <a:pt x="8525" y="741"/>
                  </a:lnTo>
                  <a:lnTo>
                    <a:pt x="8537" y="759"/>
                  </a:lnTo>
                  <a:lnTo>
                    <a:pt x="8551" y="777"/>
                  </a:lnTo>
                  <a:lnTo>
                    <a:pt x="8565" y="794"/>
                  </a:lnTo>
                  <a:lnTo>
                    <a:pt x="8581" y="810"/>
                  </a:lnTo>
                  <a:lnTo>
                    <a:pt x="8598" y="825"/>
                  </a:lnTo>
                  <a:lnTo>
                    <a:pt x="8616" y="840"/>
                  </a:lnTo>
                  <a:lnTo>
                    <a:pt x="8635" y="854"/>
                  </a:lnTo>
                  <a:lnTo>
                    <a:pt x="8655" y="867"/>
                  </a:lnTo>
                  <a:lnTo>
                    <a:pt x="8676" y="880"/>
                  </a:lnTo>
                  <a:lnTo>
                    <a:pt x="8698" y="892"/>
                  </a:lnTo>
                  <a:lnTo>
                    <a:pt x="8721" y="902"/>
                  </a:lnTo>
                  <a:lnTo>
                    <a:pt x="8745" y="913"/>
                  </a:lnTo>
                  <a:lnTo>
                    <a:pt x="8771" y="923"/>
                  </a:lnTo>
                  <a:lnTo>
                    <a:pt x="8797" y="931"/>
                  </a:lnTo>
                  <a:lnTo>
                    <a:pt x="8824" y="939"/>
                  </a:lnTo>
                  <a:lnTo>
                    <a:pt x="8854" y="946"/>
                  </a:lnTo>
                  <a:lnTo>
                    <a:pt x="8883" y="952"/>
                  </a:lnTo>
                  <a:lnTo>
                    <a:pt x="8914" y="958"/>
                  </a:lnTo>
                  <a:lnTo>
                    <a:pt x="8945" y="963"/>
                  </a:lnTo>
                  <a:lnTo>
                    <a:pt x="8978" y="968"/>
                  </a:lnTo>
                  <a:lnTo>
                    <a:pt x="9012" y="970"/>
                  </a:lnTo>
                  <a:lnTo>
                    <a:pt x="9017" y="970"/>
                  </a:lnTo>
                  <a:lnTo>
                    <a:pt x="9026" y="971"/>
                  </a:lnTo>
                  <a:lnTo>
                    <a:pt x="9039" y="974"/>
                  </a:lnTo>
                  <a:lnTo>
                    <a:pt x="9057" y="976"/>
                  </a:lnTo>
                  <a:lnTo>
                    <a:pt x="9079" y="980"/>
                  </a:lnTo>
                  <a:lnTo>
                    <a:pt x="9105" y="986"/>
                  </a:lnTo>
                  <a:lnTo>
                    <a:pt x="9136" y="992"/>
                  </a:lnTo>
                  <a:lnTo>
                    <a:pt x="9171" y="1000"/>
                  </a:lnTo>
                  <a:lnTo>
                    <a:pt x="9186" y="1005"/>
                  </a:lnTo>
                  <a:lnTo>
                    <a:pt x="9201" y="1012"/>
                  </a:lnTo>
                  <a:lnTo>
                    <a:pt x="9216" y="1019"/>
                  </a:lnTo>
                  <a:lnTo>
                    <a:pt x="9231" y="1028"/>
                  </a:lnTo>
                  <a:lnTo>
                    <a:pt x="9244" y="1038"/>
                  </a:lnTo>
                  <a:lnTo>
                    <a:pt x="9258" y="1048"/>
                  </a:lnTo>
                  <a:lnTo>
                    <a:pt x="9271" y="1061"/>
                  </a:lnTo>
                  <a:lnTo>
                    <a:pt x="9284" y="1073"/>
                  </a:lnTo>
                  <a:lnTo>
                    <a:pt x="9295" y="1088"/>
                  </a:lnTo>
                  <a:lnTo>
                    <a:pt x="9304" y="1104"/>
                  </a:lnTo>
                  <a:lnTo>
                    <a:pt x="9312" y="1119"/>
                  </a:lnTo>
                  <a:lnTo>
                    <a:pt x="9319" y="1138"/>
                  </a:lnTo>
                  <a:lnTo>
                    <a:pt x="9323" y="1157"/>
                  </a:lnTo>
                  <a:lnTo>
                    <a:pt x="9327" y="1177"/>
                  </a:lnTo>
                  <a:lnTo>
                    <a:pt x="9329" y="1198"/>
                  </a:lnTo>
                  <a:lnTo>
                    <a:pt x="9330" y="1220"/>
                  </a:lnTo>
                  <a:lnTo>
                    <a:pt x="9329" y="1234"/>
                  </a:lnTo>
                  <a:lnTo>
                    <a:pt x="9329" y="1247"/>
                  </a:lnTo>
                  <a:lnTo>
                    <a:pt x="9327" y="1260"/>
                  </a:lnTo>
                  <a:lnTo>
                    <a:pt x="9326" y="1273"/>
                  </a:lnTo>
                  <a:lnTo>
                    <a:pt x="9322" y="1286"/>
                  </a:lnTo>
                  <a:lnTo>
                    <a:pt x="9320" y="1298"/>
                  </a:lnTo>
                  <a:lnTo>
                    <a:pt x="9315" y="1311"/>
                  </a:lnTo>
                  <a:lnTo>
                    <a:pt x="9312" y="1323"/>
                  </a:lnTo>
                  <a:lnTo>
                    <a:pt x="9302" y="1347"/>
                  </a:lnTo>
                  <a:lnTo>
                    <a:pt x="9289" y="1371"/>
                  </a:lnTo>
                  <a:lnTo>
                    <a:pt x="9275" y="1394"/>
                  </a:lnTo>
                  <a:lnTo>
                    <a:pt x="9258" y="1416"/>
                  </a:lnTo>
                  <a:lnTo>
                    <a:pt x="9249" y="1427"/>
                  </a:lnTo>
                  <a:lnTo>
                    <a:pt x="9238" y="1437"/>
                  </a:lnTo>
                  <a:lnTo>
                    <a:pt x="9227" y="1447"/>
                  </a:lnTo>
                  <a:lnTo>
                    <a:pt x="9215" y="1457"/>
                  </a:lnTo>
                  <a:lnTo>
                    <a:pt x="9202" y="1464"/>
                  </a:lnTo>
                  <a:lnTo>
                    <a:pt x="9189" y="1472"/>
                  </a:lnTo>
                  <a:lnTo>
                    <a:pt x="9175" y="1479"/>
                  </a:lnTo>
                  <a:lnTo>
                    <a:pt x="9160" y="1486"/>
                  </a:lnTo>
                  <a:lnTo>
                    <a:pt x="9145" y="1492"/>
                  </a:lnTo>
                  <a:lnTo>
                    <a:pt x="9128" y="1496"/>
                  </a:lnTo>
                  <a:lnTo>
                    <a:pt x="9111" y="1501"/>
                  </a:lnTo>
                  <a:lnTo>
                    <a:pt x="9093" y="1504"/>
                  </a:lnTo>
                  <a:lnTo>
                    <a:pt x="9073" y="1506"/>
                  </a:lnTo>
                  <a:lnTo>
                    <a:pt x="9053" y="1509"/>
                  </a:lnTo>
                  <a:lnTo>
                    <a:pt x="9033" y="1511"/>
                  </a:lnTo>
                  <a:lnTo>
                    <a:pt x="9012" y="1511"/>
                  </a:lnTo>
                  <a:lnTo>
                    <a:pt x="8996" y="1511"/>
                  </a:lnTo>
                  <a:lnTo>
                    <a:pt x="8982" y="1510"/>
                  </a:lnTo>
                  <a:lnTo>
                    <a:pt x="8967" y="1509"/>
                  </a:lnTo>
                  <a:lnTo>
                    <a:pt x="8952" y="1506"/>
                  </a:lnTo>
                  <a:lnTo>
                    <a:pt x="8938" y="1504"/>
                  </a:lnTo>
                  <a:lnTo>
                    <a:pt x="8923" y="1501"/>
                  </a:lnTo>
                  <a:lnTo>
                    <a:pt x="8909" y="1497"/>
                  </a:lnTo>
                  <a:lnTo>
                    <a:pt x="8896" y="1493"/>
                  </a:lnTo>
                  <a:lnTo>
                    <a:pt x="8882" y="1488"/>
                  </a:lnTo>
                  <a:lnTo>
                    <a:pt x="8869" y="1483"/>
                  </a:lnTo>
                  <a:lnTo>
                    <a:pt x="8856" y="1477"/>
                  </a:lnTo>
                  <a:lnTo>
                    <a:pt x="8844" y="1470"/>
                  </a:lnTo>
                  <a:lnTo>
                    <a:pt x="8831" y="1462"/>
                  </a:lnTo>
                  <a:lnTo>
                    <a:pt x="8819" y="1455"/>
                  </a:lnTo>
                  <a:lnTo>
                    <a:pt x="8806" y="1446"/>
                  </a:lnTo>
                  <a:lnTo>
                    <a:pt x="8795" y="1437"/>
                  </a:lnTo>
                  <a:lnTo>
                    <a:pt x="8772" y="1420"/>
                  </a:lnTo>
                  <a:lnTo>
                    <a:pt x="8751" y="1402"/>
                  </a:lnTo>
                  <a:lnTo>
                    <a:pt x="8732" y="1384"/>
                  </a:lnTo>
                  <a:lnTo>
                    <a:pt x="8711" y="1365"/>
                  </a:lnTo>
                  <a:lnTo>
                    <a:pt x="8693" y="1346"/>
                  </a:lnTo>
                  <a:lnTo>
                    <a:pt x="8675" y="1326"/>
                  </a:lnTo>
                  <a:lnTo>
                    <a:pt x="8658" y="1307"/>
                  </a:lnTo>
                  <a:lnTo>
                    <a:pt x="8642" y="1287"/>
                  </a:lnTo>
                  <a:lnTo>
                    <a:pt x="8638" y="1280"/>
                  </a:lnTo>
                  <a:lnTo>
                    <a:pt x="8632" y="1274"/>
                  </a:lnTo>
                  <a:lnTo>
                    <a:pt x="8628" y="1269"/>
                  </a:lnTo>
                  <a:lnTo>
                    <a:pt x="8622" y="1264"/>
                  </a:lnTo>
                  <a:lnTo>
                    <a:pt x="8616" y="1260"/>
                  </a:lnTo>
                  <a:lnTo>
                    <a:pt x="8609" y="1256"/>
                  </a:lnTo>
                  <a:lnTo>
                    <a:pt x="8604" y="1254"/>
                  </a:lnTo>
                  <a:lnTo>
                    <a:pt x="8597" y="1252"/>
                  </a:lnTo>
                  <a:lnTo>
                    <a:pt x="8591" y="1252"/>
                  </a:lnTo>
                  <a:lnTo>
                    <a:pt x="8583" y="1251"/>
                  </a:lnTo>
                  <a:lnTo>
                    <a:pt x="8577" y="1252"/>
                  </a:lnTo>
                  <a:lnTo>
                    <a:pt x="8570" y="1253"/>
                  </a:lnTo>
                  <a:lnTo>
                    <a:pt x="8562" y="1255"/>
                  </a:lnTo>
                  <a:lnTo>
                    <a:pt x="8555" y="1257"/>
                  </a:lnTo>
                  <a:lnTo>
                    <a:pt x="8547" y="1261"/>
                  </a:lnTo>
                  <a:lnTo>
                    <a:pt x="8539" y="1265"/>
                  </a:lnTo>
                  <a:lnTo>
                    <a:pt x="8456" y="1325"/>
                  </a:lnTo>
                  <a:lnTo>
                    <a:pt x="8448" y="1331"/>
                  </a:lnTo>
                  <a:lnTo>
                    <a:pt x="8442" y="1338"/>
                  </a:lnTo>
                  <a:lnTo>
                    <a:pt x="8435" y="1345"/>
                  </a:lnTo>
                  <a:lnTo>
                    <a:pt x="8431" y="1350"/>
                  </a:lnTo>
                  <a:lnTo>
                    <a:pt x="8426" y="1357"/>
                  </a:lnTo>
                  <a:lnTo>
                    <a:pt x="8423" y="1364"/>
                  </a:lnTo>
                  <a:lnTo>
                    <a:pt x="8420" y="1372"/>
                  </a:lnTo>
                  <a:lnTo>
                    <a:pt x="8418" y="1378"/>
                  </a:lnTo>
                  <a:lnTo>
                    <a:pt x="8417" y="1385"/>
                  </a:lnTo>
                  <a:lnTo>
                    <a:pt x="8417" y="1392"/>
                  </a:lnTo>
                  <a:lnTo>
                    <a:pt x="8418" y="1400"/>
                  </a:lnTo>
                  <a:lnTo>
                    <a:pt x="8419" y="1407"/>
                  </a:lnTo>
                  <a:lnTo>
                    <a:pt x="8422" y="1415"/>
                  </a:lnTo>
                  <a:lnTo>
                    <a:pt x="8424" y="1423"/>
                  </a:lnTo>
                  <a:lnTo>
                    <a:pt x="8428" y="1429"/>
                  </a:lnTo>
                  <a:lnTo>
                    <a:pt x="8433" y="1437"/>
                  </a:lnTo>
                  <a:lnTo>
                    <a:pt x="8450" y="1466"/>
                  </a:lnTo>
                  <a:lnTo>
                    <a:pt x="8470" y="1493"/>
                  </a:lnTo>
                  <a:lnTo>
                    <a:pt x="8492" y="1520"/>
                  </a:lnTo>
                  <a:lnTo>
                    <a:pt x="8517" y="1547"/>
                  </a:lnTo>
                  <a:lnTo>
                    <a:pt x="8544" y="1574"/>
                  </a:lnTo>
                  <a:lnTo>
                    <a:pt x="8573" y="1601"/>
                  </a:lnTo>
                  <a:lnTo>
                    <a:pt x="8605" y="1627"/>
                  </a:lnTo>
                  <a:lnTo>
                    <a:pt x="8639" y="1653"/>
                  </a:lnTo>
                  <a:lnTo>
                    <a:pt x="8657" y="1667"/>
                  </a:lnTo>
                  <a:lnTo>
                    <a:pt x="8675" y="1679"/>
                  </a:lnTo>
                  <a:lnTo>
                    <a:pt x="8694" y="1691"/>
                  </a:lnTo>
                  <a:lnTo>
                    <a:pt x="8715" y="1702"/>
                  </a:lnTo>
                  <a:lnTo>
                    <a:pt x="8736" y="1711"/>
                  </a:lnTo>
                  <a:lnTo>
                    <a:pt x="8758" y="1721"/>
                  </a:lnTo>
                  <a:lnTo>
                    <a:pt x="8779" y="1729"/>
                  </a:lnTo>
                  <a:lnTo>
                    <a:pt x="8802" y="1737"/>
                  </a:lnTo>
                  <a:lnTo>
                    <a:pt x="8826" y="1744"/>
                  </a:lnTo>
                  <a:lnTo>
                    <a:pt x="8850" y="1749"/>
                  </a:lnTo>
                  <a:lnTo>
                    <a:pt x="8875" y="1755"/>
                  </a:lnTo>
                  <a:lnTo>
                    <a:pt x="8901" y="1760"/>
                  </a:lnTo>
                  <a:lnTo>
                    <a:pt x="8927" y="1763"/>
                  </a:lnTo>
                  <a:lnTo>
                    <a:pt x="8954" y="1766"/>
                  </a:lnTo>
                  <a:lnTo>
                    <a:pt x="8983" y="1768"/>
                  </a:lnTo>
                  <a:lnTo>
                    <a:pt x="9011" y="1770"/>
                  </a:lnTo>
                  <a:lnTo>
                    <a:pt x="9046" y="1769"/>
                  </a:lnTo>
                  <a:lnTo>
                    <a:pt x="9080" y="1766"/>
                  </a:lnTo>
                  <a:lnTo>
                    <a:pt x="9113" y="1763"/>
                  </a:lnTo>
                  <a:lnTo>
                    <a:pt x="9146" y="1757"/>
                  </a:lnTo>
                  <a:lnTo>
                    <a:pt x="9176" y="1752"/>
                  </a:lnTo>
                  <a:lnTo>
                    <a:pt x="9207" y="1745"/>
                  </a:lnTo>
                  <a:lnTo>
                    <a:pt x="9235" y="1737"/>
                  </a:lnTo>
                  <a:lnTo>
                    <a:pt x="9263" y="1727"/>
                  </a:lnTo>
                  <a:lnTo>
                    <a:pt x="9291" y="1717"/>
                  </a:lnTo>
                  <a:lnTo>
                    <a:pt x="9317" y="1704"/>
                  </a:lnTo>
                  <a:lnTo>
                    <a:pt x="9341" y="1692"/>
                  </a:lnTo>
                  <a:lnTo>
                    <a:pt x="9365" y="1677"/>
                  </a:lnTo>
                  <a:lnTo>
                    <a:pt x="9388" y="1662"/>
                  </a:lnTo>
                  <a:lnTo>
                    <a:pt x="9410" y="1645"/>
                  </a:lnTo>
                  <a:lnTo>
                    <a:pt x="9431" y="1627"/>
                  </a:lnTo>
                  <a:lnTo>
                    <a:pt x="9451" y="1608"/>
                  </a:lnTo>
                  <a:lnTo>
                    <a:pt x="9469" y="1589"/>
                  </a:lnTo>
                  <a:lnTo>
                    <a:pt x="9487" y="1568"/>
                  </a:lnTo>
                  <a:lnTo>
                    <a:pt x="9504" y="1548"/>
                  </a:lnTo>
                  <a:lnTo>
                    <a:pt x="9519" y="1527"/>
                  </a:lnTo>
                  <a:lnTo>
                    <a:pt x="9533" y="1504"/>
                  </a:lnTo>
                  <a:lnTo>
                    <a:pt x="9546" y="1481"/>
                  </a:lnTo>
                  <a:lnTo>
                    <a:pt x="9558" y="1458"/>
                  </a:lnTo>
                  <a:lnTo>
                    <a:pt x="9568" y="1434"/>
                  </a:lnTo>
                  <a:lnTo>
                    <a:pt x="9577" y="1409"/>
                  </a:lnTo>
                  <a:lnTo>
                    <a:pt x="9585" y="1384"/>
                  </a:lnTo>
                  <a:lnTo>
                    <a:pt x="9591" y="1358"/>
                  </a:lnTo>
                  <a:lnTo>
                    <a:pt x="9597" y="1332"/>
                  </a:lnTo>
                  <a:lnTo>
                    <a:pt x="9601" y="1305"/>
                  </a:lnTo>
                  <a:lnTo>
                    <a:pt x="9604" y="1277"/>
                  </a:lnTo>
                  <a:lnTo>
                    <a:pt x="9606" y="1248"/>
                  </a:lnTo>
                  <a:lnTo>
                    <a:pt x="9606" y="1219"/>
                  </a:lnTo>
                  <a:close/>
                  <a:moveTo>
                    <a:pt x="13851" y="596"/>
                  </a:moveTo>
                  <a:lnTo>
                    <a:pt x="13850" y="565"/>
                  </a:lnTo>
                  <a:lnTo>
                    <a:pt x="13848" y="536"/>
                  </a:lnTo>
                  <a:lnTo>
                    <a:pt x="13844" y="506"/>
                  </a:lnTo>
                  <a:lnTo>
                    <a:pt x="13840" y="477"/>
                  </a:lnTo>
                  <a:lnTo>
                    <a:pt x="13834" y="449"/>
                  </a:lnTo>
                  <a:lnTo>
                    <a:pt x="13826" y="422"/>
                  </a:lnTo>
                  <a:lnTo>
                    <a:pt x="13818" y="394"/>
                  </a:lnTo>
                  <a:lnTo>
                    <a:pt x="13809" y="368"/>
                  </a:lnTo>
                  <a:lnTo>
                    <a:pt x="13798" y="342"/>
                  </a:lnTo>
                  <a:lnTo>
                    <a:pt x="13787" y="316"/>
                  </a:lnTo>
                  <a:lnTo>
                    <a:pt x="13773" y="293"/>
                  </a:lnTo>
                  <a:lnTo>
                    <a:pt x="13758" y="268"/>
                  </a:lnTo>
                  <a:lnTo>
                    <a:pt x="13742" y="244"/>
                  </a:lnTo>
                  <a:lnTo>
                    <a:pt x="13727" y="221"/>
                  </a:lnTo>
                  <a:lnTo>
                    <a:pt x="13709" y="199"/>
                  </a:lnTo>
                  <a:lnTo>
                    <a:pt x="13689" y="177"/>
                  </a:lnTo>
                  <a:lnTo>
                    <a:pt x="13669" y="156"/>
                  </a:lnTo>
                  <a:lnTo>
                    <a:pt x="13647" y="137"/>
                  </a:lnTo>
                  <a:lnTo>
                    <a:pt x="13626" y="119"/>
                  </a:lnTo>
                  <a:lnTo>
                    <a:pt x="13602" y="100"/>
                  </a:lnTo>
                  <a:lnTo>
                    <a:pt x="13578" y="86"/>
                  </a:lnTo>
                  <a:lnTo>
                    <a:pt x="13554" y="71"/>
                  </a:lnTo>
                  <a:lnTo>
                    <a:pt x="13529" y="57"/>
                  </a:lnTo>
                  <a:lnTo>
                    <a:pt x="13501" y="46"/>
                  </a:lnTo>
                  <a:lnTo>
                    <a:pt x="13474" y="36"/>
                  </a:lnTo>
                  <a:lnTo>
                    <a:pt x="13446" y="27"/>
                  </a:lnTo>
                  <a:lnTo>
                    <a:pt x="13417" y="19"/>
                  </a:lnTo>
                  <a:lnTo>
                    <a:pt x="13386" y="12"/>
                  </a:lnTo>
                  <a:lnTo>
                    <a:pt x="13354" y="7"/>
                  </a:lnTo>
                  <a:lnTo>
                    <a:pt x="13323" y="3"/>
                  </a:lnTo>
                  <a:lnTo>
                    <a:pt x="13290" y="1"/>
                  </a:lnTo>
                  <a:lnTo>
                    <a:pt x="13256" y="0"/>
                  </a:lnTo>
                  <a:lnTo>
                    <a:pt x="13223" y="1"/>
                  </a:lnTo>
                  <a:lnTo>
                    <a:pt x="13191" y="3"/>
                  </a:lnTo>
                  <a:lnTo>
                    <a:pt x="13160" y="7"/>
                  </a:lnTo>
                  <a:lnTo>
                    <a:pt x="13129" y="12"/>
                  </a:lnTo>
                  <a:lnTo>
                    <a:pt x="13100" y="19"/>
                  </a:lnTo>
                  <a:lnTo>
                    <a:pt x="13070" y="27"/>
                  </a:lnTo>
                  <a:lnTo>
                    <a:pt x="13043" y="36"/>
                  </a:lnTo>
                  <a:lnTo>
                    <a:pt x="13015" y="46"/>
                  </a:lnTo>
                  <a:lnTo>
                    <a:pt x="12989" y="57"/>
                  </a:lnTo>
                  <a:lnTo>
                    <a:pt x="12963" y="71"/>
                  </a:lnTo>
                  <a:lnTo>
                    <a:pt x="12938" y="86"/>
                  </a:lnTo>
                  <a:lnTo>
                    <a:pt x="12914" y="100"/>
                  </a:lnTo>
                  <a:lnTo>
                    <a:pt x="12892" y="119"/>
                  </a:lnTo>
                  <a:lnTo>
                    <a:pt x="12869" y="137"/>
                  </a:lnTo>
                  <a:lnTo>
                    <a:pt x="12848" y="156"/>
                  </a:lnTo>
                  <a:lnTo>
                    <a:pt x="12826" y="177"/>
                  </a:lnTo>
                  <a:lnTo>
                    <a:pt x="12807" y="199"/>
                  </a:lnTo>
                  <a:lnTo>
                    <a:pt x="12788" y="221"/>
                  </a:lnTo>
                  <a:lnTo>
                    <a:pt x="12769" y="244"/>
                  </a:lnTo>
                  <a:lnTo>
                    <a:pt x="12754" y="268"/>
                  </a:lnTo>
                  <a:lnTo>
                    <a:pt x="12739" y="293"/>
                  </a:lnTo>
                  <a:lnTo>
                    <a:pt x="12725" y="316"/>
                  </a:lnTo>
                  <a:lnTo>
                    <a:pt x="12713" y="342"/>
                  </a:lnTo>
                  <a:lnTo>
                    <a:pt x="12702" y="368"/>
                  </a:lnTo>
                  <a:lnTo>
                    <a:pt x="12693" y="394"/>
                  </a:lnTo>
                  <a:lnTo>
                    <a:pt x="12684" y="422"/>
                  </a:lnTo>
                  <a:lnTo>
                    <a:pt x="12677" y="449"/>
                  </a:lnTo>
                  <a:lnTo>
                    <a:pt x="12671" y="477"/>
                  </a:lnTo>
                  <a:lnTo>
                    <a:pt x="12667" y="506"/>
                  </a:lnTo>
                  <a:lnTo>
                    <a:pt x="12663" y="536"/>
                  </a:lnTo>
                  <a:lnTo>
                    <a:pt x="12661" y="565"/>
                  </a:lnTo>
                  <a:lnTo>
                    <a:pt x="12661" y="596"/>
                  </a:lnTo>
                  <a:lnTo>
                    <a:pt x="12661" y="1654"/>
                  </a:lnTo>
                  <a:lnTo>
                    <a:pt x="12661" y="1663"/>
                  </a:lnTo>
                  <a:lnTo>
                    <a:pt x="12662" y="1673"/>
                  </a:lnTo>
                  <a:lnTo>
                    <a:pt x="12663" y="1682"/>
                  </a:lnTo>
                  <a:lnTo>
                    <a:pt x="12665" y="1688"/>
                  </a:lnTo>
                  <a:lnTo>
                    <a:pt x="12668" y="1696"/>
                  </a:lnTo>
                  <a:lnTo>
                    <a:pt x="12671" y="1702"/>
                  </a:lnTo>
                  <a:lnTo>
                    <a:pt x="12676" y="1709"/>
                  </a:lnTo>
                  <a:lnTo>
                    <a:pt x="12680" y="1713"/>
                  </a:lnTo>
                  <a:lnTo>
                    <a:pt x="12686" y="1718"/>
                  </a:lnTo>
                  <a:lnTo>
                    <a:pt x="12691" y="1722"/>
                  </a:lnTo>
                  <a:lnTo>
                    <a:pt x="12698" y="1726"/>
                  </a:lnTo>
                  <a:lnTo>
                    <a:pt x="12705" y="1728"/>
                  </a:lnTo>
                  <a:lnTo>
                    <a:pt x="12713" y="1730"/>
                  </a:lnTo>
                  <a:lnTo>
                    <a:pt x="12721" y="1732"/>
                  </a:lnTo>
                  <a:lnTo>
                    <a:pt x="12730" y="1732"/>
                  </a:lnTo>
                  <a:lnTo>
                    <a:pt x="12739" y="1734"/>
                  </a:lnTo>
                  <a:lnTo>
                    <a:pt x="12858" y="1734"/>
                  </a:lnTo>
                  <a:lnTo>
                    <a:pt x="12868" y="1732"/>
                  </a:lnTo>
                  <a:lnTo>
                    <a:pt x="12877" y="1732"/>
                  </a:lnTo>
                  <a:lnTo>
                    <a:pt x="12885" y="1730"/>
                  </a:lnTo>
                  <a:lnTo>
                    <a:pt x="12893" y="1728"/>
                  </a:lnTo>
                  <a:lnTo>
                    <a:pt x="12900" y="1726"/>
                  </a:lnTo>
                  <a:lnTo>
                    <a:pt x="12906" y="1722"/>
                  </a:lnTo>
                  <a:lnTo>
                    <a:pt x="12912" y="1718"/>
                  </a:lnTo>
                  <a:lnTo>
                    <a:pt x="12918" y="1713"/>
                  </a:lnTo>
                  <a:lnTo>
                    <a:pt x="12922" y="1709"/>
                  </a:lnTo>
                  <a:lnTo>
                    <a:pt x="12926" y="1702"/>
                  </a:lnTo>
                  <a:lnTo>
                    <a:pt x="12929" y="1696"/>
                  </a:lnTo>
                  <a:lnTo>
                    <a:pt x="12932" y="1688"/>
                  </a:lnTo>
                  <a:lnTo>
                    <a:pt x="12935" y="1682"/>
                  </a:lnTo>
                  <a:lnTo>
                    <a:pt x="12936" y="1673"/>
                  </a:lnTo>
                  <a:lnTo>
                    <a:pt x="12937" y="1663"/>
                  </a:lnTo>
                  <a:lnTo>
                    <a:pt x="12937" y="1654"/>
                  </a:lnTo>
                  <a:lnTo>
                    <a:pt x="12937" y="1087"/>
                  </a:lnTo>
                  <a:lnTo>
                    <a:pt x="12937" y="1076"/>
                  </a:lnTo>
                  <a:lnTo>
                    <a:pt x="12938" y="1067"/>
                  </a:lnTo>
                  <a:lnTo>
                    <a:pt x="12940" y="1058"/>
                  </a:lnTo>
                  <a:lnTo>
                    <a:pt x="12943" y="1050"/>
                  </a:lnTo>
                  <a:lnTo>
                    <a:pt x="12945" y="1044"/>
                  </a:lnTo>
                  <a:lnTo>
                    <a:pt x="12948" y="1037"/>
                  </a:lnTo>
                  <a:lnTo>
                    <a:pt x="12953" y="1031"/>
                  </a:lnTo>
                  <a:lnTo>
                    <a:pt x="12957" y="1026"/>
                  </a:lnTo>
                  <a:lnTo>
                    <a:pt x="12962" y="1021"/>
                  </a:lnTo>
                  <a:lnTo>
                    <a:pt x="12969" y="1017"/>
                  </a:lnTo>
                  <a:lnTo>
                    <a:pt x="12974" y="1013"/>
                  </a:lnTo>
                  <a:lnTo>
                    <a:pt x="12982" y="1010"/>
                  </a:lnTo>
                  <a:lnTo>
                    <a:pt x="12990" y="1008"/>
                  </a:lnTo>
                  <a:lnTo>
                    <a:pt x="12998" y="1006"/>
                  </a:lnTo>
                  <a:lnTo>
                    <a:pt x="13007" y="1005"/>
                  </a:lnTo>
                  <a:lnTo>
                    <a:pt x="13016" y="1005"/>
                  </a:lnTo>
                  <a:lnTo>
                    <a:pt x="13495" y="1005"/>
                  </a:lnTo>
                  <a:lnTo>
                    <a:pt x="13505" y="1005"/>
                  </a:lnTo>
                  <a:lnTo>
                    <a:pt x="13514" y="1006"/>
                  </a:lnTo>
                  <a:lnTo>
                    <a:pt x="13522" y="1008"/>
                  </a:lnTo>
                  <a:lnTo>
                    <a:pt x="13530" y="1010"/>
                  </a:lnTo>
                  <a:lnTo>
                    <a:pt x="13537" y="1013"/>
                  </a:lnTo>
                  <a:lnTo>
                    <a:pt x="13543" y="1017"/>
                  </a:lnTo>
                  <a:lnTo>
                    <a:pt x="13549" y="1021"/>
                  </a:lnTo>
                  <a:lnTo>
                    <a:pt x="13555" y="1026"/>
                  </a:lnTo>
                  <a:lnTo>
                    <a:pt x="13559" y="1031"/>
                  </a:lnTo>
                  <a:lnTo>
                    <a:pt x="13564" y="1037"/>
                  </a:lnTo>
                  <a:lnTo>
                    <a:pt x="13567" y="1044"/>
                  </a:lnTo>
                  <a:lnTo>
                    <a:pt x="13569" y="1050"/>
                  </a:lnTo>
                  <a:lnTo>
                    <a:pt x="13572" y="1058"/>
                  </a:lnTo>
                  <a:lnTo>
                    <a:pt x="13574" y="1067"/>
                  </a:lnTo>
                  <a:lnTo>
                    <a:pt x="13574" y="1076"/>
                  </a:lnTo>
                  <a:lnTo>
                    <a:pt x="13575" y="1087"/>
                  </a:lnTo>
                  <a:lnTo>
                    <a:pt x="13575" y="1654"/>
                  </a:lnTo>
                  <a:lnTo>
                    <a:pt x="13575" y="1663"/>
                  </a:lnTo>
                  <a:lnTo>
                    <a:pt x="13576" y="1673"/>
                  </a:lnTo>
                  <a:lnTo>
                    <a:pt x="13577" y="1682"/>
                  </a:lnTo>
                  <a:lnTo>
                    <a:pt x="13580" y="1688"/>
                  </a:lnTo>
                  <a:lnTo>
                    <a:pt x="13582" y="1696"/>
                  </a:lnTo>
                  <a:lnTo>
                    <a:pt x="13585" y="1702"/>
                  </a:lnTo>
                  <a:lnTo>
                    <a:pt x="13590" y="1709"/>
                  </a:lnTo>
                  <a:lnTo>
                    <a:pt x="13594" y="1713"/>
                  </a:lnTo>
                  <a:lnTo>
                    <a:pt x="13600" y="1718"/>
                  </a:lnTo>
                  <a:lnTo>
                    <a:pt x="13606" y="1722"/>
                  </a:lnTo>
                  <a:lnTo>
                    <a:pt x="13612" y="1726"/>
                  </a:lnTo>
                  <a:lnTo>
                    <a:pt x="13619" y="1728"/>
                  </a:lnTo>
                  <a:lnTo>
                    <a:pt x="13627" y="1730"/>
                  </a:lnTo>
                  <a:lnTo>
                    <a:pt x="13635" y="1732"/>
                  </a:lnTo>
                  <a:lnTo>
                    <a:pt x="13644" y="1732"/>
                  </a:lnTo>
                  <a:lnTo>
                    <a:pt x="13653" y="1734"/>
                  </a:lnTo>
                  <a:lnTo>
                    <a:pt x="13772" y="1734"/>
                  </a:lnTo>
                  <a:lnTo>
                    <a:pt x="13782" y="1732"/>
                  </a:lnTo>
                  <a:lnTo>
                    <a:pt x="13791" y="1732"/>
                  </a:lnTo>
                  <a:lnTo>
                    <a:pt x="13799" y="1730"/>
                  </a:lnTo>
                  <a:lnTo>
                    <a:pt x="13807" y="1728"/>
                  </a:lnTo>
                  <a:lnTo>
                    <a:pt x="13814" y="1726"/>
                  </a:lnTo>
                  <a:lnTo>
                    <a:pt x="13821" y="1722"/>
                  </a:lnTo>
                  <a:lnTo>
                    <a:pt x="13826" y="1718"/>
                  </a:lnTo>
                  <a:lnTo>
                    <a:pt x="13832" y="1713"/>
                  </a:lnTo>
                  <a:lnTo>
                    <a:pt x="13836" y="1709"/>
                  </a:lnTo>
                  <a:lnTo>
                    <a:pt x="13840" y="1702"/>
                  </a:lnTo>
                  <a:lnTo>
                    <a:pt x="13843" y="1696"/>
                  </a:lnTo>
                  <a:lnTo>
                    <a:pt x="13847" y="1688"/>
                  </a:lnTo>
                  <a:lnTo>
                    <a:pt x="13849" y="1682"/>
                  </a:lnTo>
                  <a:lnTo>
                    <a:pt x="13850" y="1673"/>
                  </a:lnTo>
                  <a:lnTo>
                    <a:pt x="13851" y="1663"/>
                  </a:lnTo>
                  <a:lnTo>
                    <a:pt x="13851" y="1654"/>
                  </a:lnTo>
                  <a:lnTo>
                    <a:pt x="13851" y="596"/>
                  </a:lnTo>
                  <a:close/>
                  <a:moveTo>
                    <a:pt x="13575" y="684"/>
                  </a:moveTo>
                  <a:lnTo>
                    <a:pt x="13574" y="693"/>
                  </a:lnTo>
                  <a:lnTo>
                    <a:pt x="13574" y="703"/>
                  </a:lnTo>
                  <a:lnTo>
                    <a:pt x="13572" y="711"/>
                  </a:lnTo>
                  <a:lnTo>
                    <a:pt x="13569" y="719"/>
                  </a:lnTo>
                  <a:lnTo>
                    <a:pt x="13567" y="726"/>
                  </a:lnTo>
                  <a:lnTo>
                    <a:pt x="13564" y="733"/>
                  </a:lnTo>
                  <a:lnTo>
                    <a:pt x="13559" y="739"/>
                  </a:lnTo>
                  <a:lnTo>
                    <a:pt x="13555" y="744"/>
                  </a:lnTo>
                  <a:lnTo>
                    <a:pt x="13549" y="750"/>
                  </a:lnTo>
                  <a:lnTo>
                    <a:pt x="13543" y="753"/>
                  </a:lnTo>
                  <a:lnTo>
                    <a:pt x="13537" y="756"/>
                  </a:lnTo>
                  <a:lnTo>
                    <a:pt x="13530" y="760"/>
                  </a:lnTo>
                  <a:lnTo>
                    <a:pt x="13522" y="762"/>
                  </a:lnTo>
                  <a:lnTo>
                    <a:pt x="13514" y="763"/>
                  </a:lnTo>
                  <a:lnTo>
                    <a:pt x="13505" y="764"/>
                  </a:lnTo>
                  <a:lnTo>
                    <a:pt x="13495" y="764"/>
                  </a:lnTo>
                  <a:lnTo>
                    <a:pt x="13016" y="764"/>
                  </a:lnTo>
                  <a:lnTo>
                    <a:pt x="13007" y="764"/>
                  </a:lnTo>
                  <a:lnTo>
                    <a:pt x="12998" y="763"/>
                  </a:lnTo>
                  <a:lnTo>
                    <a:pt x="12990" y="762"/>
                  </a:lnTo>
                  <a:lnTo>
                    <a:pt x="12982" y="760"/>
                  </a:lnTo>
                  <a:lnTo>
                    <a:pt x="12974" y="756"/>
                  </a:lnTo>
                  <a:lnTo>
                    <a:pt x="12969" y="753"/>
                  </a:lnTo>
                  <a:lnTo>
                    <a:pt x="12962" y="750"/>
                  </a:lnTo>
                  <a:lnTo>
                    <a:pt x="12957" y="744"/>
                  </a:lnTo>
                  <a:lnTo>
                    <a:pt x="12953" y="739"/>
                  </a:lnTo>
                  <a:lnTo>
                    <a:pt x="12948" y="733"/>
                  </a:lnTo>
                  <a:lnTo>
                    <a:pt x="12945" y="726"/>
                  </a:lnTo>
                  <a:lnTo>
                    <a:pt x="12943" y="719"/>
                  </a:lnTo>
                  <a:lnTo>
                    <a:pt x="12940" y="711"/>
                  </a:lnTo>
                  <a:lnTo>
                    <a:pt x="12938" y="703"/>
                  </a:lnTo>
                  <a:lnTo>
                    <a:pt x="12937" y="693"/>
                  </a:lnTo>
                  <a:lnTo>
                    <a:pt x="12937" y="684"/>
                  </a:lnTo>
                  <a:lnTo>
                    <a:pt x="12937" y="595"/>
                  </a:lnTo>
                  <a:lnTo>
                    <a:pt x="12937" y="579"/>
                  </a:lnTo>
                  <a:lnTo>
                    <a:pt x="12938" y="562"/>
                  </a:lnTo>
                  <a:lnTo>
                    <a:pt x="12940" y="546"/>
                  </a:lnTo>
                  <a:lnTo>
                    <a:pt x="12943" y="530"/>
                  </a:lnTo>
                  <a:lnTo>
                    <a:pt x="12945" y="514"/>
                  </a:lnTo>
                  <a:lnTo>
                    <a:pt x="12949" y="499"/>
                  </a:lnTo>
                  <a:lnTo>
                    <a:pt x="12953" y="484"/>
                  </a:lnTo>
                  <a:lnTo>
                    <a:pt x="12958" y="469"/>
                  </a:lnTo>
                  <a:lnTo>
                    <a:pt x="12963" y="454"/>
                  </a:lnTo>
                  <a:lnTo>
                    <a:pt x="12970" y="441"/>
                  </a:lnTo>
                  <a:lnTo>
                    <a:pt x="12977" y="426"/>
                  </a:lnTo>
                  <a:lnTo>
                    <a:pt x="12984" y="413"/>
                  </a:lnTo>
                  <a:lnTo>
                    <a:pt x="12992" y="400"/>
                  </a:lnTo>
                  <a:lnTo>
                    <a:pt x="13001" y="387"/>
                  </a:lnTo>
                  <a:lnTo>
                    <a:pt x="13010" y="374"/>
                  </a:lnTo>
                  <a:lnTo>
                    <a:pt x="13021" y="362"/>
                  </a:lnTo>
                  <a:lnTo>
                    <a:pt x="13031" y="349"/>
                  </a:lnTo>
                  <a:lnTo>
                    <a:pt x="13042" y="338"/>
                  </a:lnTo>
                  <a:lnTo>
                    <a:pt x="13053" y="328"/>
                  </a:lnTo>
                  <a:lnTo>
                    <a:pt x="13066" y="318"/>
                  </a:lnTo>
                  <a:lnTo>
                    <a:pt x="13079" y="309"/>
                  </a:lnTo>
                  <a:lnTo>
                    <a:pt x="13092" y="299"/>
                  </a:lnTo>
                  <a:lnTo>
                    <a:pt x="13107" y="293"/>
                  </a:lnTo>
                  <a:lnTo>
                    <a:pt x="13121" y="286"/>
                  </a:lnTo>
                  <a:lnTo>
                    <a:pt x="13136" y="279"/>
                  </a:lnTo>
                  <a:lnTo>
                    <a:pt x="13152" y="275"/>
                  </a:lnTo>
                  <a:lnTo>
                    <a:pt x="13168" y="270"/>
                  </a:lnTo>
                  <a:lnTo>
                    <a:pt x="13184" y="266"/>
                  </a:lnTo>
                  <a:lnTo>
                    <a:pt x="13202" y="262"/>
                  </a:lnTo>
                  <a:lnTo>
                    <a:pt x="13219" y="260"/>
                  </a:lnTo>
                  <a:lnTo>
                    <a:pt x="13237" y="259"/>
                  </a:lnTo>
                  <a:lnTo>
                    <a:pt x="13256" y="258"/>
                  </a:lnTo>
                  <a:lnTo>
                    <a:pt x="13274" y="259"/>
                  </a:lnTo>
                  <a:lnTo>
                    <a:pt x="13293" y="260"/>
                  </a:lnTo>
                  <a:lnTo>
                    <a:pt x="13310" y="262"/>
                  </a:lnTo>
                  <a:lnTo>
                    <a:pt x="13327" y="266"/>
                  </a:lnTo>
                  <a:lnTo>
                    <a:pt x="13344" y="270"/>
                  </a:lnTo>
                  <a:lnTo>
                    <a:pt x="13360" y="275"/>
                  </a:lnTo>
                  <a:lnTo>
                    <a:pt x="13376" y="279"/>
                  </a:lnTo>
                  <a:lnTo>
                    <a:pt x="13391" y="286"/>
                  </a:lnTo>
                  <a:lnTo>
                    <a:pt x="13405" y="293"/>
                  </a:lnTo>
                  <a:lnTo>
                    <a:pt x="13419" y="299"/>
                  </a:lnTo>
                  <a:lnTo>
                    <a:pt x="13432" y="309"/>
                  </a:lnTo>
                  <a:lnTo>
                    <a:pt x="13445" y="318"/>
                  </a:lnTo>
                  <a:lnTo>
                    <a:pt x="13457" y="328"/>
                  </a:lnTo>
                  <a:lnTo>
                    <a:pt x="13470" y="338"/>
                  </a:lnTo>
                  <a:lnTo>
                    <a:pt x="13481" y="349"/>
                  </a:lnTo>
                  <a:lnTo>
                    <a:pt x="13491" y="362"/>
                  </a:lnTo>
                  <a:lnTo>
                    <a:pt x="13501" y="374"/>
                  </a:lnTo>
                  <a:lnTo>
                    <a:pt x="13511" y="387"/>
                  </a:lnTo>
                  <a:lnTo>
                    <a:pt x="13520" y="400"/>
                  </a:lnTo>
                  <a:lnTo>
                    <a:pt x="13528" y="413"/>
                  </a:lnTo>
                  <a:lnTo>
                    <a:pt x="13535" y="426"/>
                  </a:lnTo>
                  <a:lnTo>
                    <a:pt x="13542" y="441"/>
                  </a:lnTo>
                  <a:lnTo>
                    <a:pt x="13548" y="454"/>
                  </a:lnTo>
                  <a:lnTo>
                    <a:pt x="13554" y="469"/>
                  </a:lnTo>
                  <a:lnTo>
                    <a:pt x="13559" y="484"/>
                  </a:lnTo>
                  <a:lnTo>
                    <a:pt x="13563" y="499"/>
                  </a:lnTo>
                  <a:lnTo>
                    <a:pt x="13566" y="514"/>
                  </a:lnTo>
                  <a:lnTo>
                    <a:pt x="13569" y="530"/>
                  </a:lnTo>
                  <a:lnTo>
                    <a:pt x="13572" y="546"/>
                  </a:lnTo>
                  <a:lnTo>
                    <a:pt x="13573" y="562"/>
                  </a:lnTo>
                  <a:lnTo>
                    <a:pt x="13574" y="579"/>
                  </a:lnTo>
                  <a:lnTo>
                    <a:pt x="13575" y="595"/>
                  </a:lnTo>
                  <a:lnTo>
                    <a:pt x="13575" y="684"/>
                  </a:lnTo>
                  <a:close/>
                  <a:moveTo>
                    <a:pt x="18096" y="1340"/>
                  </a:moveTo>
                  <a:lnTo>
                    <a:pt x="18095" y="1299"/>
                  </a:lnTo>
                  <a:lnTo>
                    <a:pt x="18093" y="1261"/>
                  </a:lnTo>
                  <a:lnTo>
                    <a:pt x="18089" y="1224"/>
                  </a:lnTo>
                  <a:lnTo>
                    <a:pt x="18084" y="1190"/>
                  </a:lnTo>
                  <a:lnTo>
                    <a:pt x="18077" y="1157"/>
                  </a:lnTo>
                  <a:lnTo>
                    <a:pt x="18069" y="1126"/>
                  </a:lnTo>
                  <a:lnTo>
                    <a:pt x="18059" y="1098"/>
                  </a:lnTo>
                  <a:lnTo>
                    <a:pt x="18047" y="1072"/>
                  </a:lnTo>
                  <a:lnTo>
                    <a:pt x="18034" y="1048"/>
                  </a:lnTo>
                  <a:lnTo>
                    <a:pt x="18020" y="1027"/>
                  </a:lnTo>
                  <a:lnTo>
                    <a:pt x="18007" y="1008"/>
                  </a:lnTo>
                  <a:lnTo>
                    <a:pt x="17992" y="988"/>
                  </a:lnTo>
                  <a:lnTo>
                    <a:pt x="17977" y="971"/>
                  </a:lnTo>
                  <a:lnTo>
                    <a:pt x="17961" y="957"/>
                  </a:lnTo>
                  <a:lnTo>
                    <a:pt x="17944" y="942"/>
                  </a:lnTo>
                  <a:lnTo>
                    <a:pt x="17929" y="929"/>
                  </a:lnTo>
                  <a:lnTo>
                    <a:pt x="17918" y="919"/>
                  </a:lnTo>
                  <a:lnTo>
                    <a:pt x="17912" y="910"/>
                  </a:lnTo>
                  <a:lnTo>
                    <a:pt x="17909" y="905"/>
                  </a:lnTo>
                  <a:lnTo>
                    <a:pt x="17907" y="900"/>
                  </a:lnTo>
                  <a:lnTo>
                    <a:pt x="17906" y="896"/>
                  </a:lnTo>
                  <a:lnTo>
                    <a:pt x="17906" y="890"/>
                  </a:lnTo>
                  <a:lnTo>
                    <a:pt x="17906" y="885"/>
                  </a:lnTo>
                  <a:lnTo>
                    <a:pt x="17907" y="881"/>
                  </a:lnTo>
                  <a:lnTo>
                    <a:pt x="17909" y="876"/>
                  </a:lnTo>
                  <a:lnTo>
                    <a:pt x="17912" y="872"/>
                  </a:lnTo>
                  <a:lnTo>
                    <a:pt x="17918" y="862"/>
                  </a:lnTo>
                  <a:lnTo>
                    <a:pt x="17929" y="853"/>
                  </a:lnTo>
                  <a:lnTo>
                    <a:pt x="17940" y="846"/>
                  </a:lnTo>
                  <a:lnTo>
                    <a:pt x="17951" y="837"/>
                  </a:lnTo>
                  <a:lnTo>
                    <a:pt x="17964" y="825"/>
                  </a:lnTo>
                  <a:lnTo>
                    <a:pt x="17976" y="814"/>
                  </a:lnTo>
                  <a:lnTo>
                    <a:pt x="17990" y="799"/>
                  </a:lnTo>
                  <a:lnTo>
                    <a:pt x="18003" y="785"/>
                  </a:lnTo>
                  <a:lnTo>
                    <a:pt x="18017" y="768"/>
                  </a:lnTo>
                  <a:lnTo>
                    <a:pt x="18032" y="750"/>
                  </a:lnTo>
                  <a:lnTo>
                    <a:pt x="18039" y="739"/>
                  </a:lnTo>
                  <a:lnTo>
                    <a:pt x="18046" y="729"/>
                  </a:lnTo>
                  <a:lnTo>
                    <a:pt x="18053" y="718"/>
                  </a:lnTo>
                  <a:lnTo>
                    <a:pt x="18059" y="707"/>
                  </a:lnTo>
                  <a:lnTo>
                    <a:pt x="18064" y="694"/>
                  </a:lnTo>
                  <a:lnTo>
                    <a:pt x="18069" y="681"/>
                  </a:lnTo>
                  <a:lnTo>
                    <a:pt x="18075" y="668"/>
                  </a:lnTo>
                  <a:lnTo>
                    <a:pt x="18078" y="654"/>
                  </a:lnTo>
                  <a:lnTo>
                    <a:pt x="18086" y="624"/>
                  </a:lnTo>
                  <a:lnTo>
                    <a:pt x="18090" y="592"/>
                  </a:lnTo>
                  <a:lnTo>
                    <a:pt x="18094" y="557"/>
                  </a:lnTo>
                  <a:lnTo>
                    <a:pt x="18096" y="521"/>
                  </a:lnTo>
                  <a:lnTo>
                    <a:pt x="18095" y="491"/>
                  </a:lnTo>
                  <a:lnTo>
                    <a:pt x="18093" y="460"/>
                  </a:lnTo>
                  <a:lnTo>
                    <a:pt x="18089" y="432"/>
                  </a:lnTo>
                  <a:lnTo>
                    <a:pt x="18085" y="404"/>
                  </a:lnTo>
                  <a:lnTo>
                    <a:pt x="18078" y="376"/>
                  </a:lnTo>
                  <a:lnTo>
                    <a:pt x="18071" y="350"/>
                  </a:lnTo>
                  <a:lnTo>
                    <a:pt x="18062" y="324"/>
                  </a:lnTo>
                  <a:lnTo>
                    <a:pt x="18053" y="301"/>
                  </a:lnTo>
                  <a:lnTo>
                    <a:pt x="18042" y="277"/>
                  </a:lnTo>
                  <a:lnTo>
                    <a:pt x="18029" y="254"/>
                  </a:lnTo>
                  <a:lnTo>
                    <a:pt x="18016" y="232"/>
                  </a:lnTo>
                  <a:lnTo>
                    <a:pt x="18002" y="211"/>
                  </a:lnTo>
                  <a:lnTo>
                    <a:pt x="17985" y="191"/>
                  </a:lnTo>
                  <a:lnTo>
                    <a:pt x="17968" y="172"/>
                  </a:lnTo>
                  <a:lnTo>
                    <a:pt x="17950" y="154"/>
                  </a:lnTo>
                  <a:lnTo>
                    <a:pt x="17931" y="137"/>
                  </a:lnTo>
                  <a:lnTo>
                    <a:pt x="17909" y="120"/>
                  </a:lnTo>
                  <a:lnTo>
                    <a:pt x="17887" y="104"/>
                  </a:lnTo>
                  <a:lnTo>
                    <a:pt x="17863" y="90"/>
                  </a:lnTo>
                  <a:lnTo>
                    <a:pt x="17839" y="77"/>
                  </a:lnTo>
                  <a:lnTo>
                    <a:pt x="17815" y="64"/>
                  </a:lnTo>
                  <a:lnTo>
                    <a:pt x="17789" y="53"/>
                  </a:lnTo>
                  <a:lnTo>
                    <a:pt x="17765" y="43"/>
                  </a:lnTo>
                  <a:lnTo>
                    <a:pt x="17737" y="34"/>
                  </a:lnTo>
                  <a:lnTo>
                    <a:pt x="17710" y="26"/>
                  </a:lnTo>
                  <a:lnTo>
                    <a:pt x="17683" y="19"/>
                  </a:lnTo>
                  <a:lnTo>
                    <a:pt x="17654" y="13"/>
                  </a:lnTo>
                  <a:lnTo>
                    <a:pt x="17624" y="8"/>
                  </a:lnTo>
                  <a:lnTo>
                    <a:pt x="17595" y="4"/>
                  </a:lnTo>
                  <a:lnTo>
                    <a:pt x="17564" y="2"/>
                  </a:lnTo>
                  <a:lnTo>
                    <a:pt x="17533" y="0"/>
                  </a:lnTo>
                  <a:lnTo>
                    <a:pt x="17501" y="0"/>
                  </a:lnTo>
                  <a:lnTo>
                    <a:pt x="17468" y="1"/>
                  </a:lnTo>
                  <a:lnTo>
                    <a:pt x="17435" y="3"/>
                  </a:lnTo>
                  <a:lnTo>
                    <a:pt x="17405" y="7"/>
                  </a:lnTo>
                  <a:lnTo>
                    <a:pt x="17374" y="12"/>
                  </a:lnTo>
                  <a:lnTo>
                    <a:pt x="17345" y="19"/>
                  </a:lnTo>
                  <a:lnTo>
                    <a:pt x="17315" y="27"/>
                  </a:lnTo>
                  <a:lnTo>
                    <a:pt x="17287" y="36"/>
                  </a:lnTo>
                  <a:lnTo>
                    <a:pt x="17260" y="46"/>
                  </a:lnTo>
                  <a:lnTo>
                    <a:pt x="17234" y="57"/>
                  </a:lnTo>
                  <a:lnTo>
                    <a:pt x="17208" y="71"/>
                  </a:lnTo>
                  <a:lnTo>
                    <a:pt x="17183" y="86"/>
                  </a:lnTo>
                  <a:lnTo>
                    <a:pt x="17159" y="100"/>
                  </a:lnTo>
                  <a:lnTo>
                    <a:pt x="17137" y="119"/>
                  </a:lnTo>
                  <a:lnTo>
                    <a:pt x="17114" y="137"/>
                  </a:lnTo>
                  <a:lnTo>
                    <a:pt x="17092" y="156"/>
                  </a:lnTo>
                  <a:lnTo>
                    <a:pt x="17071" y="177"/>
                  </a:lnTo>
                  <a:lnTo>
                    <a:pt x="17051" y="199"/>
                  </a:lnTo>
                  <a:lnTo>
                    <a:pt x="17033" y="221"/>
                  </a:lnTo>
                  <a:lnTo>
                    <a:pt x="17014" y="244"/>
                  </a:lnTo>
                  <a:lnTo>
                    <a:pt x="16999" y="268"/>
                  </a:lnTo>
                  <a:lnTo>
                    <a:pt x="16984" y="293"/>
                  </a:lnTo>
                  <a:lnTo>
                    <a:pt x="16970" y="316"/>
                  </a:lnTo>
                  <a:lnTo>
                    <a:pt x="16958" y="342"/>
                  </a:lnTo>
                  <a:lnTo>
                    <a:pt x="16947" y="368"/>
                  </a:lnTo>
                  <a:lnTo>
                    <a:pt x="16937" y="394"/>
                  </a:lnTo>
                  <a:lnTo>
                    <a:pt x="16928" y="422"/>
                  </a:lnTo>
                  <a:lnTo>
                    <a:pt x="16922" y="449"/>
                  </a:lnTo>
                  <a:lnTo>
                    <a:pt x="16916" y="477"/>
                  </a:lnTo>
                  <a:lnTo>
                    <a:pt x="16911" y="506"/>
                  </a:lnTo>
                  <a:lnTo>
                    <a:pt x="16908" y="536"/>
                  </a:lnTo>
                  <a:lnTo>
                    <a:pt x="16906" y="565"/>
                  </a:lnTo>
                  <a:lnTo>
                    <a:pt x="16906" y="596"/>
                  </a:lnTo>
                  <a:lnTo>
                    <a:pt x="16906" y="1654"/>
                  </a:lnTo>
                  <a:lnTo>
                    <a:pt x="16906" y="1663"/>
                  </a:lnTo>
                  <a:lnTo>
                    <a:pt x="16907" y="1673"/>
                  </a:lnTo>
                  <a:lnTo>
                    <a:pt x="16908" y="1682"/>
                  </a:lnTo>
                  <a:lnTo>
                    <a:pt x="16910" y="1688"/>
                  </a:lnTo>
                  <a:lnTo>
                    <a:pt x="16913" y="1696"/>
                  </a:lnTo>
                  <a:lnTo>
                    <a:pt x="16916" y="1702"/>
                  </a:lnTo>
                  <a:lnTo>
                    <a:pt x="16921" y="1709"/>
                  </a:lnTo>
                  <a:lnTo>
                    <a:pt x="16925" y="1713"/>
                  </a:lnTo>
                  <a:lnTo>
                    <a:pt x="16931" y="1718"/>
                  </a:lnTo>
                  <a:lnTo>
                    <a:pt x="16936" y="1722"/>
                  </a:lnTo>
                  <a:lnTo>
                    <a:pt x="16942" y="1726"/>
                  </a:lnTo>
                  <a:lnTo>
                    <a:pt x="16950" y="1728"/>
                  </a:lnTo>
                  <a:lnTo>
                    <a:pt x="16958" y="1730"/>
                  </a:lnTo>
                  <a:lnTo>
                    <a:pt x="16966" y="1732"/>
                  </a:lnTo>
                  <a:lnTo>
                    <a:pt x="16975" y="1732"/>
                  </a:lnTo>
                  <a:lnTo>
                    <a:pt x="16984" y="1734"/>
                  </a:lnTo>
                  <a:lnTo>
                    <a:pt x="17103" y="1734"/>
                  </a:lnTo>
                  <a:lnTo>
                    <a:pt x="17113" y="1732"/>
                  </a:lnTo>
                  <a:lnTo>
                    <a:pt x="17122" y="1732"/>
                  </a:lnTo>
                  <a:lnTo>
                    <a:pt x="17130" y="1730"/>
                  </a:lnTo>
                  <a:lnTo>
                    <a:pt x="17138" y="1728"/>
                  </a:lnTo>
                  <a:lnTo>
                    <a:pt x="17145" y="1726"/>
                  </a:lnTo>
                  <a:lnTo>
                    <a:pt x="17151" y="1722"/>
                  </a:lnTo>
                  <a:lnTo>
                    <a:pt x="17157" y="1718"/>
                  </a:lnTo>
                  <a:lnTo>
                    <a:pt x="17163" y="1713"/>
                  </a:lnTo>
                  <a:lnTo>
                    <a:pt x="17167" y="1709"/>
                  </a:lnTo>
                  <a:lnTo>
                    <a:pt x="17171" y="1702"/>
                  </a:lnTo>
                  <a:lnTo>
                    <a:pt x="17174" y="1696"/>
                  </a:lnTo>
                  <a:lnTo>
                    <a:pt x="17177" y="1688"/>
                  </a:lnTo>
                  <a:lnTo>
                    <a:pt x="17180" y="1682"/>
                  </a:lnTo>
                  <a:lnTo>
                    <a:pt x="17181" y="1673"/>
                  </a:lnTo>
                  <a:lnTo>
                    <a:pt x="17182" y="1663"/>
                  </a:lnTo>
                  <a:lnTo>
                    <a:pt x="17182" y="1654"/>
                  </a:lnTo>
                  <a:lnTo>
                    <a:pt x="17182" y="1087"/>
                  </a:lnTo>
                  <a:lnTo>
                    <a:pt x="17182" y="1076"/>
                  </a:lnTo>
                  <a:lnTo>
                    <a:pt x="17183" y="1067"/>
                  </a:lnTo>
                  <a:lnTo>
                    <a:pt x="17185" y="1058"/>
                  </a:lnTo>
                  <a:lnTo>
                    <a:pt x="17186" y="1050"/>
                  </a:lnTo>
                  <a:lnTo>
                    <a:pt x="17190" y="1044"/>
                  </a:lnTo>
                  <a:lnTo>
                    <a:pt x="17193" y="1037"/>
                  </a:lnTo>
                  <a:lnTo>
                    <a:pt x="17198" y="1031"/>
                  </a:lnTo>
                  <a:lnTo>
                    <a:pt x="17202" y="1026"/>
                  </a:lnTo>
                  <a:lnTo>
                    <a:pt x="17207" y="1021"/>
                  </a:lnTo>
                  <a:lnTo>
                    <a:pt x="17214" y="1017"/>
                  </a:lnTo>
                  <a:lnTo>
                    <a:pt x="17219" y="1013"/>
                  </a:lnTo>
                  <a:lnTo>
                    <a:pt x="17227" y="1010"/>
                  </a:lnTo>
                  <a:lnTo>
                    <a:pt x="17234" y="1008"/>
                  </a:lnTo>
                  <a:lnTo>
                    <a:pt x="17243" y="1006"/>
                  </a:lnTo>
                  <a:lnTo>
                    <a:pt x="17252" y="1005"/>
                  </a:lnTo>
                  <a:lnTo>
                    <a:pt x="17261" y="1005"/>
                  </a:lnTo>
                  <a:lnTo>
                    <a:pt x="17501" y="1005"/>
                  </a:lnTo>
                  <a:lnTo>
                    <a:pt x="17519" y="1006"/>
                  </a:lnTo>
                  <a:lnTo>
                    <a:pt x="17537" y="1008"/>
                  </a:lnTo>
                  <a:lnTo>
                    <a:pt x="17555" y="1010"/>
                  </a:lnTo>
                  <a:lnTo>
                    <a:pt x="17572" y="1013"/>
                  </a:lnTo>
                  <a:lnTo>
                    <a:pt x="17589" y="1017"/>
                  </a:lnTo>
                  <a:lnTo>
                    <a:pt x="17605" y="1021"/>
                  </a:lnTo>
                  <a:lnTo>
                    <a:pt x="17621" y="1027"/>
                  </a:lnTo>
                  <a:lnTo>
                    <a:pt x="17636" y="1032"/>
                  </a:lnTo>
                  <a:lnTo>
                    <a:pt x="17650" y="1039"/>
                  </a:lnTo>
                  <a:lnTo>
                    <a:pt x="17664" y="1047"/>
                  </a:lnTo>
                  <a:lnTo>
                    <a:pt x="17677" y="1055"/>
                  </a:lnTo>
                  <a:lnTo>
                    <a:pt x="17690" y="1064"/>
                  </a:lnTo>
                  <a:lnTo>
                    <a:pt x="17702" y="1074"/>
                  </a:lnTo>
                  <a:lnTo>
                    <a:pt x="17715" y="1084"/>
                  </a:lnTo>
                  <a:lnTo>
                    <a:pt x="17726" y="1096"/>
                  </a:lnTo>
                  <a:lnTo>
                    <a:pt x="17736" y="1108"/>
                  </a:lnTo>
                  <a:lnTo>
                    <a:pt x="17746" y="1121"/>
                  </a:lnTo>
                  <a:lnTo>
                    <a:pt x="17755" y="1133"/>
                  </a:lnTo>
                  <a:lnTo>
                    <a:pt x="17765" y="1147"/>
                  </a:lnTo>
                  <a:lnTo>
                    <a:pt x="17772" y="1159"/>
                  </a:lnTo>
                  <a:lnTo>
                    <a:pt x="17780" y="1173"/>
                  </a:lnTo>
                  <a:lnTo>
                    <a:pt x="17787" y="1187"/>
                  </a:lnTo>
                  <a:lnTo>
                    <a:pt x="17793" y="1201"/>
                  </a:lnTo>
                  <a:lnTo>
                    <a:pt x="17798" y="1216"/>
                  </a:lnTo>
                  <a:lnTo>
                    <a:pt x="17803" y="1230"/>
                  </a:lnTo>
                  <a:lnTo>
                    <a:pt x="17807" y="1245"/>
                  </a:lnTo>
                  <a:lnTo>
                    <a:pt x="17811" y="1261"/>
                  </a:lnTo>
                  <a:lnTo>
                    <a:pt x="17814" y="1276"/>
                  </a:lnTo>
                  <a:lnTo>
                    <a:pt x="17817" y="1291"/>
                  </a:lnTo>
                  <a:lnTo>
                    <a:pt x="17818" y="1307"/>
                  </a:lnTo>
                  <a:lnTo>
                    <a:pt x="17819" y="1324"/>
                  </a:lnTo>
                  <a:lnTo>
                    <a:pt x="17820" y="1340"/>
                  </a:lnTo>
                  <a:lnTo>
                    <a:pt x="17820" y="1654"/>
                  </a:lnTo>
                  <a:lnTo>
                    <a:pt x="17820" y="1663"/>
                  </a:lnTo>
                  <a:lnTo>
                    <a:pt x="17821" y="1673"/>
                  </a:lnTo>
                  <a:lnTo>
                    <a:pt x="17822" y="1682"/>
                  </a:lnTo>
                  <a:lnTo>
                    <a:pt x="17824" y="1688"/>
                  </a:lnTo>
                  <a:lnTo>
                    <a:pt x="17827" y="1696"/>
                  </a:lnTo>
                  <a:lnTo>
                    <a:pt x="17830" y="1702"/>
                  </a:lnTo>
                  <a:lnTo>
                    <a:pt x="17835" y="1709"/>
                  </a:lnTo>
                  <a:lnTo>
                    <a:pt x="17839" y="1713"/>
                  </a:lnTo>
                  <a:lnTo>
                    <a:pt x="17845" y="1718"/>
                  </a:lnTo>
                  <a:lnTo>
                    <a:pt x="17850" y="1722"/>
                  </a:lnTo>
                  <a:lnTo>
                    <a:pt x="17856" y="1726"/>
                  </a:lnTo>
                  <a:lnTo>
                    <a:pt x="17864" y="1728"/>
                  </a:lnTo>
                  <a:lnTo>
                    <a:pt x="17872" y="1730"/>
                  </a:lnTo>
                  <a:lnTo>
                    <a:pt x="17880" y="1732"/>
                  </a:lnTo>
                  <a:lnTo>
                    <a:pt x="17889" y="1732"/>
                  </a:lnTo>
                  <a:lnTo>
                    <a:pt x="17898" y="1734"/>
                  </a:lnTo>
                  <a:lnTo>
                    <a:pt x="18017" y="1734"/>
                  </a:lnTo>
                  <a:lnTo>
                    <a:pt x="18027" y="1732"/>
                  </a:lnTo>
                  <a:lnTo>
                    <a:pt x="18036" y="1732"/>
                  </a:lnTo>
                  <a:lnTo>
                    <a:pt x="18044" y="1730"/>
                  </a:lnTo>
                  <a:lnTo>
                    <a:pt x="18052" y="1728"/>
                  </a:lnTo>
                  <a:lnTo>
                    <a:pt x="18059" y="1726"/>
                  </a:lnTo>
                  <a:lnTo>
                    <a:pt x="18065" y="1722"/>
                  </a:lnTo>
                  <a:lnTo>
                    <a:pt x="18071" y="1718"/>
                  </a:lnTo>
                  <a:lnTo>
                    <a:pt x="18077" y="1713"/>
                  </a:lnTo>
                  <a:lnTo>
                    <a:pt x="18081" y="1709"/>
                  </a:lnTo>
                  <a:lnTo>
                    <a:pt x="18085" y="1702"/>
                  </a:lnTo>
                  <a:lnTo>
                    <a:pt x="18088" y="1696"/>
                  </a:lnTo>
                  <a:lnTo>
                    <a:pt x="18091" y="1688"/>
                  </a:lnTo>
                  <a:lnTo>
                    <a:pt x="18094" y="1682"/>
                  </a:lnTo>
                  <a:lnTo>
                    <a:pt x="18095" y="1673"/>
                  </a:lnTo>
                  <a:lnTo>
                    <a:pt x="18096" y="1663"/>
                  </a:lnTo>
                  <a:lnTo>
                    <a:pt x="18096" y="1654"/>
                  </a:lnTo>
                  <a:lnTo>
                    <a:pt x="18096" y="1340"/>
                  </a:lnTo>
                  <a:close/>
                  <a:moveTo>
                    <a:pt x="17820" y="520"/>
                  </a:moveTo>
                  <a:lnTo>
                    <a:pt x="17818" y="539"/>
                  </a:lnTo>
                  <a:lnTo>
                    <a:pt x="17815" y="556"/>
                  </a:lnTo>
                  <a:lnTo>
                    <a:pt x="17813" y="573"/>
                  </a:lnTo>
                  <a:lnTo>
                    <a:pt x="17809" y="590"/>
                  </a:lnTo>
                  <a:lnTo>
                    <a:pt x="17804" y="605"/>
                  </a:lnTo>
                  <a:lnTo>
                    <a:pt x="17798" y="620"/>
                  </a:lnTo>
                  <a:lnTo>
                    <a:pt x="17793" y="633"/>
                  </a:lnTo>
                  <a:lnTo>
                    <a:pt x="17785" y="646"/>
                  </a:lnTo>
                  <a:lnTo>
                    <a:pt x="17777" y="658"/>
                  </a:lnTo>
                  <a:lnTo>
                    <a:pt x="17768" y="668"/>
                  </a:lnTo>
                  <a:lnTo>
                    <a:pt x="17759" y="678"/>
                  </a:lnTo>
                  <a:lnTo>
                    <a:pt x="17748" y="689"/>
                  </a:lnTo>
                  <a:lnTo>
                    <a:pt x="17736" y="696"/>
                  </a:lnTo>
                  <a:lnTo>
                    <a:pt x="17724" y="704"/>
                  </a:lnTo>
                  <a:lnTo>
                    <a:pt x="17711" y="711"/>
                  </a:lnTo>
                  <a:lnTo>
                    <a:pt x="17697" y="718"/>
                  </a:lnTo>
                  <a:lnTo>
                    <a:pt x="17669" y="729"/>
                  </a:lnTo>
                  <a:lnTo>
                    <a:pt x="17642" y="739"/>
                  </a:lnTo>
                  <a:lnTo>
                    <a:pt x="17616" y="749"/>
                  </a:lnTo>
                  <a:lnTo>
                    <a:pt x="17591" y="755"/>
                  </a:lnTo>
                  <a:lnTo>
                    <a:pt x="17568" y="760"/>
                  </a:lnTo>
                  <a:lnTo>
                    <a:pt x="17544" y="763"/>
                  </a:lnTo>
                  <a:lnTo>
                    <a:pt x="17522" y="764"/>
                  </a:lnTo>
                  <a:lnTo>
                    <a:pt x="17501" y="764"/>
                  </a:lnTo>
                  <a:lnTo>
                    <a:pt x="17261" y="764"/>
                  </a:lnTo>
                  <a:lnTo>
                    <a:pt x="17252" y="764"/>
                  </a:lnTo>
                  <a:lnTo>
                    <a:pt x="17243" y="763"/>
                  </a:lnTo>
                  <a:lnTo>
                    <a:pt x="17234" y="762"/>
                  </a:lnTo>
                  <a:lnTo>
                    <a:pt x="17227" y="760"/>
                  </a:lnTo>
                  <a:lnTo>
                    <a:pt x="17219" y="756"/>
                  </a:lnTo>
                  <a:lnTo>
                    <a:pt x="17214" y="753"/>
                  </a:lnTo>
                  <a:lnTo>
                    <a:pt x="17207" y="750"/>
                  </a:lnTo>
                  <a:lnTo>
                    <a:pt x="17202" y="744"/>
                  </a:lnTo>
                  <a:lnTo>
                    <a:pt x="17198" y="739"/>
                  </a:lnTo>
                  <a:lnTo>
                    <a:pt x="17193" y="733"/>
                  </a:lnTo>
                  <a:lnTo>
                    <a:pt x="17190" y="726"/>
                  </a:lnTo>
                  <a:lnTo>
                    <a:pt x="17186" y="719"/>
                  </a:lnTo>
                  <a:lnTo>
                    <a:pt x="17185" y="711"/>
                  </a:lnTo>
                  <a:lnTo>
                    <a:pt x="17183" y="703"/>
                  </a:lnTo>
                  <a:lnTo>
                    <a:pt x="17182" y="693"/>
                  </a:lnTo>
                  <a:lnTo>
                    <a:pt x="17182" y="684"/>
                  </a:lnTo>
                  <a:lnTo>
                    <a:pt x="17182" y="595"/>
                  </a:lnTo>
                  <a:lnTo>
                    <a:pt x="17182" y="579"/>
                  </a:lnTo>
                  <a:lnTo>
                    <a:pt x="17183" y="562"/>
                  </a:lnTo>
                  <a:lnTo>
                    <a:pt x="17185" y="546"/>
                  </a:lnTo>
                  <a:lnTo>
                    <a:pt x="17188" y="530"/>
                  </a:lnTo>
                  <a:lnTo>
                    <a:pt x="17190" y="514"/>
                  </a:lnTo>
                  <a:lnTo>
                    <a:pt x="17193" y="499"/>
                  </a:lnTo>
                  <a:lnTo>
                    <a:pt x="17198" y="484"/>
                  </a:lnTo>
                  <a:lnTo>
                    <a:pt x="17203" y="469"/>
                  </a:lnTo>
                  <a:lnTo>
                    <a:pt x="17208" y="454"/>
                  </a:lnTo>
                  <a:lnTo>
                    <a:pt x="17215" y="441"/>
                  </a:lnTo>
                  <a:lnTo>
                    <a:pt x="17221" y="426"/>
                  </a:lnTo>
                  <a:lnTo>
                    <a:pt x="17229" y="413"/>
                  </a:lnTo>
                  <a:lnTo>
                    <a:pt x="17237" y="400"/>
                  </a:lnTo>
                  <a:lnTo>
                    <a:pt x="17245" y="387"/>
                  </a:lnTo>
                  <a:lnTo>
                    <a:pt x="17255" y="374"/>
                  </a:lnTo>
                  <a:lnTo>
                    <a:pt x="17266" y="362"/>
                  </a:lnTo>
                  <a:lnTo>
                    <a:pt x="17276" y="349"/>
                  </a:lnTo>
                  <a:lnTo>
                    <a:pt x="17287" y="338"/>
                  </a:lnTo>
                  <a:lnTo>
                    <a:pt x="17298" y="328"/>
                  </a:lnTo>
                  <a:lnTo>
                    <a:pt x="17311" y="318"/>
                  </a:lnTo>
                  <a:lnTo>
                    <a:pt x="17324" y="309"/>
                  </a:lnTo>
                  <a:lnTo>
                    <a:pt x="17337" y="299"/>
                  </a:lnTo>
                  <a:lnTo>
                    <a:pt x="17352" y="293"/>
                  </a:lnTo>
                  <a:lnTo>
                    <a:pt x="17365" y="286"/>
                  </a:lnTo>
                  <a:lnTo>
                    <a:pt x="17381" y="279"/>
                  </a:lnTo>
                  <a:lnTo>
                    <a:pt x="17396" y="275"/>
                  </a:lnTo>
                  <a:lnTo>
                    <a:pt x="17413" y="270"/>
                  </a:lnTo>
                  <a:lnTo>
                    <a:pt x="17428" y="266"/>
                  </a:lnTo>
                  <a:lnTo>
                    <a:pt x="17447" y="262"/>
                  </a:lnTo>
                  <a:lnTo>
                    <a:pt x="17464" y="260"/>
                  </a:lnTo>
                  <a:lnTo>
                    <a:pt x="17482" y="259"/>
                  </a:lnTo>
                  <a:lnTo>
                    <a:pt x="17501" y="258"/>
                  </a:lnTo>
                  <a:lnTo>
                    <a:pt x="17534" y="259"/>
                  </a:lnTo>
                  <a:lnTo>
                    <a:pt x="17565" y="262"/>
                  </a:lnTo>
                  <a:lnTo>
                    <a:pt x="17595" y="267"/>
                  </a:lnTo>
                  <a:lnTo>
                    <a:pt x="17624" y="273"/>
                  </a:lnTo>
                  <a:lnTo>
                    <a:pt x="17638" y="278"/>
                  </a:lnTo>
                  <a:lnTo>
                    <a:pt x="17651" y="283"/>
                  </a:lnTo>
                  <a:lnTo>
                    <a:pt x="17665" y="287"/>
                  </a:lnTo>
                  <a:lnTo>
                    <a:pt x="17677" y="293"/>
                  </a:lnTo>
                  <a:lnTo>
                    <a:pt x="17690" y="299"/>
                  </a:lnTo>
                  <a:lnTo>
                    <a:pt x="17702" y="306"/>
                  </a:lnTo>
                  <a:lnTo>
                    <a:pt x="17714" y="313"/>
                  </a:lnTo>
                  <a:lnTo>
                    <a:pt x="17726" y="321"/>
                  </a:lnTo>
                  <a:lnTo>
                    <a:pt x="17736" y="329"/>
                  </a:lnTo>
                  <a:lnTo>
                    <a:pt x="17746" y="338"/>
                  </a:lnTo>
                  <a:lnTo>
                    <a:pt x="17757" y="348"/>
                  </a:lnTo>
                  <a:lnTo>
                    <a:pt x="17766" y="358"/>
                  </a:lnTo>
                  <a:lnTo>
                    <a:pt x="17774" y="368"/>
                  </a:lnTo>
                  <a:lnTo>
                    <a:pt x="17781" y="380"/>
                  </a:lnTo>
                  <a:lnTo>
                    <a:pt x="17788" y="391"/>
                  </a:lnTo>
                  <a:lnTo>
                    <a:pt x="17794" y="404"/>
                  </a:lnTo>
                  <a:lnTo>
                    <a:pt x="17800" y="416"/>
                  </a:lnTo>
                  <a:lnTo>
                    <a:pt x="17804" y="430"/>
                  </a:lnTo>
                  <a:lnTo>
                    <a:pt x="17809" y="443"/>
                  </a:lnTo>
                  <a:lnTo>
                    <a:pt x="17812" y="458"/>
                  </a:lnTo>
                  <a:lnTo>
                    <a:pt x="17815" y="473"/>
                  </a:lnTo>
                  <a:lnTo>
                    <a:pt x="17818" y="488"/>
                  </a:lnTo>
                  <a:lnTo>
                    <a:pt x="17819" y="504"/>
                  </a:lnTo>
                  <a:lnTo>
                    <a:pt x="17820" y="52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9" name="Google Shape;29;p15"/>
            <p:cNvSpPr/>
            <p:nvPr/>
          </p:nvSpPr>
          <p:spPr>
            <a:xfrm>
              <a:off x="1565" y="974"/>
              <a:ext cx="2586" cy="1033"/>
            </a:xfrm>
            <a:custGeom>
              <a:rect b="b" l="l" r="r" t="t"/>
              <a:pathLst>
                <a:path extrusionOk="0" h="7235" w="18094">
                  <a:moveTo>
                    <a:pt x="7164" y="0"/>
                  </a:moveTo>
                  <a:lnTo>
                    <a:pt x="6784" y="36"/>
                  </a:lnTo>
                  <a:lnTo>
                    <a:pt x="6410" y="79"/>
                  </a:lnTo>
                  <a:lnTo>
                    <a:pt x="6044" y="128"/>
                  </a:lnTo>
                  <a:lnTo>
                    <a:pt x="5683" y="183"/>
                  </a:lnTo>
                  <a:lnTo>
                    <a:pt x="5331" y="244"/>
                  </a:lnTo>
                  <a:lnTo>
                    <a:pt x="4986" y="311"/>
                  </a:lnTo>
                  <a:lnTo>
                    <a:pt x="4650" y="383"/>
                  </a:lnTo>
                  <a:lnTo>
                    <a:pt x="4322" y="460"/>
                  </a:lnTo>
                  <a:lnTo>
                    <a:pt x="4003" y="544"/>
                  </a:lnTo>
                  <a:lnTo>
                    <a:pt x="3693" y="632"/>
                  </a:lnTo>
                  <a:lnTo>
                    <a:pt x="3392" y="726"/>
                  </a:lnTo>
                  <a:lnTo>
                    <a:pt x="3102" y="825"/>
                  </a:lnTo>
                  <a:lnTo>
                    <a:pt x="2823" y="927"/>
                  </a:lnTo>
                  <a:lnTo>
                    <a:pt x="2554" y="1035"/>
                  </a:lnTo>
                  <a:lnTo>
                    <a:pt x="2297" y="1147"/>
                  </a:lnTo>
                  <a:lnTo>
                    <a:pt x="2050" y="1263"/>
                  </a:lnTo>
                  <a:lnTo>
                    <a:pt x="1816" y="1383"/>
                  </a:lnTo>
                  <a:lnTo>
                    <a:pt x="1594" y="1508"/>
                  </a:lnTo>
                  <a:lnTo>
                    <a:pt x="1386" y="1635"/>
                  </a:lnTo>
                  <a:lnTo>
                    <a:pt x="1190" y="1768"/>
                  </a:lnTo>
                  <a:lnTo>
                    <a:pt x="1007" y="1903"/>
                  </a:lnTo>
                  <a:lnTo>
                    <a:pt x="838" y="2041"/>
                  </a:lnTo>
                  <a:lnTo>
                    <a:pt x="684" y="2183"/>
                  </a:lnTo>
                  <a:lnTo>
                    <a:pt x="545" y="2329"/>
                  </a:lnTo>
                  <a:lnTo>
                    <a:pt x="421" y="2476"/>
                  </a:lnTo>
                  <a:lnTo>
                    <a:pt x="311" y="2626"/>
                  </a:lnTo>
                  <a:lnTo>
                    <a:pt x="217" y="2779"/>
                  </a:lnTo>
                  <a:lnTo>
                    <a:pt x="140" y="2935"/>
                  </a:lnTo>
                  <a:lnTo>
                    <a:pt x="79" y="3092"/>
                  </a:lnTo>
                  <a:lnTo>
                    <a:pt x="35" y="3252"/>
                  </a:lnTo>
                  <a:lnTo>
                    <a:pt x="9" y="3413"/>
                  </a:lnTo>
                  <a:lnTo>
                    <a:pt x="0" y="3577"/>
                  </a:lnTo>
                  <a:lnTo>
                    <a:pt x="11" y="3765"/>
                  </a:lnTo>
                  <a:lnTo>
                    <a:pt x="46" y="3951"/>
                  </a:lnTo>
                  <a:lnTo>
                    <a:pt x="104" y="4133"/>
                  </a:lnTo>
                  <a:lnTo>
                    <a:pt x="184" y="4313"/>
                  </a:lnTo>
                  <a:lnTo>
                    <a:pt x="285" y="4490"/>
                  </a:lnTo>
                  <a:lnTo>
                    <a:pt x="408" y="4663"/>
                  </a:lnTo>
                  <a:lnTo>
                    <a:pt x="551" y="4833"/>
                  </a:lnTo>
                  <a:lnTo>
                    <a:pt x="713" y="4999"/>
                  </a:lnTo>
                  <a:lnTo>
                    <a:pt x="895" y="5161"/>
                  </a:lnTo>
                  <a:lnTo>
                    <a:pt x="1095" y="5318"/>
                  </a:lnTo>
                  <a:lnTo>
                    <a:pt x="1312" y="5472"/>
                  </a:lnTo>
                  <a:lnTo>
                    <a:pt x="1549" y="5620"/>
                  </a:lnTo>
                  <a:lnTo>
                    <a:pt x="1801" y="5764"/>
                  </a:lnTo>
                  <a:lnTo>
                    <a:pt x="2070" y="5902"/>
                  </a:lnTo>
                  <a:lnTo>
                    <a:pt x="2356" y="6034"/>
                  </a:lnTo>
                  <a:lnTo>
                    <a:pt x="2655" y="6162"/>
                  </a:lnTo>
                  <a:lnTo>
                    <a:pt x="2970" y="6283"/>
                  </a:lnTo>
                  <a:lnTo>
                    <a:pt x="3298" y="6398"/>
                  </a:lnTo>
                  <a:lnTo>
                    <a:pt x="3640" y="6507"/>
                  </a:lnTo>
                  <a:lnTo>
                    <a:pt x="3995" y="6608"/>
                  </a:lnTo>
                  <a:lnTo>
                    <a:pt x="4361" y="6705"/>
                  </a:lnTo>
                  <a:lnTo>
                    <a:pt x="4740" y="6793"/>
                  </a:lnTo>
                  <a:lnTo>
                    <a:pt x="5131" y="6873"/>
                  </a:lnTo>
                  <a:lnTo>
                    <a:pt x="5531" y="6947"/>
                  </a:lnTo>
                  <a:lnTo>
                    <a:pt x="5942" y="7012"/>
                  </a:lnTo>
                  <a:lnTo>
                    <a:pt x="6362" y="7070"/>
                  </a:lnTo>
                  <a:lnTo>
                    <a:pt x="6791" y="7120"/>
                  </a:lnTo>
                  <a:lnTo>
                    <a:pt x="7227" y="7160"/>
                  </a:lnTo>
                  <a:lnTo>
                    <a:pt x="7672" y="7193"/>
                  </a:lnTo>
                  <a:lnTo>
                    <a:pt x="8124" y="7216"/>
                  </a:lnTo>
                  <a:lnTo>
                    <a:pt x="8583" y="7231"/>
                  </a:lnTo>
                  <a:lnTo>
                    <a:pt x="9046" y="7235"/>
                  </a:lnTo>
                  <a:lnTo>
                    <a:pt x="9511" y="7231"/>
                  </a:lnTo>
                  <a:lnTo>
                    <a:pt x="9970" y="7216"/>
                  </a:lnTo>
                  <a:lnTo>
                    <a:pt x="10421" y="7193"/>
                  </a:lnTo>
                  <a:lnTo>
                    <a:pt x="10866" y="7160"/>
                  </a:lnTo>
                  <a:lnTo>
                    <a:pt x="11304" y="7120"/>
                  </a:lnTo>
                  <a:lnTo>
                    <a:pt x="11732" y="7070"/>
                  </a:lnTo>
                  <a:lnTo>
                    <a:pt x="12152" y="7012"/>
                  </a:lnTo>
                  <a:lnTo>
                    <a:pt x="12563" y="6947"/>
                  </a:lnTo>
                  <a:lnTo>
                    <a:pt x="12963" y="6873"/>
                  </a:lnTo>
                  <a:lnTo>
                    <a:pt x="13354" y="6793"/>
                  </a:lnTo>
                  <a:lnTo>
                    <a:pt x="13731" y="6705"/>
                  </a:lnTo>
                  <a:lnTo>
                    <a:pt x="14099" y="6608"/>
                  </a:lnTo>
                  <a:lnTo>
                    <a:pt x="14454" y="6507"/>
                  </a:lnTo>
                  <a:lnTo>
                    <a:pt x="14796" y="6398"/>
                  </a:lnTo>
                  <a:lnTo>
                    <a:pt x="15124" y="6283"/>
                  </a:lnTo>
                  <a:lnTo>
                    <a:pt x="15439" y="6162"/>
                  </a:lnTo>
                  <a:lnTo>
                    <a:pt x="15739" y="6034"/>
                  </a:lnTo>
                  <a:lnTo>
                    <a:pt x="16024" y="5902"/>
                  </a:lnTo>
                  <a:lnTo>
                    <a:pt x="16293" y="5764"/>
                  </a:lnTo>
                  <a:lnTo>
                    <a:pt x="16545" y="5620"/>
                  </a:lnTo>
                  <a:lnTo>
                    <a:pt x="16781" y="5472"/>
                  </a:lnTo>
                  <a:lnTo>
                    <a:pt x="16999" y="5318"/>
                  </a:lnTo>
                  <a:lnTo>
                    <a:pt x="17199" y="5161"/>
                  </a:lnTo>
                  <a:lnTo>
                    <a:pt x="17381" y="4999"/>
                  </a:lnTo>
                  <a:lnTo>
                    <a:pt x="17543" y="4833"/>
                  </a:lnTo>
                  <a:lnTo>
                    <a:pt x="17686" y="4663"/>
                  </a:lnTo>
                  <a:lnTo>
                    <a:pt x="17808" y="4490"/>
                  </a:lnTo>
                  <a:lnTo>
                    <a:pt x="17910" y="4313"/>
                  </a:lnTo>
                  <a:lnTo>
                    <a:pt x="17989" y="4133"/>
                  </a:lnTo>
                  <a:lnTo>
                    <a:pt x="18047" y="3951"/>
                  </a:lnTo>
                  <a:lnTo>
                    <a:pt x="18082" y="3765"/>
                  </a:lnTo>
                  <a:lnTo>
                    <a:pt x="18094" y="3577"/>
                  </a:lnTo>
                  <a:lnTo>
                    <a:pt x="18085" y="3413"/>
                  </a:lnTo>
                  <a:lnTo>
                    <a:pt x="18058" y="3252"/>
                  </a:lnTo>
                  <a:lnTo>
                    <a:pt x="18014" y="3092"/>
                  </a:lnTo>
                  <a:lnTo>
                    <a:pt x="17954" y="2935"/>
                  </a:lnTo>
                  <a:lnTo>
                    <a:pt x="17876" y="2779"/>
                  </a:lnTo>
                  <a:lnTo>
                    <a:pt x="17783" y="2626"/>
                  </a:lnTo>
                  <a:lnTo>
                    <a:pt x="17673" y="2476"/>
                  </a:lnTo>
                  <a:lnTo>
                    <a:pt x="17549" y="2329"/>
                  </a:lnTo>
                  <a:lnTo>
                    <a:pt x="17410" y="2183"/>
                  </a:lnTo>
                  <a:lnTo>
                    <a:pt x="17255" y="2041"/>
                  </a:lnTo>
                  <a:lnTo>
                    <a:pt x="17086" y="1903"/>
                  </a:lnTo>
                  <a:lnTo>
                    <a:pt x="16904" y="1768"/>
                  </a:lnTo>
                  <a:lnTo>
                    <a:pt x="16708" y="1637"/>
                  </a:lnTo>
                  <a:lnTo>
                    <a:pt x="16499" y="1508"/>
                  </a:lnTo>
                  <a:lnTo>
                    <a:pt x="16277" y="1383"/>
                  </a:lnTo>
                  <a:lnTo>
                    <a:pt x="16044" y="1263"/>
                  </a:lnTo>
                  <a:lnTo>
                    <a:pt x="15797" y="1147"/>
                  </a:lnTo>
                  <a:lnTo>
                    <a:pt x="15539" y="1035"/>
                  </a:lnTo>
                  <a:lnTo>
                    <a:pt x="15271" y="927"/>
                  </a:lnTo>
                  <a:lnTo>
                    <a:pt x="14992" y="825"/>
                  </a:lnTo>
                  <a:lnTo>
                    <a:pt x="14701" y="726"/>
                  </a:lnTo>
                  <a:lnTo>
                    <a:pt x="14401" y="632"/>
                  </a:lnTo>
                  <a:lnTo>
                    <a:pt x="14091" y="544"/>
                  </a:lnTo>
                  <a:lnTo>
                    <a:pt x="13772" y="461"/>
                  </a:lnTo>
                  <a:lnTo>
                    <a:pt x="13444" y="383"/>
                  </a:lnTo>
                  <a:lnTo>
                    <a:pt x="13108" y="311"/>
                  </a:lnTo>
                  <a:lnTo>
                    <a:pt x="12763" y="244"/>
                  </a:lnTo>
                  <a:lnTo>
                    <a:pt x="12410" y="183"/>
                  </a:lnTo>
                  <a:lnTo>
                    <a:pt x="12050" y="128"/>
                  </a:lnTo>
                  <a:lnTo>
                    <a:pt x="11684" y="79"/>
                  </a:lnTo>
                  <a:lnTo>
                    <a:pt x="11310" y="36"/>
                  </a:lnTo>
                  <a:lnTo>
                    <a:pt x="10930" y="0"/>
                  </a:lnTo>
                  <a:lnTo>
                    <a:pt x="10930" y="169"/>
                  </a:lnTo>
                  <a:lnTo>
                    <a:pt x="11126" y="195"/>
                  </a:lnTo>
                  <a:lnTo>
                    <a:pt x="11319" y="224"/>
                  </a:lnTo>
                  <a:lnTo>
                    <a:pt x="11508" y="258"/>
                  </a:lnTo>
                  <a:lnTo>
                    <a:pt x="11693" y="295"/>
                  </a:lnTo>
                  <a:lnTo>
                    <a:pt x="11874" y="336"/>
                  </a:lnTo>
                  <a:lnTo>
                    <a:pt x="12050" y="379"/>
                  </a:lnTo>
                  <a:lnTo>
                    <a:pt x="12222" y="426"/>
                  </a:lnTo>
                  <a:lnTo>
                    <a:pt x="12390" y="476"/>
                  </a:lnTo>
                  <a:lnTo>
                    <a:pt x="12551" y="529"/>
                  </a:lnTo>
                  <a:lnTo>
                    <a:pt x="12709" y="585"/>
                  </a:lnTo>
                  <a:lnTo>
                    <a:pt x="12861" y="644"/>
                  </a:lnTo>
                  <a:lnTo>
                    <a:pt x="13007" y="703"/>
                  </a:lnTo>
                  <a:lnTo>
                    <a:pt x="13149" y="766"/>
                  </a:lnTo>
                  <a:lnTo>
                    <a:pt x="13285" y="831"/>
                  </a:lnTo>
                  <a:lnTo>
                    <a:pt x="13415" y="897"/>
                  </a:lnTo>
                  <a:lnTo>
                    <a:pt x="13538" y="966"/>
                  </a:lnTo>
                  <a:lnTo>
                    <a:pt x="13656" y="1035"/>
                  </a:lnTo>
                  <a:lnTo>
                    <a:pt x="13767" y="1106"/>
                  </a:lnTo>
                  <a:lnTo>
                    <a:pt x="13872" y="1179"/>
                  </a:lnTo>
                  <a:lnTo>
                    <a:pt x="13969" y="1252"/>
                  </a:lnTo>
                  <a:lnTo>
                    <a:pt x="14061" y="1327"/>
                  </a:lnTo>
                  <a:lnTo>
                    <a:pt x="14144" y="1401"/>
                  </a:lnTo>
                  <a:lnTo>
                    <a:pt x="14221" y="1477"/>
                  </a:lnTo>
                  <a:lnTo>
                    <a:pt x="14290" y="1553"/>
                  </a:lnTo>
                  <a:lnTo>
                    <a:pt x="14353" y="1629"/>
                  </a:lnTo>
                  <a:lnTo>
                    <a:pt x="14407" y="1706"/>
                  </a:lnTo>
                  <a:lnTo>
                    <a:pt x="14453" y="1781"/>
                  </a:lnTo>
                  <a:lnTo>
                    <a:pt x="14492" y="1858"/>
                  </a:lnTo>
                  <a:lnTo>
                    <a:pt x="14521" y="1934"/>
                  </a:lnTo>
                  <a:lnTo>
                    <a:pt x="14543" y="2009"/>
                  </a:lnTo>
                  <a:lnTo>
                    <a:pt x="14556" y="2083"/>
                  </a:lnTo>
                  <a:lnTo>
                    <a:pt x="14561" y="2157"/>
                  </a:lnTo>
                  <a:lnTo>
                    <a:pt x="14554" y="2250"/>
                  </a:lnTo>
                  <a:lnTo>
                    <a:pt x="14533" y="2341"/>
                  </a:lnTo>
                  <a:lnTo>
                    <a:pt x="14497" y="2432"/>
                  </a:lnTo>
                  <a:lnTo>
                    <a:pt x="14449" y="2520"/>
                  </a:lnTo>
                  <a:lnTo>
                    <a:pt x="14387" y="2608"/>
                  </a:lnTo>
                  <a:lnTo>
                    <a:pt x="14312" y="2693"/>
                  </a:lnTo>
                  <a:lnTo>
                    <a:pt x="14225" y="2778"/>
                  </a:lnTo>
                  <a:lnTo>
                    <a:pt x="14126" y="2859"/>
                  </a:lnTo>
                  <a:lnTo>
                    <a:pt x="14015" y="2939"/>
                  </a:lnTo>
                  <a:lnTo>
                    <a:pt x="13893" y="3018"/>
                  </a:lnTo>
                  <a:lnTo>
                    <a:pt x="13761" y="3093"/>
                  </a:lnTo>
                  <a:lnTo>
                    <a:pt x="13617" y="3167"/>
                  </a:lnTo>
                  <a:lnTo>
                    <a:pt x="13462" y="3237"/>
                  </a:lnTo>
                  <a:lnTo>
                    <a:pt x="13299" y="3306"/>
                  </a:lnTo>
                  <a:lnTo>
                    <a:pt x="13125" y="3372"/>
                  </a:lnTo>
                  <a:lnTo>
                    <a:pt x="12943" y="3435"/>
                  </a:lnTo>
                  <a:lnTo>
                    <a:pt x="12751" y="3495"/>
                  </a:lnTo>
                  <a:lnTo>
                    <a:pt x="12550" y="3551"/>
                  </a:lnTo>
                  <a:lnTo>
                    <a:pt x="12342" y="3605"/>
                  </a:lnTo>
                  <a:lnTo>
                    <a:pt x="12126" y="3655"/>
                  </a:lnTo>
                  <a:lnTo>
                    <a:pt x="11902" y="3703"/>
                  </a:lnTo>
                  <a:lnTo>
                    <a:pt x="11671" y="3746"/>
                  </a:lnTo>
                  <a:lnTo>
                    <a:pt x="11434" y="3787"/>
                  </a:lnTo>
                  <a:lnTo>
                    <a:pt x="11189" y="3823"/>
                  </a:lnTo>
                  <a:lnTo>
                    <a:pt x="10939" y="3854"/>
                  </a:lnTo>
                  <a:lnTo>
                    <a:pt x="10684" y="3884"/>
                  </a:lnTo>
                  <a:lnTo>
                    <a:pt x="10422" y="3908"/>
                  </a:lnTo>
                  <a:lnTo>
                    <a:pt x="10155" y="3928"/>
                  </a:lnTo>
                  <a:lnTo>
                    <a:pt x="9885" y="3944"/>
                  </a:lnTo>
                  <a:lnTo>
                    <a:pt x="9609" y="3955"/>
                  </a:lnTo>
                  <a:lnTo>
                    <a:pt x="9329" y="3963"/>
                  </a:lnTo>
                  <a:lnTo>
                    <a:pt x="9046" y="3965"/>
                  </a:lnTo>
                  <a:lnTo>
                    <a:pt x="8764" y="3963"/>
                  </a:lnTo>
                  <a:lnTo>
                    <a:pt x="8484" y="3955"/>
                  </a:lnTo>
                  <a:lnTo>
                    <a:pt x="8209" y="3944"/>
                  </a:lnTo>
                  <a:lnTo>
                    <a:pt x="7938" y="3928"/>
                  </a:lnTo>
                  <a:lnTo>
                    <a:pt x="7672" y="3908"/>
                  </a:lnTo>
                  <a:lnTo>
                    <a:pt x="7411" y="3884"/>
                  </a:lnTo>
                  <a:lnTo>
                    <a:pt x="7155" y="3854"/>
                  </a:lnTo>
                  <a:lnTo>
                    <a:pt x="6904" y="3823"/>
                  </a:lnTo>
                  <a:lnTo>
                    <a:pt x="6660" y="3787"/>
                  </a:lnTo>
                  <a:lnTo>
                    <a:pt x="6423" y="3746"/>
                  </a:lnTo>
                  <a:lnTo>
                    <a:pt x="6191" y="3703"/>
                  </a:lnTo>
                  <a:lnTo>
                    <a:pt x="5968" y="3655"/>
                  </a:lnTo>
                  <a:lnTo>
                    <a:pt x="5752" y="3605"/>
                  </a:lnTo>
                  <a:lnTo>
                    <a:pt x="5543" y="3551"/>
                  </a:lnTo>
                  <a:lnTo>
                    <a:pt x="5342" y="3495"/>
                  </a:lnTo>
                  <a:lnTo>
                    <a:pt x="5151" y="3435"/>
                  </a:lnTo>
                  <a:lnTo>
                    <a:pt x="4968" y="3372"/>
                  </a:lnTo>
                  <a:lnTo>
                    <a:pt x="4795" y="3306"/>
                  </a:lnTo>
                  <a:lnTo>
                    <a:pt x="4631" y="3237"/>
                  </a:lnTo>
                  <a:lnTo>
                    <a:pt x="4477" y="3167"/>
                  </a:lnTo>
                  <a:lnTo>
                    <a:pt x="4333" y="3093"/>
                  </a:lnTo>
                  <a:lnTo>
                    <a:pt x="4200" y="3018"/>
                  </a:lnTo>
                  <a:lnTo>
                    <a:pt x="4079" y="2939"/>
                  </a:lnTo>
                  <a:lnTo>
                    <a:pt x="3968" y="2859"/>
                  </a:lnTo>
                  <a:lnTo>
                    <a:pt x="3868" y="2778"/>
                  </a:lnTo>
                  <a:lnTo>
                    <a:pt x="3782" y="2693"/>
                  </a:lnTo>
                  <a:lnTo>
                    <a:pt x="3708" y="2608"/>
                  </a:lnTo>
                  <a:lnTo>
                    <a:pt x="3645" y="2520"/>
                  </a:lnTo>
                  <a:lnTo>
                    <a:pt x="3597" y="2432"/>
                  </a:lnTo>
                  <a:lnTo>
                    <a:pt x="3562" y="2341"/>
                  </a:lnTo>
                  <a:lnTo>
                    <a:pt x="3540" y="2250"/>
                  </a:lnTo>
                  <a:lnTo>
                    <a:pt x="3533" y="2157"/>
                  </a:lnTo>
                  <a:lnTo>
                    <a:pt x="3538" y="2083"/>
                  </a:lnTo>
                  <a:lnTo>
                    <a:pt x="3550" y="2009"/>
                  </a:lnTo>
                  <a:lnTo>
                    <a:pt x="3572" y="1935"/>
                  </a:lnTo>
                  <a:lnTo>
                    <a:pt x="3602" y="1859"/>
                  </a:lnTo>
                  <a:lnTo>
                    <a:pt x="3641" y="1785"/>
                  </a:lnTo>
                  <a:lnTo>
                    <a:pt x="3687" y="1710"/>
                  </a:lnTo>
                  <a:lnTo>
                    <a:pt x="3741" y="1634"/>
                  </a:lnTo>
                  <a:lnTo>
                    <a:pt x="3803" y="1560"/>
                  </a:lnTo>
                  <a:lnTo>
                    <a:pt x="3873" y="1485"/>
                  </a:lnTo>
                  <a:lnTo>
                    <a:pt x="3950" y="1412"/>
                  </a:lnTo>
                  <a:lnTo>
                    <a:pt x="4033" y="1338"/>
                  </a:lnTo>
                  <a:lnTo>
                    <a:pt x="4124" y="1266"/>
                  </a:lnTo>
                  <a:lnTo>
                    <a:pt x="4222" y="1194"/>
                  </a:lnTo>
                  <a:lnTo>
                    <a:pt x="4326" y="1124"/>
                  </a:lnTo>
                  <a:lnTo>
                    <a:pt x="4438" y="1055"/>
                  </a:lnTo>
                  <a:lnTo>
                    <a:pt x="4556" y="987"/>
                  </a:lnTo>
                  <a:lnTo>
                    <a:pt x="4679" y="922"/>
                  </a:lnTo>
                  <a:lnTo>
                    <a:pt x="4809" y="857"/>
                  </a:lnTo>
                  <a:lnTo>
                    <a:pt x="4944" y="794"/>
                  </a:lnTo>
                  <a:lnTo>
                    <a:pt x="5086" y="734"/>
                  </a:lnTo>
                  <a:lnTo>
                    <a:pt x="5233" y="675"/>
                  </a:lnTo>
                  <a:lnTo>
                    <a:pt x="5384" y="619"/>
                  </a:lnTo>
                  <a:lnTo>
                    <a:pt x="5543" y="566"/>
                  </a:lnTo>
                  <a:lnTo>
                    <a:pt x="5704" y="513"/>
                  </a:lnTo>
                  <a:lnTo>
                    <a:pt x="5872" y="466"/>
                  </a:lnTo>
                  <a:lnTo>
                    <a:pt x="6044" y="420"/>
                  </a:lnTo>
                  <a:lnTo>
                    <a:pt x="6220" y="377"/>
                  </a:lnTo>
                  <a:lnTo>
                    <a:pt x="6400" y="337"/>
                  </a:lnTo>
                  <a:lnTo>
                    <a:pt x="6586" y="301"/>
                  </a:lnTo>
                  <a:lnTo>
                    <a:pt x="6775" y="268"/>
                  </a:lnTo>
                  <a:lnTo>
                    <a:pt x="6967" y="239"/>
                  </a:lnTo>
                  <a:lnTo>
                    <a:pt x="7164" y="213"/>
                  </a:lnTo>
                  <a:lnTo>
                    <a:pt x="7164" y="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0" name="Google Shape;30;p15"/>
            <p:cNvSpPr/>
            <p:nvPr/>
          </p:nvSpPr>
          <p:spPr>
            <a:xfrm>
              <a:off x="2319" y="1035"/>
              <a:ext cx="1073" cy="381"/>
            </a:xfrm>
            <a:custGeom>
              <a:rect b="b" l="l" r="r" t="t"/>
              <a:pathLst>
                <a:path extrusionOk="0" h="2667" w="7498">
                  <a:moveTo>
                    <a:pt x="2968" y="0"/>
                  </a:moveTo>
                  <a:lnTo>
                    <a:pt x="2811" y="14"/>
                  </a:lnTo>
                  <a:lnTo>
                    <a:pt x="2656" y="30"/>
                  </a:lnTo>
                  <a:lnTo>
                    <a:pt x="2505" y="48"/>
                  </a:lnTo>
                  <a:lnTo>
                    <a:pt x="2355" y="67"/>
                  </a:lnTo>
                  <a:lnTo>
                    <a:pt x="2209" y="90"/>
                  </a:lnTo>
                  <a:lnTo>
                    <a:pt x="2067" y="114"/>
                  </a:lnTo>
                  <a:lnTo>
                    <a:pt x="1926" y="142"/>
                  </a:lnTo>
                  <a:lnTo>
                    <a:pt x="1791" y="170"/>
                  </a:lnTo>
                  <a:lnTo>
                    <a:pt x="1658" y="200"/>
                  </a:lnTo>
                  <a:lnTo>
                    <a:pt x="1530" y="233"/>
                  </a:lnTo>
                  <a:lnTo>
                    <a:pt x="1406" y="267"/>
                  </a:lnTo>
                  <a:lnTo>
                    <a:pt x="1286" y="303"/>
                  </a:lnTo>
                  <a:lnTo>
                    <a:pt x="1169" y="342"/>
                  </a:lnTo>
                  <a:lnTo>
                    <a:pt x="1059" y="381"/>
                  </a:lnTo>
                  <a:lnTo>
                    <a:pt x="951" y="423"/>
                  </a:lnTo>
                  <a:lnTo>
                    <a:pt x="849" y="465"/>
                  </a:lnTo>
                  <a:lnTo>
                    <a:pt x="752" y="510"/>
                  </a:lnTo>
                  <a:lnTo>
                    <a:pt x="660" y="556"/>
                  </a:lnTo>
                  <a:lnTo>
                    <a:pt x="574" y="603"/>
                  </a:lnTo>
                  <a:lnTo>
                    <a:pt x="493" y="652"/>
                  </a:lnTo>
                  <a:lnTo>
                    <a:pt x="417" y="701"/>
                  </a:lnTo>
                  <a:lnTo>
                    <a:pt x="347" y="752"/>
                  </a:lnTo>
                  <a:lnTo>
                    <a:pt x="284" y="804"/>
                  </a:lnTo>
                  <a:lnTo>
                    <a:pt x="226" y="859"/>
                  </a:lnTo>
                  <a:lnTo>
                    <a:pt x="174" y="913"/>
                  </a:lnTo>
                  <a:lnTo>
                    <a:pt x="129" y="968"/>
                  </a:lnTo>
                  <a:lnTo>
                    <a:pt x="90" y="1025"/>
                  </a:lnTo>
                  <a:lnTo>
                    <a:pt x="58" y="1081"/>
                  </a:lnTo>
                  <a:lnTo>
                    <a:pt x="32" y="1140"/>
                  </a:lnTo>
                  <a:lnTo>
                    <a:pt x="14" y="1199"/>
                  </a:lnTo>
                  <a:lnTo>
                    <a:pt x="3" y="1258"/>
                  </a:lnTo>
                  <a:lnTo>
                    <a:pt x="0" y="1319"/>
                  </a:lnTo>
                  <a:lnTo>
                    <a:pt x="4" y="1388"/>
                  </a:lnTo>
                  <a:lnTo>
                    <a:pt x="19" y="1456"/>
                  </a:lnTo>
                  <a:lnTo>
                    <a:pt x="43" y="1524"/>
                  </a:lnTo>
                  <a:lnTo>
                    <a:pt x="77" y="1589"/>
                  </a:lnTo>
                  <a:lnTo>
                    <a:pt x="118" y="1655"/>
                  </a:lnTo>
                  <a:lnTo>
                    <a:pt x="169" y="1718"/>
                  </a:lnTo>
                  <a:lnTo>
                    <a:pt x="228" y="1782"/>
                  </a:lnTo>
                  <a:lnTo>
                    <a:pt x="295" y="1843"/>
                  </a:lnTo>
                  <a:lnTo>
                    <a:pt x="371" y="1903"/>
                  </a:lnTo>
                  <a:lnTo>
                    <a:pt x="453" y="1960"/>
                  </a:lnTo>
                  <a:lnTo>
                    <a:pt x="544" y="2017"/>
                  </a:lnTo>
                  <a:lnTo>
                    <a:pt x="641" y="2071"/>
                  </a:lnTo>
                  <a:lnTo>
                    <a:pt x="746" y="2124"/>
                  </a:lnTo>
                  <a:lnTo>
                    <a:pt x="857" y="2175"/>
                  </a:lnTo>
                  <a:lnTo>
                    <a:pt x="976" y="2224"/>
                  </a:lnTo>
                  <a:lnTo>
                    <a:pt x="1100" y="2271"/>
                  </a:lnTo>
                  <a:lnTo>
                    <a:pt x="1231" y="2315"/>
                  </a:lnTo>
                  <a:lnTo>
                    <a:pt x="1366" y="2358"/>
                  </a:lnTo>
                  <a:lnTo>
                    <a:pt x="1508" y="2398"/>
                  </a:lnTo>
                  <a:lnTo>
                    <a:pt x="1655" y="2436"/>
                  </a:lnTo>
                  <a:lnTo>
                    <a:pt x="1808" y="2471"/>
                  </a:lnTo>
                  <a:lnTo>
                    <a:pt x="1965" y="2503"/>
                  </a:lnTo>
                  <a:lnTo>
                    <a:pt x="2126" y="2534"/>
                  </a:lnTo>
                  <a:lnTo>
                    <a:pt x="2292" y="2561"/>
                  </a:lnTo>
                  <a:lnTo>
                    <a:pt x="2463" y="2585"/>
                  </a:lnTo>
                  <a:lnTo>
                    <a:pt x="2636" y="2606"/>
                  </a:lnTo>
                  <a:lnTo>
                    <a:pt x="2813" y="2624"/>
                  </a:lnTo>
                  <a:lnTo>
                    <a:pt x="2996" y="2639"/>
                  </a:lnTo>
                  <a:lnTo>
                    <a:pt x="3179" y="2651"/>
                  </a:lnTo>
                  <a:lnTo>
                    <a:pt x="3367" y="2659"/>
                  </a:lnTo>
                  <a:lnTo>
                    <a:pt x="3557" y="2665"/>
                  </a:lnTo>
                  <a:lnTo>
                    <a:pt x="3749" y="2667"/>
                  </a:lnTo>
                  <a:lnTo>
                    <a:pt x="3941" y="2665"/>
                  </a:lnTo>
                  <a:lnTo>
                    <a:pt x="4131" y="2659"/>
                  </a:lnTo>
                  <a:lnTo>
                    <a:pt x="4319" y="2651"/>
                  </a:lnTo>
                  <a:lnTo>
                    <a:pt x="4503" y="2639"/>
                  </a:lnTo>
                  <a:lnTo>
                    <a:pt x="4685" y="2624"/>
                  </a:lnTo>
                  <a:lnTo>
                    <a:pt x="4862" y="2606"/>
                  </a:lnTo>
                  <a:lnTo>
                    <a:pt x="5035" y="2585"/>
                  </a:lnTo>
                  <a:lnTo>
                    <a:pt x="5206" y="2561"/>
                  </a:lnTo>
                  <a:lnTo>
                    <a:pt x="5373" y="2534"/>
                  </a:lnTo>
                  <a:lnTo>
                    <a:pt x="5533" y="2503"/>
                  </a:lnTo>
                  <a:lnTo>
                    <a:pt x="5690" y="2471"/>
                  </a:lnTo>
                  <a:lnTo>
                    <a:pt x="5843" y="2436"/>
                  </a:lnTo>
                  <a:lnTo>
                    <a:pt x="5990" y="2398"/>
                  </a:lnTo>
                  <a:lnTo>
                    <a:pt x="6132" y="2358"/>
                  </a:lnTo>
                  <a:lnTo>
                    <a:pt x="6267" y="2315"/>
                  </a:lnTo>
                  <a:lnTo>
                    <a:pt x="6398" y="2271"/>
                  </a:lnTo>
                  <a:lnTo>
                    <a:pt x="6522" y="2224"/>
                  </a:lnTo>
                  <a:lnTo>
                    <a:pt x="6641" y="2175"/>
                  </a:lnTo>
                  <a:lnTo>
                    <a:pt x="6752" y="2124"/>
                  </a:lnTo>
                  <a:lnTo>
                    <a:pt x="6857" y="2071"/>
                  </a:lnTo>
                  <a:lnTo>
                    <a:pt x="6954" y="2017"/>
                  </a:lnTo>
                  <a:lnTo>
                    <a:pt x="7045" y="1960"/>
                  </a:lnTo>
                  <a:lnTo>
                    <a:pt x="7127" y="1903"/>
                  </a:lnTo>
                  <a:lnTo>
                    <a:pt x="7203" y="1843"/>
                  </a:lnTo>
                  <a:lnTo>
                    <a:pt x="7270" y="1782"/>
                  </a:lnTo>
                  <a:lnTo>
                    <a:pt x="7329" y="1718"/>
                  </a:lnTo>
                  <a:lnTo>
                    <a:pt x="7380" y="1655"/>
                  </a:lnTo>
                  <a:lnTo>
                    <a:pt x="7421" y="1589"/>
                  </a:lnTo>
                  <a:lnTo>
                    <a:pt x="7455" y="1524"/>
                  </a:lnTo>
                  <a:lnTo>
                    <a:pt x="7479" y="1456"/>
                  </a:lnTo>
                  <a:lnTo>
                    <a:pt x="7494" y="1388"/>
                  </a:lnTo>
                  <a:lnTo>
                    <a:pt x="7498" y="1319"/>
                  </a:lnTo>
                  <a:lnTo>
                    <a:pt x="7495" y="1258"/>
                  </a:lnTo>
                  <a:lnTo>
                    <a:pt x="7484" y="1199"/>
                  </a:lnTo>
                  <a:lnTo>
                    <a:pt x="7466" y="1140"/>
                  </a:lnTo>
                  <a:lnTo>
                    <a:pt x="7440" y="1081"/>
                  </a:lnTo>
                  <a:lnTo>
                    <a:pt x="7408" y="1025"/>
                  </a:lnTo>
                  <a:lnTo>
                    <a:pt x="7369" y="968"/>
                  </a:lnTo>
                  <a:lnTo>
                    <a:pt x="7324" y="913"/>
                  </a:lnTo>
                  <a:lnTo>
                    <a:pt x="7272" y="859"/>
                  </a:lnTo>
                  <a:lnTo>
                    <a:pt x="7214" y="804"/>
                  </a:lnTo>
                  <a:lnTo>
                    <a:pt x="7151" y="752"/>
                  </a:lnTo>
                  <a:lnTo>
                    <a:pt x="7081" y="701"/>
                  </a:lnTo>
                  <a:lnTo>
                    <a:pt x="7005" y="652"/>
                  </a:lnTo>
                  <a:lnTo>
                    <a:pt x="6924" y="603"/>
                  </a:lnTo>
                  <a:lnTo>
                    <a:pt x="6838" y="556"/>
                  </a:lnTo>
                  <a:lnTo>
                    <a:pt x="6746" y="510"/>
                  </a:lnTo>
                  <a:lnTo>
                    <a:pt x="6649" y="465"/>
                  </a:lnTo>
                  <a:lnTo>
                    <a:pt x="6547" y="423"/>
                  </a:lnTo>
                  <a:lnTo>
                    <a:pt x="6439" y="381"/>
                  </a:lnTo>
                  <a:lnTo>
                    <a:pt x="6329" y="342"/>
                  </a:lnTo>
                  <a:lnTo>
                    <a:pt x="6213" y="303"/>
                  </a:lnTo>
                  <a:lnTo>
                    <a:pt x="6092" y="267"/>
                  </a:lnTo>
                  <a:lnTo>
                    <a:pt x="5968" y="233"/>
                  </a:lnTo>
                  <a:lnTo>
                    <a:pt x="5840" y="200"/>
                  </a:lnTo>
                  <a:lnTo>
                    <a:pt x="5707" y="170"/>
                  </a:lnTo>
                  <a:lnTo>
                    <a:pt x="5572" y="142"/>
                  </a:lnTo>
                  <a:lnTo>
                    <a:pt x="5431" y="114"/>
                  </a:lnTo>
                  <a:lnTo>
                    <a:pt x="5289" y="90"/>
                  </a:lnTo>
                  <a:lnTo>
                    <a:pt x="5143" y="67"/>
                  </a:lnTo>
                  <a:lnTo>
                    <a:pt x="4994" y="48"/>
                  </a:lnTo>
                  <a:lnTo>
                    <a:pt x="4842" y="30"/>
                  </a:lnTo>
                  <a:lnTo>
                    <a:pt x="4687" y="14"/>
                  </a:lnTo>
                  <a:lnTo>
                    <a:pt x="4530" y="0"/>
                  </a:lnTo>
                  <a:lnTo>
                    <a:pt x="4530" y="169"/>
                  </a:lnTo>
                  <a:lnTo>
                    <a:pt x="4611" y="178"/>
                  </a:lnTo>
                  <a:lnTo>
                    <a:pt x="4690" y="188"/>
                  </a:lnTo>
                  <a:lnTo>
                    <a:pt x="4770" y="199"/>
                  </a:lnTo>
                  <a:lnTo>
                    <a:pt x="4845" y="211"/>
                  </a:lnTo>
                  <a:lnTo>
                    <a:pt x="4921" y="223"/>
                  </a:lnTo>
                  <a:lnTo>
                    <a:pt x="4994" y="237"/>
                  </a:lnTo>
                  <a:lnTo>
                    <a:pt x="5065" y="250"/>
                  </a:lnTo>
                  <a:lnTo>
                    <a:pt x="5134" y="265"/>
                  </a:lnTo>
                  <a:lnTo>
                    <a:pt x="5202" y="281"/>
                  </a:lnTo>
                  <a:lnTo>
                    <a:pt x="5266" y="298"/>
                  </a:lnTo>
                  <a:lnTo>
                    <a:pt x="5330" y="315"/>
                  </a:lnTo>
                  <a:lnTo>
                    <a:pt x="5391" y="332"/>
                  </a:lnTo>
                  <a:lnTo>
                    <a:pt x="5449" y="351"/>
                  </a:lnTo>
                  <a:lnTo>
                    <a:pt x="5505" y="369"/>
                  </a:lnTo>
                  <a:lnTo>
                    <a:pt x="5559" y="389"/>
                  </a:lnTo>
                  <a:lnTo>
                    <a:pt x="5610" y="408"/>
                  </a:lnTo>
                  <a:lnTo>
                    <a:pt x="5659" y="430"/>
                  </a:lnTo>
                  <a:lnTo>
                    <a:pt x="5705" y="451"/>
                  </a:lnTo>
                  <a:lnTo>
                    <a:pt x="5748" y="473"/>
                  </a:lnTo>
                  <a:lnTo>
                    <a:pt x="5789" y="496"/>
                  </a:lnTo>
                  <a:lnTo>
                    <a:pt x="5826" y="518"/>
                  </a:lnTo>
                  <a:lnTo>
                    <a:pt x="5861" y="541"/>
                  </a:lnTo>
                  <a:lnTo>
                    <a:pt x="5893" y="565"/>
                  </a:lnTo>
                  <a:lnTo>
                    <a:pt x="5922" y="589"/>
                  </a:lnTo>
                  <a:lnTo>
                    <a:pt x="5948" y="613"/>
                  </a:lnTo>
                  <a:lnTo>
                    <a:pt x="5970" y="638"/>
                  </a:lnTo>
                  <a:lnTo>
                    <a:pt x="5989" y="664"/>
                  </a:lnTo>
                  <a:lnTo>
                    <a:pt x="6005" y="689"/>
                  </a:lnTo>
                  <a:lnTo>
                    <a:pt x="6017" y="715"/>
                  </a:lnTo>
                  <a:lnTo>
                    <a:pt x="6026" y="741"/>
                  </a:lnTo>
                  <a:lnTo>
                    <a:pt x="6032" y="768"/>
                  </a:lnTo>
                  <a:lnTo>
                    <a:pt x="6034" y="795"/>
                  </a:lnTo>
                  <a:lnTo>
                    <a:pt x="6031" y="829"/>
                  </a:lnTo>
                  <a:lnTo>
                    <a:pt x="6022" y="863"/>
                  </a:lnTo>
                  <a:lnTo>
                    <a:pt x="6007" y="896"/>
                  </a:lnTo>
                  <a:lnTo>
                    <a:pt x="5988" y="929"/>
                  </a:lnTo>
                  <a:lnTo>
                    <a:pt x="5962" y="962"/>
                  </a:lnTo>
                  <a:lnTo>
                    <a:pt x="5931" y="993"/>
                  </a:lnTo>
                  <a:lnTo>
                    <a:pt x="5895" y="1024"/>
                  </a:lnTo>
                  <a:lnTo>
                    <a:pt x="5855" y="1054"/>
                  </a:lnTo>
                  <a:lnTo>
                    <a:pt x="5808" y="1084"/>
                  </a:lnTo>
                  <a:lnTo>
                    <a:pt x="5757" y="1112"/>
                  </a:lnTo>
                  <a:lnTo>
                    <a:pt x="5703" y="1140"/>
                  </a:lnTo>
                  <a:lnTo>
                    <a:pt x="5643" y="1167"/>
                  </a:lnTo>
                  <a:lnTo>
                    <a:pt x="5580" y="1193"/>
                  </a:lnTo>
                  <a:lnTo>
                    <a:pt x="5512" y="1218"/>
                  </a:lnTo>
                  <a:lnTo>
                    <a:pt x="5439" y="1243"/>
                  </a:lnTo>
                  <a:lnTo>
                    <a:pt x="5364" y="1266"/>
                  </a:lnTo>
                  <a:lnTo>
                    <a:pt x="5284" y="1288"/>
                  </a:lnTo>
                  <a:lnTo>
                    <a:pt x="5201" y="1309"/>
                  </a:lnTo>
                  <a:lnTo>
                    <a:pt x="5115" y="1329"/>
                  </a:lnTo>
                  <a:lnTo>
                    <a:pt x="5025" y="1347"/>
                  </a:lnTo>
                  <a:lnTo>
                    <a:pt x="4932" y="1364"/>
                  </a:lnTo>
                  <a:lnTo>
                    <a:pt x="4836" y="1381"/>
                  </a:lnTo>
                  <a:lnTo>
                    <a:pt x="4738" y="1396"/>
                  </a:lnTo>
                  <a:lnTo>
                    <a:pt x="4637" y="1409"/>
                  </a:lnTo>
                  <a:lnTo>
                    <a:pt x="4533" y="1421"/>
                  </a:lnTo>
                  <a:lnTo>
                    <a:pt x="4427" y="1431"/>
                  </a:lnTo>
                  <a:lnTo>
                    <a:pt x="4319" y="1440"/>
                  </a:lnTo>
                  <a:lnTo>
                    <a:pt x="4208" y="1448"/>
                  </a:lnTo>
                  <a:lnTo>
                    <a:pt x="4096" y="1454"/>
                  </a:lnTo>
                  <a:lnTo>
                    <a:pt x="3982" y="1458"/>
                  </a:lnTo>
                  <a:lnTo>
                    <a:pt x="3867" y="1460"/>
                  </a:lnTo>
                  <a:lnTo>
                    <a:pt x="3749" y="1461"/>
                  </a:lnTo>
                  <a:lnTo>
                    <a:pt x="3631" y="1460"/>
                  </a:lnTo>
                  <a:lnTo>
                    <a:pt x="3516" y="1458"/>
                  </a:lnTo>
                  <a:lnTo>
                    <a:pt x="3402" y="1454"/>
                  </a:lnTo>
                  <a:lnTo>
                    <a:pt x="3290" y="1448"/>
                  </a:lnTo>
                  <a:lnTo>
                    <a:pt x="3179" y="1440"/>
                  </a:lnTo>
                  <a:lnTo>
                    <a:pt x="3071" y="1431"/>
                  </a:lnTo>
                  <a:lnTo>
                    <a:pt x="2965" y="1421"/>
                  </a:lnTo>
                  <a:lnTo>
                    <a:pt x="2861" y="1409"/>
                  </a:lnTo>
                  <a:lnTo>
                    <a:pt x="2760" y="1396"/>
                  </a:lnTo>
                  <a:lnTo>
                    <a:pt x="2662" y="1381"/>
                  </a:lnTo>
                  <a:lnTo>
                    <a:pt x="2566" y="1364"/>
                  </a:lnTo>
                  <a:lnTo>
                    <a:pt x="2473" y="1347"/>
                  </a:lnTo>
                  <a:lnTo>
                    <a:pt x="2383" y="1329"/>
                  </a:lnTo>
                  <a:lnTo>
                    <a:pt x="2297" y="1309"/>
                  </a:lnTo>
                  <a:lnTo>
                    <a:pt x="2214" y="1288"/>
                  </a:lnTo>
                  <a:lnTo>
                    <a:pt x="2135" y="1266"/>
                  </a:lnTo>
                  <a:lnTo>
                    <a:pt x="2059" y="1243"/>
                  </a:lnTo>
                  <a:lnTo>
                    <a:pt x="1987" y="1218"/>
                  </a:lnTo>
                  <a:lnTo>
                    <a:pt x="1918" y="1193"/>
                  </a:lnTo>
                  <a:lnTo>
                    <a:pt x="1855" y="1167"/>
                  </a:lnTo>
                  <a:lnTo>
                    <a:pt x="1795" y="1140"/>
                  </a:lnTo>
                  <a:lnTo>
                    <a:pt x="1741" y="1112"/>
                  </a:lnTo>
                  <a:lnTo>
                    <a:pt x="1690" y="1084"/>
                  </a:lnTo>
                  <a:lnTo>
                    <a:pt x="1644" y="1054"/>
                  </a:lnTo>
                  <a:lnTo>
                    <a:pt x="1603" y="1024"/>
                  </a:lnTo>
                  <a:lnTo>
                    <a:pt x="1567" y="993"/>
                  </a:lnTo>
                  <a:lnTo>
                    <a:pt x="1536" y="962"/>
                  </a:lnTo>
                  <a:lnTo>
                    <a:pt x="1510" y="929"/>
                  </a:lnTo>
                  <a:lnTo>
                    <a:pt x="1491" y="896"/>
                  </a:lnTo>
                  <a:lnTo>
                    <a:pt x="1476" y="863"/>
                  </a:lnTo>
                  <a:lnTo>
                    <a:pt x="1467" y="829"/>
                  </a:lnTo>
                  <a:lnTo>
                    <a:pt x="1464" y="795"/>
                  </a:lnTo>
                  <a:lnTo>
                    <a:pt x="1466" y="768"/>
                  </a:lnTo>
                  <a:lnTo>
                    <a:pt x="1472" y="741"/>
                  </a:lnTo>
                  <a:lnTo>
                    <a:pt x="1481" y="715"/>
                  </a:lnTo>
                  <a:lnTo>
                    <a:pt x="1493" y="689"/>
                  </a:lnTo>
                  <a:lnTo>
                    <a:pt x="1509" y="664"/>
                  </a:lnTo>
                  <a:lnTo>
                    <a:pt x="1528" y="638"/>
                  </a:lnTo>
                  <a:lnTo>
                    <a:pt x="1551" y="613"/>
                  </a:lnTo>
                  <a:lnTo>
                    <a:pt x="1576" y="589"/>
                  </a:lnTo>
                  <a:lnTo>
                    <a:pt x="1605" y="565"/>
                  </a:lnTo>
                  <a:lnTo>
                    <a:pt x="1637" y="541"/>
                  </a:lnTo>
                  <a:lnTo>
                    <a:pt x="1672" y="518"/>
                  </a:lnTo>
                  <a:lnTo>
                    <a:pt x="1709" y="496"/>
                  </a:lnTo>
                  <a:lnTo>
                    <a:pt x="1750" y="473"/>
                  </a:lnTo>
                  <a:lnTo>
                    <a:pt x="1793" y="451"/>
                  </a:lnTo>
                  <a:lnTo>
                    <a:pt x="1839" y="430"/>
                  </a:lnTo>
                  <a:lnTo>
                    <a:pt x="1888" y="408"/>
                  </a:lnTo>
                  <a:lnTo>
                    <a:pt x="1939" y="389"/>
                  </a:lnTo>
                  <a:lnTo>
                    <a:pt x="1993" y="369"/>
                  </a:lnTo>
                  <a:lnTo>
                    <a:pt x="2049" y="351"/>
                  </a:lnTo>
                  <a:lnTo>
                    <a:pt x="2107" y="332"/>
                  </a:lnTo>
                  <a:lnTo>
                    <a:pt x="2168" y="315"/>
                  </a:lnTo>
                  <a:lnTo>
                    <a:pt x="2232" y="298"/>
                  </a:lnTo>
                  <a:lnTo>
                    <a:pt x="2296" y="281"/>
                  </a:lnTo>
                  <a:lnTo>
                    <a:pt x="2364" y="265"/>
                  </a:lnTo>
                  <a:lnTo>
                    <a:pt x="2433" y="250"/>
                  </a:lnTo>
                  <a:lnTo>
                    <a:pt x="2505" y="237"/>
                  </a:lnTo>
                  <a:lnTo>
                    <a:pt x="2578" y="223"/>
                  </a:lnTo>
                  <a:lnTo>
                    <a:pt x="2653" y="211"/>
                  </a:lnTo>
                  <a:lnTo>
                    <a:pt x="2729" y="199"/>
                  </a:lnTo>
                  <a:lnTo>
                    <a:pt x="2808" y="188"/>
                  </a:lnTo>
                  <a:lnTo>
                    <a:pt x="2887" y="178"/>
                  </a:lnTo>
                  <a:lnTo>
                    <a:pt x="2968" y="169"/>
                  </a:lnTo>
                  <a:lnTo>
                    <a:pt x="2968" y="0"/>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1" name="Google Shape;31;p15"/>
            <p:cNvSpPr/>
            <p:nvPr/>
          </p:nvSpPr>
          <p:spPr>
            <a:xfrm>
              <a:off x="1940" y="2497"/>
              <a:ext cx="26" cy="22"/>
            </a:xfrm>
            <a:custGeom>
              <a:rect b="b" l="l" r="r" t="t"/>
              <a:pathLst>
                <a:path extrusionOk="0" h="160" w="176">
                  <a:moveTo>
                    <a:pt x="176" y="54"/>
                  </a:moveTo>
                  <a:lnTo>
                    <a:pt x="175" y="42"/>
                  </a:lnTo>
                  <a:lnTo>
                    <a:pt x="172" y="31"/>
                  </a:lnTo>
                  <a:lnTo>
                    <a:pt x="168" y="22"/>
                  </a:lnTo>
                  <a:lnTo>
                    <a:pt x="163" y="15"/>
                  </a:lnTo>
                  <a:lnTo>
                    <a:pt x="155" y="8"/>
                  </a:lnTo>
                  <a:lnTo>
                    <a:pt x="147" y="4"/>
                  </a:lnTo>
                  <a:lnTo>
                    <a:pt x="137" y="1"/>
                  </a:lnTo>
                  <a:lnTo>
                    <a:pt x="125" y="0"/>
                  </a:lnTo>
                  <a:lnTo>
                    <a:pt x="50" y="0"/>
                  </a:lnTo>
                  <a:lnTo>
                    <a:pt x="38" y="1"/>
                  </a:lnTo>
                  <a:lnTo>
                    <a:pt x="28" y="4"/>
                  </a:lnTo>
                  <a:lnTo>
                    <a:pt x="20" y="8"/>
                  </a:lnTo>
                  <a:lnTo>
                    <a:pt x="13" y="15"/>
                  </a:lnTo>
                  <a:lnTo>
                    <a:pt x="7" y="22"/>
                  </a:lnTo>
                  <a:lnTo>
                    <a:pt x="3" y="31"/>
                  </a:lnTo>
                  <a:lnTo>
                    <a:pt x="0" y="42"/>
                  </a:lnTo>
                  <a:lnTo>
                    <a:pt x="0" y="54"/>
                  </a:lnTo>
                  <a:lnTo>
                    <a:pt x="0" y="105"/>
                  </a:lnTo>
                  <a:lnTo>
                    <a:pt x="0" y="118"/>
                  </a:lnTo>
                  <a:lnTo>
                    <a:pt x="3" y="128"/>
                  </a:lnTo>
                  <a:lnTo>
                    <a:pt x="7" y="137"/>
                  </a:lnTo>
                  <a:lnTo>
                    <a:pt x="13" y="145"/>
                  </a:lnTo>
                  <a:lnTo>
                    <a:pt x="20" y="151"/>
                  </a:lnTo>
                  <a:lnTo>
                    <a:pt x="28" y="155"/>
                  </a:lnTo>
                  <a:lnTo>
                    <a:pt x="38" y="159"/>
                  </a:lnTo>
                  <a:lnTo>
                    <a:pt x="50" y="160"/>
                  </a:lnTo>
                  <a:lnTo>
                    <a:pt x="125" y="160"/>
                  </a:lnTo>
                  <a:lnTo>
                    <a:pt x="137" y="159"/>
                  </a:lnTo>
                  <a:lnTo>
                    <a:pt x="147" y="155"/>
                  </a:lnTo>
                  <a:lnTo>
                    <a:pt x="155" y="151"/>
                  </a:lnTo>
                  <a:lnTo>
                    <a:pt x="163" y="145"/>
                  </a:lnTo>
                  <a:lnTo>
                    <a:pt x="168" y="137"/>
                  </a:lnTo>
                  <a:lnTo>
                    <a:pt x="172" y="128"/>
                  </a:lnTo>
                  <a:lnTo>
                    <a:pt x="175" y="118"/>
                  </a:lnTo>
                  <a:lnTo>
                    <a:pt x="176" y="105"/>
                  </a:lnTo>
                  <a:lnTo>
                    <a:pt x="176"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2" name="Google Shape;32;p15"/>
            <p:cNvSpPr/>
            <p:nvPr/>
          </p:nvSpPr>
          <p:spPr>
            <a:xfrm>
              <a:off x="2542" y="2497"/>
              <a:ext cx="26" cy="22"/>
            </a:xfrm>
            <a:custGeom>
              <a:rect b="b" l="l" r="r" t="t"/>
              <a:pathLst>
                <a:path extrusionOk="0" h="159" w="175">
                  <a:moveTo>
                    <a:pt x="175" y="54"/>
                  </a:moveTo>
                  <a:lnTo>
                    <a:pt x="175" y="42"/>
                  </a:lnTo>
                  <a:lnTo>
                    <a:pt x="172" y="32"/>
                  </a:lnTo>
                  <a:lnTo>
                    <a:pt x="169" y="23"/>
                  </a:lnTo>
                  <a:lnTo>
                    <a:pt x="163" y="15"/>
                  </a:lnTo>
                  <a:lnTo>
                    <a:pt x="156" y="8"/>
                  </a:lnTo>
                  <a:lnTo>
                    <a:pt x="147" y="4"/>
                  </a:lnTo>
                  <a:lnTo>
                    <a:pt x="137" y="1"/>
                  </a:lnTo>
                  <a:lnTo>
                    <a:pt x="126" y="0"/>
                  </a:lnTo>
                  <a:lnTo>
                    <a:pt x="50" y="0"/>
                  </a:lnTo>
                  <a:lnTo>
                    <a:pt x="39" y="1"/>
                  </a:lnTo>
                  <a:lnTo>
                    <a:pt x="28" y="4"/>
                  </a:lnTo>
                  <a:lnTo>
                    <a:pt x="19" y="8"/>
                  </a:lnTo>
                  <a:lnTo>
                    <a:pt x="13" y="15"/>
                  </a:lnTo>
                  <a:lnTo>
                    <a:pt x="7" y="23"/>
                  </a:lnTo>
                  <a:lnTo>
                    <a:pt x="4" y="32"/>
                  </a:lnTo>
                  <a:lnTo>
                    <a:pt x="1" y="42"/>
                  </a:lnTo>
                  <a:lnTo>
                    <a:pt x="0" y="54"/>
                  </a:lnTo>
                  <a:lnTo>
                    <a:pt x="0" y="106"/>
                  </a:lnTo>
                  <a:lnTo>
                    <a:pt x="1" y="118"/>
                  </a:lnTo>
                  <a:lnTo>
                    <a:pt x="4" y="129"/>
                  </a:lnTo>
                  <a:lnTo>
                    <a:pt x="7" y="138"/>
                  </a:lnTo>
                  <a:lnTo>
                    <a:pt x="13" y="145"/>
                  </a:lnTo>
                  <a:lnTo>
                    <a:pt x="19" y="150"/>
                  </a:lnTo>
                  <a:lnTo>
                    <a:pt x="28" y="155"/>
                  </a:lnTo>
                  <a:lnTo>
                    <a:pt x="39" y="158"/>
                  </a:lnTo>
                  <a:lnTo>
                    <a:pt x="50" y="159"/>
                  </a:lnTo>
                  <a:lnTo>
                    <a:pt x="126" y="159"/>
                  </a:lnTo>
                  <a:lnTo>
                    <a:pt x="137" y="158"/>
                  </a:lnTo>
                  <a:lnTo>
                    <a:pt x="147" y="155"/>
                  </a:lnTo>
                  <a:lnTo>
                    <a:pt x="156" y="150"/>
                  </a:lnTo>
                  <a:lnTo>
                    <a:pt x="163" y="145"/>
                  </a:lnTo>
                  <a:lnTo>
                    <a:pt x="169" y="138"/>
                  </a:lnTo>
                  <a:lnTo>
                    <a:pt x="172" y="129"/>
                  </a:lnTo>
                  <a:lnTo>
                    <a:pt x="175" y="118"/>
                  </a:lnTo>
                  <a:lnTo>
                    <a:pt x="175" y="106"/>
                  </a:lnTo>
                  <a:lnTo>
                    <a:pt x="175"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3" name="Google Shape;33;p15"/>
            <p:cNvSpPr/>
            <p:nvPr/>
          </p:nvSpPr>
          <p:spPr>
            <a:xfrm>
              <a:off x="3144" y="2497"/>
              <a:ext cx="26" cy="22"/>
            </a:xfrm>
            <a:custGeom>
              <a:rect b="b" l="l" r="r" t="t"/>
              <a:pathLst>
                <a:path extrusionOk="0" h="160" w="176">
                  <a:moveTo>
                    <a:pt x="176" y="55"/>
                  </a:moveTo>
                  <a:lnTo>
                    <a:pt x="176" y="42"/>
                  </a:lnTo>
                  <a:lnTo>
                    <a:pt x="173" y="32"/>
                  </a:lnTo>
                  <a:lnTo>
                    <a:pt x="169" y="22"/>
                  </a:lnTo>
                  <a:lnTo>
                    <a:pt x="163" y="15"/>
                  </a:lnTo>
                  <a:lnTo>
                    <a:pt x="156" y="8"/>
                  </a:lnTo>
                  <a:lnTo>
                    <a:pt x="147" y="5"/>
                  </a:lnTo>
                  <a:lnTo>
                    <a:pt x="137" y="2"/>
                  </a:lnTo>
                  <a:lnTo>
                    <a:pt x="126" y="0"/>
                  </a:lnTo>
                  <a:lnTo>
                    <a:pt x="50" y="0"/>
                  </a:lnTo>
                  <a:lnTo>
                    <a:pt x="39" y="2"/>
                  </a:lnTo>
                  <a:lnTo>
                    <a:pt x="29" y="5"/>
                  </a:lnTo>
                  <a:lnTo>
                    <a:pt x="20" y="8"/>
                  </a:lnTo>
                  <a:lnTo>
                    <a:pt x="13" y="15"/>
                  </a:lnTo>
                  <a:lnTo>
                    <a:pt x="7" y="22"/>
                  </a:lnTo>
                  <a:lnTo>
                    <a:pt x="4" y="32"/>
                  </a:lnTo>
                  <a:lnTo>
                    <a:pt x="1" y="42"/>
                  </a:lnTo>
                  <a:lnTo>
                    <a:pt x="0" y="55"/>
                  </a:lnTo>
                  <a:lnTo>
                    <a:pt x="0" y="107"/>
                  </a:lnTo>
                  <a:lnTo>
                    <a:pt x="1" y="118"/>
                  </a:lnTo>
                  <a:lnTo>
                    <a:pt x="4" y="129"/>
                  </a:lnTo>
                  <a:lnTo>
                    <a:pt x="7" y="138"/>
                  </a:lnTo>
                  <a:lnTo>
                    <a:pt x="13" y="145"/>
                  </a:lnTo>
                  <a:lnTo>
                    <a:pt x="20" y="151"/>
                  </a:lnTo>
                  <a:lnTo>
                    <a:pt x="29" y="155"/>
                  </a:lnTo>
                  <a:lnTo>
                    <a:pt x="39" y="159"/>
                  </a:lnTo>
                  <a:lnTo>
                    <a:pt x="50" y="160"/>
                  </a:lnTo>
                  <a:lnTo>
                    <a:pt x="126" y="160"/>
                  </a:lnTo>
                  <a:lnTo>
                    <a:pt x="137" y="159"/>
                  </a:lnTo>
                  <a:lnTo>
                    <a:pt x="147" y="155"/>
                  </a:lnTo>
                  <a:lnTo>
                    <a:pt x="156" y="151"/>
                  </a:lnTo>
                  <a:lnTo>
                    <a:pt x="163" y="145"/>
                  </a:lnTo>
                  <a:lnTo>
                    <a:pt x="169" y="138"/>
                  </a:lnTo>
                  <a:lnTo>
                    <a:pt x="173" y="129"/>
                  </a:lnTo>
                  <a:lnTo>
                    <a:pt x="176" y="118"/>
                  </a:lnTo>
                  <a:lnTo>
                    <a:pt x="176" y="107"/>
                  </a:lnTo>
                  <a:lnTo>
                    <a:pt x="176" y="55"/>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4" name="Google Shape;34;p15"/>
            <p:cNvSpPr/>
            <p:nvPr/>
          </p:nvSpPr>
          <p:spPr>
            <a:xfrm>
              <a:off x="3745" y="2497"/>
              <a:ext cx="26" cy="22"/>
            </a:xfrm>
            <a:custGeom>
              <a:rect b="b" l="l" r="r" t="t"/>
              <a:pathLst>
                <a:path extrusionOk="0" h="160" w="175">
                  <a:moveTo>
                    <a:pt x="175" y="54"/>
                  </a:moveTo>
                  <a:lnTo>
                    <a:pt x="174" y="42"/>
                  </a:lnTo>
                  <a:lnTo>
                    <a:pt x="172" y="31"/>
                  </a:lnTo>
                  <a:lnTo>
                    <a:pt x="169" y="22"/>
                  </a:lnTo>
                  <a:lnTo>
                    <a:pt x="163" y="15"/>
                  </a:lnTo>
                  <a:lnTo>
                    <a:pt x="156" y="8"/>
                  </a:lnTo>
                  <a:lnTo>
                    <a:pt x="147" y="3"/>
                  </a:lnTo>
                  <a:lnTo>
                    <a:pt x="137" y="1"/>
                  </a:lnTo>
                  <a:lnTo>
                    <a:pt x="126" y="0"/>
                  </a:lnTo>
                  <a:lnTo>
                    <a:pt x="50" y="0"/>
                  </a:lnTo>
                  <a:lnTo>
                    <a:pt x="39" y="1"/>
                  </a:lnTo>
                  <a:lnTo>
                    <a:pt x="28" y="3"/>
                  </a:lnTo>
                  <a:lnTo>
                    <a:pt x="19" y="8"/>
                  </a:lnTo>
                  <a:lnTo>
                    <a:pt x="12" y="15"/>
                  </a:lnTo>
                  <a:lnTo>
                    <a:pt x="7" y="22"/>
                  </a:lnTo>
                  <a:lnTo>
                    <a:pt x="3" y="31"/>
                  </a:lnTo>
                  <a:lnTo>
                    <a:pt x="1" y="42"/>
                  </a:lnTo>
                  <a:lnTo>
                    <a:pt x="0" y="54"/>
                  </a:lnTo>
                  <a:lnTo>
                    <a:pt x="0" y="105"/>
                  </a:lnTo>
                  <a:lnTo>
                    <a:pt x="1" y="118"/>
                  </a:lnTo>
                  <a:lnTo>
                    <a:pt x="3" y="128"/>
                  </a:lnTo>
                  <a:lnTo>
                    <a:pt x="7" y="137"/>
                  </a:lnTo>
                  <a:lnTo>
                    <a:pt x="12" y="145"/>
                  </a:lnTo>
                  <a:lnTo>
                    <a:pt x="19" y="150"/>
                  </a:lnTo>
                  <a:lnTo>
                    <a:pt x="28" y="155"/>
                  </a:lnTo>
                  <a:lnTo>
                    <a:pt x="39" y="158"/>
                  </a:lnTo>
                  <a:lnTo>
                    <a:pt x="50" y="160"/>
                  </a:lnTo>
                  <a:lnTo>
                    <a:pt x="126" y="160"/>
                  </a:lnTo>
                  <a:lnTo>
                    <a:pt x="137" y="158"/>
                  </a:lnTo>
                  <a:lnTo>
                    <a:pt x="147" y="155"/>
                  </a:lnTo>
                  <a:lnTo>
                    <a:pt x="156" y="150"/>
                  </a:lnTo>
                  <a:lnTo>
                    <a:pt x="163" y="145"/>
                  </a:lnTo>
                  <a:lnTo>
                    <a:pt x="169" y="137"/>
                  </a:lnTo>
                  <a:lnTo>
                    <a:pt x="172" y="128"/>
                  </a:lnTo>
                  <a:lnTo>
                    <a:pt x="174" y="118"/>
                  </a:lnTo>
                  <a:lnTo>
                    <a:pt x="175" y="105"/>
                  </a:lnTo>
                  <a:lnTo>
                    <a:pt x="175" y="54"/>
                  </a:lnTo>
                  <a:close/>
                </a:path>
              </a:pathLst>
            </a:cu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grpSp>
      <p:sp>
        <p:nvSpPr>
          <p:cNvPr id="35" name="Google Shape;35;p15"/>
          <p:cNvSpPr txBox="1"/>
          <p:nvPr/>
        </p:nvSpPr>
        <p:spPr>
          <a:xfrm>
            <a:off x="203200" y="6705600"/>
            <a:ext cx="11785600" cy="1524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6" name="Google Shape;36;p15"/>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FF6600"/>
                </a:solidFill>
                <a:latin typeface="Trebuchet MS"/>
                <a:ea typeface="Trebuchet MS"/>
                <a:cs typeface="Trebuchet MS"/>
                <a:sym typeface="Trebuchet MS"/>
              </a:defRPr>
            </a:lvl9pPr>
          </a:lstStyle>
          <a:p/>
        </p:txBody>
      </p:sp>
      <p:sp>
        <p:nvSpPr>
          <p:cNvPr id="37" name="Google Shape;37;p15"/>
          <p:cNvSpPr txBox="1"/>
          <p:nvPr>
            <p:ph idx="1" type="body"/>
          </p:nvPr>
        </p:nvSpPr>
        <p:spPr>
          <a:xfrm>
            <a:off x="609600" y="1196975"/>
            <a:ext cx="10972800" cy="431958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9250" lvl="2" marL="1371600" marR="0" rtl="0" algn="l">
              <a:lnSpc>
                <a:spcPct val="100000"/>
              </a:lnSpc>
              <a:spcBef>
                <a:spcPts val="380"/>
              </a:spcBef>
              <a:spcAft>
                <a:spcPts val="0"/>
              </a:spcAft>
              <a:buClr>
                <a:schemeClr val="dk1"/>
              </a:buClr>
              <a:buSzPts val="1900"/>
              <a:buFont typeface="Verdana"/>
              <a:buChar char="•"/>
              <a:defRPr b="0" i="0" sz="1900" u="none" cap="none" strike="noStrike">
                <a:solidFill>
                  <a:schemeClr val="dk1"/>
                </a:solidFill>
                <a:latin typeface="Verdana"/>
                <a:ea typeface="Verdana"/>
                <a:cs typeface="Verdana"/>
                <a:sym typeface="Verdana"/>
              </a:defRPr>
            </a:lvl3pPr>
            <a:lvl4pPr indent="-336550" lvl="3" marL="1828800" marR="0" rtl="0" algn="l">
              <a:lnSpc>
                <a:spcPct val="100000"/>
              </a:lnSpc>
              <a:spcBef>
                <a:spcPts val="340"/>
              </a:spcBef>
              <a:spcAft>
                <a:spcPts val="0"/>
              </a:spcAft>
              <a:buClr>
                <a:schemeClr val="dk1"/>
              </a:buClr>
              <a:buSzPts val="1700"/>
              <a:buFont typeface="Verdana"/>
              <a:buChar char="–"/>
              <a:defRPr b="0" i="0" sz="1700" u="none" cap="none" strike="noStrike">
                <a:solidFill>
                  <a:schemeClr val="dk1"/>
                </a:solidFill>
                <a:latin typeface="Verdana"/>
                <a:ea typeface="Verdana"/>
                <a:cs typeface="Verdana"/>
                <a:sym typeface="Verdana"/>
              </a:defRPr>
            </a:lvl4pPr>
            <a:lvl5pPr indent="-323850" lvl="4" marL="22860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5pPr>
            <a:lvl6pPr indent="-323850" lvl="5" marL="27432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6pPr>
            <a:lvl7pPr indent="-323850" lvl="6" marL="32004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7pPr>
            <a:lvl8pPr indent="-323850" lvl="7" marL="36576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lnSpc>
                <a:spcPct val="100000"/>
              </a:lnSpc>
              <a:spcBef>
                <a:spcPts val="300"/>
              </a:spcBef>
              <a:spcAft>
                <a:spcPts val="0"/>
              </a:spcAft>
              <a:buClr>
                <a:schemeClr val="dk1"/>
              </a:buClr>
              <a:buSzPts val="1500"/>
              <a:buFont typeface="Verdana"/>
              <a:buChar char="»"/>
              <a:defRPr b="0" i="0" sz="15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ijcai.org/proceedings/2019/879" TargetMode="External"/><Relationship Id="rId4" Type="http://schemas.openxmlformats.org/officeDocument/2006/relationships/hyperlink" Target="https://www.ijcai.org/proceedings/2019/879" TargetMode="External"/><Relationship Id="rId5" Type="http://schemas.openxmlformats.org/officeDocument/2006/relationships/hyperlink" Target="https://www.ijcai.org/proceedings/2019/879" TargetMode="External"/><Relationship Id="rId6" Type="http://schemas.openxmlformats.org/officeDocument/2006/relationships/hyperlink" Target="https://www.ijcai.org/proceedings/2019/879" TargetMode="External"/><Relationship Id="rId7" Type="http://schemas.openxmlformats.org/officeDocument/2006/relationships/hyperlink" Target="https://www.ijcai.org/proceedings/2019/879" TargetMode="External"/><Relationship Id="rId8" Type="http://schemas.openxmlformats.org/officeDocument/2006/relationships/hyperlink" Target="https://jornal.usp.br/ciencias/usp-desenvolve-ferramenta-de-correcao-automatica-de-redacoes/#:~:text=Como%20funciona,e%20submet%C3%AA%2Dla%20%C3%A0%20ferramen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nvSpPr>
        <p:spPr>
          <a:xfrm>
            <a:off x="2354262" y="503237"/>
            <a:ext cx="7312025" cy="553957"/>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3335337" y="5689600"/>
            <a:ext cx="5349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1600"/>
              <a:buFont typeface="Verdana"/>
              <a:buNone/>
            </a:pPr>
            <a:r>
              <a:rPr b="1" i="0" lang="en-US" sz="1600" u="none" cap="none" strike="noStrike">
                <a:solidFill>
                  <a:schemeClr val="dk1"/>
                </a:solidFill>
                <a:latin typeface="Verdana"/>
                <a:ea typeface="Verdana"/>
                <a:cs typeface="Verdana"/>
                <a:sym typeface="Verdana"/>
              </a:rPr>
              <a:t>Aluno: Anderson dos Reis Barros</a:t>
            </a:r>
            <a:endParaRPr b="0" i="0" sz="1400" u="none" cap="none" strike="noStrike">
              <a:solidFill>
                <a:srgbClr val="000000"/>
              </a:solidFill>
              <a:latin typeface="Arial"/>
              <a:ea typeface="Arial"/>
              <a:cs typeface="Arial"/>
              <a:sym typeface="Arial"/>
            </a:endParaRPr>
          </a:p>
          <a:p>
            <a:pPr indent="0" lvl="0" marL="0" marR="0" rtl="0" algn="ctr">
              <a:lnSpc>
                <a:spcPct val="125000"/>
              </a:lnSpc>
              <a:spcBef>
                <a:spcPts val="0"/>
              </a:spcBef>
              <a:spcAft>
                <a:spcPts val="0"/>
              </a:spcAft>
              <a:buClr>
                <a:schemeClr val="dk1"/>
              </a:buClr>
              <a:buSzPts val="1600"/>
              <a:buFont typeface="Verdana"/>
              <a:buNone/>
            </a:pPr>
            <a:r>
              <a:rPr b="1" i="0" lang="en-US" sz="1600" u="none" cap="none" strike="noStrike">
                <a:solidFill>
                  <a:schemeClr val="dk1"/>
                </a:solidFill>
                <a:latin typeface="Verdana"/>
                <a:ea typeface="Verdana"/>
                <a:cs typeface="Verdana"/>
                <a:sym typeface="Verdana"/>
              </a:rPr>
              <a:t>Orientador: P</a:t>
            </a:r>
            <a:r>
              <a:rPr b="1" lang="en-US" sz="1600">
                <a:solidFill>
                  <a:schemeClr val="dk1"/>
                </a:solidFill>
                <a:latin typeface="Verdana"/>
                <a:ea typeface="Verdana"/>
                <a:cs typeface="Verdana"/>
                <a:sym typeface="Verdana"/>
              </a:rPr>
              <a:t>éricles Miranda</a:t>
            </a:r>
            <a:endParaRPr b="0" i="0" sz="1400" u="none" cap="none" strike="noStrike">
              <a:solidFill>
                <a:srgbClr val="000000"/>
              </a:solidFill>
              <a:latin typeface="Arial"/>
              <a:ea typeface="Arial"/>
              <a:cs typeface="Arial"/>
              <a:sym typeface="Arial"/>
            </a:endParaRPr>
          </a:p>
          <a:p>
            <a:pPr indent="0" lvl="0" marL="0" marR="0" rtl="0" algn="ctr">
              <a:lnSpc>
                <a:spcPct val="125000"/>
              </a:lnSpc>
              <a:spcBef>
                <a:spcPts val="0"/>
              </a:spcBef>
              <a:spcAft>
                <a:spcPts val="0"/>
              </a:spcAft>
              <a:buClr>
                <a:schemeClr val="dk1"/>
              </a:buClr>
              <a:buSzPts val="1600"/>
              <a:buFont typeface="Verdana"/>
              <a:buNone/>
            </a:pPr>
            <a:r>
              <a:rPr b="1" i="0" lang="en-US" sz="1600" u="none" cap="none" strike="noStrike">
                <a:solidFill>
                  <a:schemeClr val="dk1"/>
                </a:solidFill>
                <a:latin typeface="Verdana"/>
                <a:ea typeface="Verdana"/>
                <a:cs typeface="Verdana"/>
                <a:sym typeface="Verdana"/>
              </a:rPr>
              <a:t>Turma: MPES 2023.2</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2354262" y="3071793"/>
            <a:ext cx="73104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Título: </a:t>
            </a:r>
            <a:r>
              <a:rPr b="1" lang="en-US" sz="2400">
                <a:solidFill>
                  <a:schemeClr val="dk1"/>
                </a:solidFill>
                <a:latin typeface="Verdana"/>
                <a:ea typeface="Verdana"/>
                <a:cs typeface="Verdana"/>
                <a:sym typeface="Verdana"/>
              </a:rPr>
              <a:t>Automatização da seleção das melhores técnicas na correção automática de redações submetidas ao ENEM  </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1476374" y="1787515"/>
            <a:ext cx="9066212"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Mestrado Profissional em Engenharia de Software – CESAR School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ff58b4332c_2_37"/>
          <p:cNvSpPr txBox="1"/>
          <p:nvPr/>
        </p:nvSpPr>
        <p:spPr>
          <a:xfrm>
            <a:off x="720025" y="2723250"/>
            <a:ext cx="105264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800" u="none" cap="none" strike="noStrike">
                <a:solidFill>
                  <a:schemeClr val="dk1"/>
                </a:solidFill>
                <a:latin typeface="Verdana"/>
                <a:ea typeface="Verdana"/>
                <a:cs typeface="Verdana"/>
                <a:sym typeface="Verdana"/>
              </a:rPr>
              <a:t>Research Project Canvas 3.1</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05" name="Google Shape;105;p3"/>
          <p:cNvGraphicFramePr/>
          <p:nvPr/>
        </p:nvGraphicFramePr>
        <p:xfrm>
          <a:off x="203200" y="1196975"/>
          <a:ext cx="3000000" cy="3000000"/>
        </p:xfrm>
        <a:graphic>
          <a:graphicData uri="http://schemas.openxmlformats.org/drawingml/2006/table">
            <a:tbl>
              <a:tblPr>
                <a:noFill/>
                <a:tableStyleId>{BD6FA8B4-CE7E-4CE3-ACFD-1DD77D49077F}</a:tableStyleId>
              </a:tblPr>
              <a:tblGrid>
                <a:gridCol w="11796700"/>
              </a:tblGrid>
              <a:tr h="36035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QUAL? ONDE?</a:t>
                      </a:r>
                      <a:endParaRPr sz="1400" u="none" cap="none" strike="noStrike"/>
                    </a:p>
                  </a:txBody>
                  <a:tcPr marT="0" marB="0" marR="28575" marL="28575" anchor="ctr">
                    <a:solidFill>
                      <a:srgbClr val="40E0E0"/>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32067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PROBLEMA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BFF5F4"/>
                    </a:solidFill>
                  </a:tcPr>
                </a:tc>
              </a:tr>
              <a:tr h="4395775">
                <a:tc>
                  <a:txBody>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Qual é o problema?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A identificação e seleção da melhor técnica ou conjunto de técnicas de Processamento de Linguagem Natural (NLP) e Machine Learning (ML), de forma automática (sem a necessidade de um especialista), a fim de apoiar o pesquisador na escolha do melhor conjunto de decisões (técnicas), otimizando a precisão, confiabilidade e eficiência da avaliação automática de redações escritas em língua portuguesa e submetidas ao exame nacional de ensino médio (ENEM).</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800"/>
                        <a:buFont typeface="Verdana"/>
                        <a:buNone/>
                      </a:pPr>
                      <a:r>
                        <a:rPr b="1" lang="en-US" sz="1800">
                          <a:solidFill>
                            <a:schemeClr val="dk1"/>
                          </a:solidFill>
                          <a:latin typeface="Verdana"/>
                          <a:ea typeface="Verdana"/>
                          <a:cs typeface="Verdana"/>
                          <a:sym typeface="Verdana"/>
                        </a:rPr>
                        <a:t>- Qual o contexto do problema? </a:t>
                      </a:r>
                      <a:endParaRPr i="1"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O problema a ser analisado e trabalhado ocorre a nível de Brasil, mas especificamente no que tange a correção e pontuação de redações submetidas durante o Exame Nacional de Ensino Médio (ENEM).</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800"/>
                        <a:buFont typeface="Verdana"/>
                        <a:buNone/>
                      </a:pPr>
                      <a:r>
                        <a:rPr b="1" lang="en-US" sz="1800">
                          <a:solidFill>
                            <a:schemeClr val="dk1"/>
                          </a:solidFill>
                          <a:latin typeface="Verdana"/>
                          <a:ea typeface="Verdana"/>
                          <a:cs typeface="Verdana"/>
                          <a:sym typeface="Verdana"/>
                        </a:rPr>
                        <a:t>- Quais as causas do problema? </a:t>
                      </a:r>
                      <a:endParaRPr>
                        <a:solidFill>
                          <a:schemeClr val="dk1"/>
                        </a:solidFill>
                      </a:endParaRPr>
                    </a:p>
                    <a:p>
                      <a:pPr indent="0" lvl="0" marL="0" rtl="0" algn="l">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Milhares de estudantes inscritos e que realizam o ENEM o que gera, por consequencia, grande demanda de recursos para produzir os resultados de ingresso em universidades que adotam o exame como forma de seleção de novos alunos. Ausência de uma ferramenta que corrija e pontue, de forma automática, as redações escritas em língua portuguesa e baseada nas competências do ENEM com precisão, eficiência e confiabilidade. Tempo, custo e esforço empreendidos na correção manual das redações.</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02baaf3b00_0_0"/>
          <p:cNvSpPr txBox="1"/>
          <p:nvPr>
            <p:ph type="title"/>
          </p:nvPr>
        </p:nvSpPr>
        <p:spPr>
          <a:xfrm>
            <a:off x="203200" y="152400"/>
            <a:ext cx="4222800" cy="57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11" name="Google Shape;111;g202baaf3b00_0_0"/>
          <p:cNvGraphicFramePr/>
          <p:nvPr/>
        </p:nvGraphicFramePr>
        <p:xfrm>
          <a:off x="203200" y="1196975"/>
          <a:ext cx="3000000" cy="3000000"/>
        </p:xfrm>
        <a:graphic>
          <a:graphicData uri="http://schemas.openxmlformats.org/drawingml/2006/table">
            <a:tbl>
              <a:tblPr>
                <a:noFill/>
                <a:tableStyleId>{BD6FA8B4-CE7E-4CE3-ACFD-1DD77D49077F}</a:tableStyleId>
              </a:tblPr>
              <a:tblGrid>
                <a:gridCol w="11796700"/>
              </a:tblGrid>
              <a:tr h="36035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QUAL? ONDE?</a:t>
                      </a:r>
                      <a:endParaRPr sz="1400" u="none" cap="none" strike="noStrike"/>
                    </a:p>
                  </a:txBody>
                  <a:tcPr marT="0" marB="0" marR="28575" marL="28575" anchor="ctr">
                    <a:solidFill>
                      <a:srgbClr val="40E0E0"/>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32067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PROBLEMA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BFF5F4"/>
                    </a:solidFill>
                  </a:tcPr>
                </a:tc>
              </a:tr>
              <a:tr h="4395775">
                <a:tc>
                  <a:txBody>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a:t>
                      </a:r>
                      <a:r>
                        <a:rPr b="1" i="0" lang="en-US" sz="1800" u="none" cap="none" strike="noStrike">
                          <a:solidFill>
                            <a:schemeClr val="dk1"/>
                          </a:solidFill>
                          <a:latin typeface="Verdana"/>
                          <a:ea typeface="Verdana"/>
                          <a:cs typeface="Verdana"/>
                          <a:sym typeface="Verdana"/>
                        </a:rPr>
                        <a:t> Quem ou o que é afetado pelo problema?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Docentes e especialistas contratados para correção manual das redações; Alunos; Governo (MEC); Famílias</a:t>
                      </a:r>
                      <a:br>
                        <a:rPr b="0" i="0" lang="en-US" sz="1800" u="none" cap="none" strike="noStrike">
                          <a:solidFill>
                            <a:schemeClr val="dk1"/>
                          </a:solidFill>
                          <a:latin typeface="Verdana"/>
                          <a:ea typeface="Verdana"/>
                          <a:cs typeface="Verdana"/>
                          <a:sym typeface="Verdana"/>
                        </a:rPr>
                      </a:b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Quais as principais dores deste problema? </a:t>
                      </a:r>
                      <a:r>
                        <a:rPr b="0" i="0" lang="en-US" sz="1800" u="none" cap="none" strike="noStrike">
                          <a:solidFill>
                            <a:schemeClr val="dk1"/>
                          </a:solidFill>
                          <a:latin typeface="Verdana"/>
                          <a:ea typeface="Verdana"/>
                          <a:cs typeface="Verdana"/>
                          <a:sym typeface="Verdana"/>
                        </a:rPr>
                        <a:t>[O que se deseja atacar na pesquisa]</a:t>
                      </a:r>
                      <a:endParaRPr sz="1400" u="none" cap="none" strike="noStrike"/>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Técnicas atuais empregadas na correção e pontuação automática de redações escritas em língua portuguesa e baseadas nas competências do ENEM não possuem um desempenho confiável a ponto de se implementar uma solução que auxilie os avaliadores na correção das redações de forma automática, consumindo recursos deveras preciosos na correção manual das mesmas. Além disso as técnicas adotadas necessitam de uma maior abordagem de técnicas ainda não testadas bem como alguma ferramenta que forneça a escolha do conjunto de técnicas que forneça um desempenho otimizado na tarefa de correção e pontuação automática de redações escritas em língua portuguesa.</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Quais as principais consequência provocadas pelo problema? </a:t>
                      </a:r>
                      <a:r>
                        <a:rPr b="0" i="0" lang="en-US" sz="1800" u="none" cap="none" strike="noStrike">
                          <a:solidFill>
                            <a:schemeClr val="dk1"/>
                          </a:solidFill>
                          <a:latin typeface="Verdana"/>
                          <a:ea typeface="Verdana"/>
                          <a:cs typeface="Verdana"/>
                          <a:sym typeface="Verdana"/>
                        </a:rPr>
                        <a:t>[O que decorre do problema]</a:t>
                      </a:r>
                      <a:endParaRPr sz="1400" u="none" cap="none" strike="noStrike"/>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Demora na correção das redações e consequentemente demora na divulgação dos resultados; ausência de um feedback para o aluno informando os erros cometidos; “ausência” de isonomia, uma vez que os candidatos são submetidos a avaliadores diferentes; um gap existente em termos de pesquisas e ferramentas comerciais que sejam confiáveis a ponto de auxiliar na correção e pontuação das redações submetidas no ENEM; Técnicas testadas precisam de melhorias para otimizar os resultados.</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Qual a pergunta de pesquisa? </a:t>
                      </a:r>
                      <a:r>
                        <a:rPr b="0" i="0" lang="en-US" sz="1800" u="none" cap="none" strike="noStrike">
                          <a:solidFill>
                            <a:schemeClr val="dk1"/>
                          </a:solidFill>
                          <a:latin typeface="Verdana"/>
                          <a:ea typeface="Verdana"/>
                          <a:cs typeface="Verdana"/>
                          <a:sym typeface="Verdana"/>
                        </a:rPr>
                        <a:t>[Definição do problema de pesquisa em formato de pergunta]</a:t>
                      </a:r>
                      <a:endParaRPr sz="1400" u="none" cap="none" strike="noStrike"/>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Existe um pipeline com escolhas específicas de técnicas dentro um conjunto maior de técnicas de machine learning e processamento natural de linguagem que proporcione, de forma automática e sem a necessidade de um especialista, fornecendo melhores resultados na previsão de notas de redações escritas em língua portugues que atendam aos critérios do Exame Nacional de Ensino Médio? </a:t>
                      </a: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17" name="Google Shape;117;p4"/>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96700"/>
              </a:tblGrid>
              <a:tr h="376225">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POR QUE?</a:t>
                      </a:r>
                      <a:endParaRPr sz="1400" u="none" cap="none" strike="noStrike"/>
                    </a:p>
                  </a:txBody>
                  <a:tcPr marT="0" marB="0" marR="28575" marL="28575" anchor="ctr">
                    <a:solidFill>
                      <a:srgbClr val="FF8D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2600">
                <a:tc>
                  <a:txBody>
                    <a:bodyPr/>
                    <a:lstStyle/>
                    <a:p>
                      <a:pPr indent="0" lvl="0" marL="0" marR="0" rtl="0" algn="ctr">
                        <a:lnSpc>
                          <a:spcPct val="15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JUSTIFICATIVA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D9D6"/>
                    </a:solidFill>
                  </a:tcPr>
                </a:tc>
              </a:tr>
              <a:tr h="4094150">
                <a:tc>
                  <a:txBody>
                    <a:bodyPr/>
                    <a:lstStyle/>
                    <a:p>
                      <a:pPr indent="0" lvl="0" marL="0" marR="0" rtl="0" algn="l">
                        <a:lnSpc>
                          <a:spcPct val="15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Por que é importante pesquisa sobre o tema? </a:t>
                      </a:r>
                      <a:r>
                        <a:rPr b="0" i="0" lang="en-US" sz="1800" u="none" cap="none" strike="noStrike">
                          <a:solidFill>
                            <a:schemeClr val="dk1"/>
                          </a:solidFill>
                          <a:latin typeface="Verdana"/>
                          <a:ea typeface="Verdana"/>
                          <a:cs typeface="Verdana"/>
                          <a:sym typeface="Verdana"/>
                        </a:rPr>
                        <a:t>[cite as vantagens e benefícios da pesquisa sobre o problema investigado. Argumentos para convencer que vale a pena investir tempo na pesquisa]</a:t>
                      </a:r>
                      <a:endParaRPr b="0" i="0" sz="1800" u="none" cap="none" strike="noStrike">
                        <a:solidFill>
                          <a:schemeClr val="dk1"/>
                        </a:solidFill>
                        <a:latin typeface="Verdana"/>
                        <a:ea typeface="Verdana"/>
                        <a:cs typeface="Verdana"/>
                        <a:sym typeface="Verdana"/>
                      </a:endParaRPr>
                    </a:p>
                    <a:p>
                      <a:pPr indent="-342900" lvl="0" marL="457200" marR="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Complementar pesquisas construídas até o momento envolvendo abordagem de técnicas e métodos diferentes a fim de realizar comparações com resultados já alcançados por outros pesquisadores;</a:t>
                      </a:r>
                      <a:endParaRPr sz="1800">
                        <a:solidFill>
                          <a:schemeClr val="dk1"/>
                        </a:solidFill>
                        <a:latin typeface="Verdana"/>
                        <a:ea typeface="Verdana"/>
                        <a:cs typeface="Verdana"/>
                        <a:sym typeface="Verdana"/>
                      </a:endParaRPr>
                    </a:p>
                    <a:p>
                      <a:pPr indent="-342900" lvl="0" marL="457200" marR="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Proporcionar a construção de ferramentas que auxiliem os pesquisadores no processo de pesquisa sobre o tema investigado;</a:t>
                      </a:r>
                      <a:endParaRPr sz="1800">
                        <a:solidFill>
                          <a:schemeClr val="dk1"/>
                        </a:solidFill>
                        <a:latin typeface="Verdana"/>
                        <a:ea typeface="Verdana"/>
                        <a:cs typeface="Verdana"/>
                        <a:sym typeface="Verdana"/>
                      </a:endParaRPr>
                    </a:p>
                    <a:p>
                      <a:pPr indent="-342900" lvl="0" marL="457200" marR="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Busca por resultados mais consistentes e convincentes na busca por técnicas para correção e pontuação automática de redações submetidas no processo do ENEM;</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23" name="Google Shape;123;p5"/>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61775"/>
              </a:tblGrid>
              <a:tr h="38100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O QUE?</a:t>
                      </a:r>
                      <a:endParaRPr sz="1400" u="none" cap="none" strike="noStrike"/>
                    </a:p>
                  </a:txBody>
                  <a:tcPr marT="0" marB="0" marR="28575" marL="28575" anchor="ctr">
                    <a:solidFill>
                      <a:srgbClr val="FFC974"/>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8950">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OBJETIVOS</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EDD1"/>
                    </a:solidFill>
                  </a:tcPr>
                </a:tc>
              </a:tr>
              <a:tr h="4148125">
                <a:tc>
                  <a:txBody>
                    <a:bodyPr/>
                    <a:lstStyle/>
                    <a:p>
                      <a:pPr indent="-285750" lvl="0" marL="285750" marR="0" rtl="0" algn="l">
                        <a:lnSpc>
                          <a:spcPct val="100000"/>
                        </a:lnSpc>
                        <a:spcBef>
                          <a:spcPts val="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Objetivo Geral </a:t>
                      </a:r>
                      <a:r>
                        <a:rPr b="0" i="0" lang="en-US" sz="1800" u="none" cap="none" strike="noStrike">
                          <a:solidFill>
                            <a:schemeClr val="dk1"/>
                          </a:solidFill>
                          <a:latin typeface="Verdana"/>
                          <a:ea typeface="Verdana"/>
                          <a:cs typeface="Verdana"/>
                          <a:sym typeface="Verdana"/>
                        </a:rPr>
                        <a:t>[o que a pesquisa pretende alcançar]</a:t>
                      </a:r>
                      <a:endParaRPr sz="1400" u="none" cap="none" strike="noStrike"/>
                    </a:p>
                    <a:p>
                      <a:pPr indent="-285750" lvl="0" marL="28575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     Automatizar o processo de seleção das melhores técnicas de NLP e ML na tarefa de previsão de notas de redações escritas em língua portuguesa e submetidas ao ENEM.</a:t>
                      </a:r>
                      <a:endParaRPr b="0" i="0" sz="18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000"/>
                        <a:buFont typeface="Verdana"/>
                        <a:buNone/>
                      </a:pPr>
                      <a:r>
                        <a:t/>
                      </a:r>
                      <a:endParaRPr b="1" sz="18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000"/>
                        <a:buFont typeface="Verdana"/>
                        <a:buNone/>
                      </a:pPr>
                      <a:r>
                        <a:rPr b="1" i="0" lang="en-US" sz="1800" u="none" cap="none" strike="noStrike">
                          <a:solidFill>
                            <a:schemeClr val="dk1"/>
                          </a:solidFill>
                          <a:latin typeface="Verdana"/>
                          <a:ea typeface="Verdana"/>
                          <a:cs typeface="Verdana"/>
                          <a:sym typeface="Verdana"/>
                        </a:rPr>
                        <a:t>- Objetivos específicos</a:t>
                      </a:r>
                      <a:r>
                        <a:rPr b="0" i="0" lang="en-US" sz="1000" u="none" cap="none" strike="noStrike">
                          <a:solidFill>
                            <a:schemeClr val="dk1"/>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[o que será feito de maneira macro para alcançar o objetivo geral] (mínimo de 3)</a:t>
                      </a:r>
                      <a:endParaRPr b="0" i="0" sz="18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000"/>
                        <a:buFont typeface="Verdana"/>
                        <a:buNone/>
                      </a:pPr>
                      <a:r>
                        <a:t/>
                      </a:r>
                      <a:endParaRPr sz="1800">
                        <a:solidFill>
                          <a:schemeClr val="dk1"/>
                        </a:solidFill>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Explorar diferentes técnicas de ML e PLN para correção e previsão de notas de redações escritas em língua portuguesa;</a:t>
                      </a:r>
                      <a:endParaRPr sz="1800">
                        <a:solidFill>
                          <a:schemeClr val="dk1"/>
                        </a:solidFill>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Superar o gap existente em termos de abordagem de técnicas ainda não experimentadas;</a:t>
                      </a:r>
                      <a:endParaRPr sz="1800">
                        <a:solidFill>
                          <a:schemeClr val="dk1"/>
                        </a:solidFill>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Comparar os resultados (previsão das notas holísticas e parciais) com as técnicas referenciadas na literatura;</a:t>
                      </a:r>
                      <a:endParaRPr sz="1800">
                        <a:solidFill>
                          <a:schemeClr val="dk1"/>
                        </a:solidFill>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Automatizar o processo de escolha das melhores técnicas para melhor precisão na previsão das notas das redações;</a:t>
                      </a:r>
                      <a:endParaRPr sz="1800">
                        <a:solidFill>
                          <a:schemeClr val="dk1"/>
                        </a:solidFill>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Verdana"/>
                        <a:buAutoNum type="arabicPeriod"/>
                      </a:pPr>
                      <a:r>
                        <a:rPr lang="en-US" sz="1800">
                          <a:solidFill>
                            <a:schemeClr val="dk1"/>
                          </a:solidFill>
                          <a:latin typeface="Verdana"/>
                          <a:ea typeface="Verdana"/>
                          <a:cs typeface="Verdana"/>
                          <a:sym typeface="Verdana"/>
                        </a:rPr>
                        <a:t>Fornecer uma API que auxilie no processo de previsão de notas das redações escritas em língua portuguesa para que outros pesquisadores/desenvolvedores possam executar novas pesquisas.</a:t>
                      </a:r>
                      <a:endParaRPr sz="18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000"/>
                        <a:buFont typeface="Verdana"/>
                        <a:buNone/>
                      </a:pPr>
                      <a:r>
                        <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29" name="Google Shape;129;p6"/>
          <p:cNvGraphicFramePr/>
          <p:nvPr/>
        </p:nvGraphicFramePr>
        <p:xfrm>
          <a:off x="203200" y="1233487"/>
          <a:ext cx="3000000" cy="3000000"/>
        </p:xfrm>
        <a:graphic>
          <a:graphicData uri="http://schemas.openxmlformats.org/drawingml/2006/table">
            <a:tbl>
              <a:tblPr>
                <a:noFill/>
                <a:tableStyleId>{BD6FA8B4-CE7E-4CE3-ACFD-1DD77D49077F}</a:tableStyleId>
              </a:tblPr>
              <a:tblGrid>
                <a:gridCol w="11761725"/>
              </a:tblGrid>
              <a:tr h="395275">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EMBASADO POR?</a:t>
                      </a:r>
                      <a:endParaRPr sz="1400" u="none" cap="none" strike="noStrike"/>
                    </a:p>
                  </a:txBody>
                  <a:tcPr marT="0" marB="0" marR="20500" marL="20500" anchor="ctr">
                    <a:solidFill>
                      <a:srgbClr val="4A86E8"/>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0500" marL="20500">
                    <a:solidFill>
                      <a:srgbClr val="FFFFFF"/>
                    </a:solidFill>
                  </a:tcPr>
                </a:tc>
              </a:tr>
              <a:tr h="39687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FUNDAMENTAÇÃO TEÓRICA</a:t>
                      </a:r>
                      <a:endParaRPr sz="1400" u="none" cap="none" strike="noStrike"/>
                    </a:p>
                  </a:txBody>
                  <a:tcPr marT="0" marB="0" marR="20500" marL="20500" anchor="ctr">
                    <a:lnB cap="flat" cmpd="sng" w="9525">
                      <a:solidFill>
                        <a:srgbClr val="FFFFFF"/>
                      </a:solidFill>
                      <a:prstDash val="solid"/>
                      <a:round/>
                      <a:headEnd len="sm" w="sm" type="none"/>
                      <a:tailEnd len="sm" w="sm" type="none"/>
                    </a:lnB>
                    <a:solidFill>
                      <a:srgbClr val="C9DAF8"/>
                    </a:solidFill>
                  </a:tcPr>
                </a:tc>
              </a:tr>
              <a:tr h="3460750">
                <a:tc>
                  <a:txBody>
                    <a:bodyPr/>
                    <a:lstStyle/>
                    <a:p>
                      <a:pPr indent="0" lvl="0" marL="0" marR="0" rtl="0" algn="l">
                        <a:lnSpc>
                          <a:spcPct val="15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Quais são os referenciais teóricos? </a:t>
                      </a:r>
                      <a:r>
                        <a:rPr b="0" i="0" lang="en-US" sz="1800" u="none" cap="none" strike="noStrike">
                          <a:solidFill>
                            <a:schemeClr val="dk1"/>
                          </a:solidFill>
                          <a:latin typeface="Verdana"/>
                          <a:ea typeface="Verdana"/>
                          <a:cs typeface="Verdana"/>
                          <a:sym typeface="Verdana"/>
                        </a:rPr>
                        <a:t>[tópicos/assuntos pertinentes ao tema (problema) e a solução (mínimo de 5) ]</a:t>
                      </a:r>
                      <a:br>
                        <a:rPr b="0" i="0" lang="en-US" sz="1800" u="none" cap="none" strike="noStrike">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1- Correção de redações ENEM [ correção automática de redações do ENEM/ [Marinho et al. 2022], apresentada uma pesquisa abrangendo diferentes estratégias e algoritmos de regressão para cada uma das cinco competências avaliadas no ENEM utilizando a base de dados do Essay-BR estendido ]</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2- Corpus de redações escritas em língua portuguesa considerando as exigências do ENEM[ Ausência de corpus ou coleção pública de fonte de dados disponibilizando as redações submetidas a exames do ENEM considerando suas exigências / disponibilização de um corpus chamado Essay-BR por  </a:t>
                      </a:r>
                      <a:r>
                        <a:rPr lang="en-US" sz="1800">
                          <a:solidFill>
                            <a:schemeClr val="dk1"/>
                          </a:solidFill>
                          <a:latin typeface="Verdana"/>
                          <a:ea typeface="Verdana"/>
                          <a:cs typeface="Verdana"/>
                          <a:sym typeface="Verdana"/>
                        </a:rPr>
                        <a:t>[Marinho et al. 2022] </a:t>
                      </a:r>
                      <a:r>
                        <a:rPr lang="en-US" sz="1800">
                          <a:solidFill>
                            <a:schemeClr val="dk1"/>
                          </a:solidFill>
                          <a:latin typeface="Verdana"/>
                          <a:ea typeface="Verdana"/>
                          <a:cs typeface="Verdana"/>
                          <a:sym typeface="Verdana"/>
                        </a:rPr>
                        <a:t>]</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3- Avaliação da coesão textual em redações no contexto do ENEM [ análise da coesão textual usando técnicas de machine learning para a previsão de notas da competência 4 do ENEM / aplicação e comparação de algoritmos de classificação e regressão na tarefa de previsão de notas das redações submetidas ao ENEM ]</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4- Estratégias para Avaliação Automática de Redações escritas em português [ abordagem de estratégias para avaliação automática de reações escritas e submetidas ao ENEM / Investigação e comparação de métodos baseados em engenharia de features, embeddings e Redes Neurais Recorrentes]</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5- Um estudo de caso realizado com alunos do ensino médio de uma escola no Ceará [ comparação entre notas de redações avaliadas manualmente e redações avaliadas e corrigidas automaticamente com uso de software / Uso do software de correção automática de redações usando o aplicativo CIRA]</a:t>
                      </a:r>
                      <a:endParaRPr sz="1400" u="none" cap="none" strike="noStrike"/>
                    </a:p>
                  </a:txBody>
                  <a:tcPr marT="0" marB="0" marR="20500" marL="20500">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r>
              <a:tr h="3460750">
                <a:tc>
                  <a:txBody>
                    <a:bodyPr/>
                    <a:lstStyle/>
                    <a:p>
                      <a:pPr indent="0" lvl="0" marL="0" marR="0" rtl="0" algn="l">
                        <a:lnSpc>
                          <a:spcPct val="150000"/>
                        </a:lnSpc>
                        <a:spcBef>
                          <a:spcPts val="0"/>
                        </a:spcBef>
                        <a:spcAft>
                          <a:spcPts val="0"/>
                        </a:spcAft>
                        <a:buNone/>
                      </a:pPr>
                      <a:r>
                        <a:t/>
                      </a:r>
                      <a:endParaRPr b="1" i="0" sz="1800" u="none" cap="none" strike="noStrike">
                        <a:solidFill>
                          <a:schemeClr val="dk1"/>
                        </a:solidFill>
                        <a:latin typeface="Verdana"/>
                        <a:ea typeface="Verdana"/>
                        <a:cs typeface="Verdana"/>
                        <a:sym typeface="Verdana"/>
                      </a:endParaRPr>
                    </a:p>
                  </a:txBody>
                  <a:tcPr marT="0" marB="0" marR="20500" marL="20500">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35" name="Google Shape;135;p7"/>
          <p:cNvGraphicFramePr/>
          <p:nvPr/>
        </p:nvGraphicFramePr>
        <p:xfrm>
          <a:off x="203200" y="1196975"/>
          <a:ext cx="3000000" cy="3000000"/>
        </p:xfrm>
        <a:graphic>
          <a:graphicData uri="http://schemas.openxmlformats.org/drawingml/2006/table">
            <a:tbl>
              <a:tblPr>
                <a:noFill/>
                <a:tableStyleId>{BD6FA8B4-CE7E-4CE3-ACFD-1DD77D49077F}</a:tableStyleId>
              </a:tblPr>
              <a:tblGrid>
                <a:gridCol w="11725275"/>
              </a:tblGrid>
              <a:tr h="37305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COMO?</a:t>
                      </a:r>
                      <a:endParaRPr sz="1400" u="none" cap="none" strike="noStrike"/>
                    </a:p>
                  </a:txBody>
                  <a:tcPr marT="0" marB="0" marR="28575" marL="28575" anchor="ctr">
                    <a:solidFill>
                      <a:srgbClr val="81C5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7942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METODOLOGIA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D4EBD5"/>
                    </a:solidFill>
                  </a:tcPr>
                </a:tc>
              </a:tr>
              <a:tr h="4067175">
                <a:tc>
                  <a:txBody>
                    <a:bodyPr/>
                    <a:lstStyle/>
                    <a:p>
                      <a:pPr indent="0" lvl="0" marL="0" marR="0" rtl="0" algn="l">
                        <a:lnSpc>
                          <a:spcPct val="15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Indique a classificação de Pesquisa </a:t>
                      </a:r>
                      <a:r>
                        <a:rPr b="0" i="0" lang="en-US" sz="1800" u="none" cap="none" strike="noStrike">
                          <a:solidFill>
                            <a:schemeClr val="dk1"/>
                          </a:solidFill>
                          <a:latin typeface="Verdana"/>
                          <a:ea typeface="Verdana"/>
                          <a:cs typeface="Verdana"/>
                          <a:sym typeface="Verdana"/>
                        </a:rPr>
                        <a:t>[Natureza, Abordagem, Objetivos e Procedimentos Técnicos]</a:t>
                      </a:r>
                      <a:endParaRPr b="0" i="0" sz="1800" u="none" cap="none" strike="noStrike">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Natureza: Pesquisa Aplicada</a:t>
                      </a:r>
                      <a:endParaRPr sz="1800">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Abordagem: Qualitativa</a:t>
                      </a:r>
                      <a:endParaRPr sz="1800">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Objetivos: Exploratória</a:t>
                      </a:r>
                      <a:endParaRPr sz="1800">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Procedimentos Técnicos: Levantamento de resultados de técnicas já aplicadas e complementação com experimentação comparando </a:t>
                      </a:r>
                      <a:r>
                        <a:rPr lang="en-US" sz="1800">
                          <a:solidFill>
                            <a:schemeClr val="dk1"/>
                          </a:solidFill>
                          <a:latin typeface="Verdana"/>
                          <a:ea typeface="Verdana"/>
                          <a:cs typeface="Verdana"/>
                          <a:sym typeface="Verdana"/>
                        </a:rPr>
                        <a:t>resultados.</a:t>
                      </a:r>
                      <a:br>
                        <a:rPr b="0" i="0" lang="en-US" sz="1800" u="none" cap="none" strike="noStrike">
                          <a:solidFill>
                            <a:schemeClr val="dk1"/>
                          </a:solidFill>
                          <a:latin typeface="Verdana"/>
                          <a:ea typeface="Verdana"/>
                          <a:cs typeface="Verdana"/>
                          <a:sym typeface="Verdana"/>
                        </a:rPr>
                      </a:br>
                      <a:br>
                        <a:rPr b="0" i="0" lang="en-US" sz="1000" u="none" cap="none" strike="noStrike">
                          <a:solidFill>
                            <a:schemeClr val="dk1"/>
                          </a:solidFill>
                          <a:latin typeface="Verdana"/>
                          <a:ea typeface="Verdana"/>
                          <a:cs typeface="Verdana"/>
                          <a:sym typeface="Verdana"/>
                        </a:rPr>
                      </a:b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02baaf3b00_0_5"/>
          <p:cNvSpPr txBox="1"/>
          <p:nvPr>
            <p:ph type="title"/>
          </p:nvPr>
        </p:nvSpPr>
        <p:spPr>
          <a:xfrm>
            <a:off x="203200" y="152400"/>
            <a:ext cx="4222800" cy="57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41" name="Google Shape;141;g202baaf3b00_0_5"/>
          <p:cNvGraphicFramePr/>
          <p:nvPr/>
        </p:nvGraphicFramePr>
        <p:xfrm>
          <a:off x="233363" y="868000"/>
          <a:ext cx="3000000" cy="3000000"/>
        </p:xfrm>
        <a:graphic>
          <a:graphicData uri="http://schemas.openxmlformats.org/drawingml/2006/table">
            <a:tbl>
              <a:tblPr>
                <a:noFill/>
                <a:tableStyleId>{BD6FA8B4-CE7E-4CE3-ACFD-1DD77D49077F}</a:tableStyleId>
              </a:tblPr>
              <a:tblGrid>
                <a:gridCol w="11725275"/>
              </a:tblGrid>
              <a:tr h="37305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COMO?</a:t>
                      </a:r>
                      <a:endParaRPr sz="1400" u="none" cap="none" strike="noStrike"/>
                    </a:p>
                  </a:txBody>
                  <a:tcPr marT="0" marB="0" marR="28575" marL="28575" anchor="ctr">
                    <a:solidFill>
                      <a:srgbClr val="81C5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7942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METODOLOGIA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D4EBD5"/>
                    </a:solidFill>
                  </a:tcPr>
                </a:tc>
              </a:tr>
              <a:tr h="4067175">
                <a:tc>
                  <a:txBody>
                    <a:bodyPr/>
                    <a:lstStyle/>
                    <a:p>
                      <a:pPr indent="0" lvl="0" marL="0" rtl="0" algn="l">
                        <a:lnSpc>
                          <a:spcPct val="150000"/>
                        </a:lnSpc>
                        <a:spcBef>
                          <a:spcPts val="0"/>
                        </a:spcBef>
                        <a:spcAft>
                          <a:spcPts val="0"/>
                        </a:spcAft>
                        <a:buClr>
                          <a:schemeClr val="dk1"/>
                        </a:buClr>
                        <a:buSzPts val="1800"/>
                        <a:buFont typeface="Verdana"/>
                        <a:buNone/>
                      </a:pPr>
                      <a:r>
                        <a:rPr b="1" lang="en-US" sz="1800">
                          <a:solidFill>
                            <a:schemeClr val="dk1"/>
                          </a:solidFill>
                          <a:latin typeface="Verdana"/>
                          <a:ea typeface="Verdana"/>
                          <a:cs typeface="Verdana"/>
                          <a:sym typeface="Verdana"/>
                        </a:rPr>
                        <a:t>- Quais as atividades em ordem de execução da pesquisa? </a:t>
                      </a:r>
                      <a:r>
                        <a:rPr lang="en-US" sz="1800">
                          <a:solidFill>
                            <a:schemeClr val="dk1"/>
                          </a:solidFill>
                          <a:latin typeface="Verdana"/>
                          <a:ea typeface="Verdana"/>
                          <a:cs typeface="Verdana"/>
                          <a:sym typeface="Verdana"/>
                        </a:rPr>
                        <a:t>[Todas as necessárias desde levantamento da bibliografia, passando pela escrita da pesquisa e indo até a defesa final.]</a:t>
                      </a:r>
                      <a:br>
                        <a:rPr lang="en-US" sz="1000">
                          <a:solidFill>
                            <a:schemeClr val="dk1"/>
                          </a:solidFill>
                          <a:latin typeface="Verdana"/>
                          <a:ea typeface="Verdana"/>
                          <a:cs typeface="Verdana"/>
                          <a:sym typeface="Verdana"/>
                        </a:rPr>
                      </a:br>
                      <a:br>
                        <a:rPr lang="en-US" sz="10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1 - Levantamento bibliográfico sobre a temática.</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2 - Leitura, estudos e entendimento da problemática bem como da solução.</a:t>
                      </a:r>
                      <a:br>
                        <a:rPr lang="en-US" sz="10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3 - Realização dos experimentos com construção das análises necessárias.</a:t>
                      </a:r>
                      <a:br>
                        <a:rPr lang="en-US" sz="10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4 - Construção de protótipo (aplicação web) para incorporar os experimentos e disponibilizar funcionalidades para pesquisadores.</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5 - Realização de testes e disponibilização do protótipo.</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6 - Escrita da dissertação.</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7 - Qualificação</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8 - Defesa da dissertação.</a:t>
                      </a:r>
                      <a:endParaRPr>
                        <a:solidFill>
                          <a:schemeClr val="dk1"/>
                        </a:solidFill>
                      </a:endParaRPr>
                    </a:p>
                    <a:p>
                      <a:pPr indent="0" lvl="0" marL="0" marR="0" rtl="0" algn="l">
                        <a:lnSpc>
                          <a:spcPct val="150000"/>
                        </a:lnSpc>
                        <a:spcBef>
                          <a:spcPts val="0"/>
                        </a:spcBef>
                        <a:spcAft>
                          <a:spcPts val="0"/>
                        </a:spcAft>
                        <a:buClr>
                          <a:schemeClr val="dk1"/>
                        </a:buClr>
                        <a:buSzPts val="1800"/>
                        <a:buFont typeface="Verdana"/>
                        <a:buNone/>
                      </a:pPr>
                      <a:r>
                        <a:t/>
                      </a:r>
                      <a:endParaRPr b="1"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8"/>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47" name="Google Shape;147;p58"/>
          <p:cNvGraphicFramePr/>
          <p:nvPr/>
        </p:nvGraphicFramePr>
        <p:xfrm>
          <a:off x="203200" y="1196975"/>
          <a:ext cx="3000000" cy="3000000"/>
        </p:xfrm>
        <a:graphic>
          <a:graphicData uri="http://schemas.openxmlformats.org/drawingml/2006/table">
            <a:tbl>
              <a:tblPr>
                <a:noFill/>
                <a:tableStyleId>{BD6FA8B4-CE7E-4CE3-ACFD-1DD77D49077F}</a:tableStyleId>
              </a:tblPr>
              <a:tblGrid>
                <a:gridCol w="11725275"/>
              </a:tblGrid>
              <a:tr h="37305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COMO?</a:t>
                      </a:r>
                      <a:endParaRPr sz="1400" u="none" cap="none" strike="noStrike"/>
                    </a:p>
                  </a:txBody>
                  <a:tcPr marT="0" marB="0" marR="28575" marL="28575" anchor="ctr">
                    <a:solidFill>
                      <a:srgbClr val="81C5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7942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VALIDAÇÃO</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D4EBD5"/>
                    </a:solidFill>
                  </a:tcPr>
                </a:tc>
              </a:tr>
              <a:tr h="4067175">
                <a:tc>
                  <a:txBody>
                    <a:bodyPr/>
                    <a:lstStyle/>
                    <a:p>
                      <a:pPr indent="-285750" lvl="0" marL="28575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Indique o(s) método(s) de Pesquisa para validar sua solução </a:t>
                      </a:r>
                      <a:endParaRPr sz="1400" u="none" cap="none" strike="noStrike"/>
                    </a:p>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[Experimento, Estudo de Caso, Pesquisa-Ação, Survey, etc]</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Experimentos em computador</a:t>
                      </a:r>
                      <a:br>
                        <a:rPr lang="en-US" sz="1800" u="none" cap="none" strike="noStrike"/>
                      </a:br>
                      <a:r>
                        <a:rPr b="1" i="0" lang="en-US" sz="1800" u="none" cap="none" strike="noStrike">
                          <a:solidFill>
                            <a:schemeClr val="dk1"/>
                          </a:solidFill>
                          <a:latin typeface="Verdana"/>
                          <a:ea typeface="Verdana"/>
                          <a:cs typeface="Verdana"/>
                          <a:sym typeface="Verdana"/>
                        </a:rPr>
                        <a:t>- O que será medido para verificar se a solução atende ao problema? </a:t>
                      </a:r>
                      <a:endParaRPr sz="1400" u="none" cap="none" strike="noStrike"/>
                    </a:p>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[Confira se cada dor identificada está sendo tratada]</a:t>
                      </a:r>
                      <a:endParaRPr b="0" i="0" sz="1800" u="none" cap="none" strike="noStrike">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Precisão na previsão de notas das redações de forma automática</a:t>
                      </a:r>
                      <a:endParaRPr sz="1800">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Seleção das melhores técnicas de forma automatizada na ferramenta disponibilizada</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53" name="Google Shape;153;p8"/>
          <p:cNvGraphicFramePr/>
          <p:nvPr/>
        </p:nvGraphicFramePr>
        <p:xfrm>
          <a:off x="203200" y="1233487"/>
          <a:ext cx="3000000" cy="3000000"/>
        </p:xfrm>
        <a:graphic>
          <a:graphicData uri="http://schemas.openxmlformats.org/drawingml/2006/table">
            <a:tbl>
              <a:tblPr>
                <a:noFill/>
                <a:tableStyleId>{BD6FA8B4-CE7E-4CE3-ACFD-1DD77D49077F}</a:tableStyleId>
              </a:tblPr>
              <a:tblGrid>
                <a:gridCol w="11796700"/>
              </a:tblGrid>
              <a:tr h="350825">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QUANDO?</a:t>
                      </a:r>
                      <a:endParaRPr sz="1400" u="none" cap="none" strike="noStrike"/>
                    </a:p>
                  </a:txBody>
                  <a:tcPr marT="0" marB="0" marR="28575" marL="28575" anchor="ctr">
                    <a:solidFill>
                      <a:srgbClr val="FF9900"/>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54025">
                <a:tc>
                  <a:txBody>
                    <a:bodyPr/>
                    <a:lstStyle/>
                    <a:p>
                      <a:pPr indent="0" lvl="0" marL="0" marR="0" rtl="0" algn="ctr">
                        <a:lnSpc>
                          <a:spcPct val="100000"/>
                        </a:lnSpc>
                        <a:spcBef>
                          <a:spcPts val="0"/>
                        </a:spcBef>
                        <a:spcAft>
                          <a:spcPts val="0"/>
                        </a:spcAft>
                        <a:buClr>
                          <a:schemeClr val="dk1"/>
                        </a:buClr>
                        <a:buSzPts val="1800"/>
                        <a:buFont typeface="Lato"/>
                        <a:buNone/>
                      </a:pPr>
                      <a:r>
                        <a:rPr b="1" i="0" lang="en-US" sz="1800" u="none" cap="none" strike="noStrike">
                          <a:solidFill>
                            <a:schemeClr val="dk1"/>
                          </a:solidFill>
                          <a:latin typeface="Lato"/>
                          <a:ea typeface="Lato"/>
                          <a:cs typeface="Lato"/>
                          <a:sym typeface="Lato"/>
                        </a:rPr>
                        <a:t>CRONOGRAMA</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9CB9C"/>
                    </a:solidFill>
                  </a:tcPr>
                </a:tc>
              </a:tr>
              <a:tr h="3951275">
                <a:tc>
                  <a:txBody>
                    <a:bodyPr/>
                    <a:lstStyle/>
                    <a:p>
                      <a:pPr indent="0" lvl="0" marL="0" marR="0" rtl="0" algn="l">
                        <a:lnSpc>
                          <a:spcPct val="15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Datas das atividades de pesquisa listadas na metodologia.</a:t>
                      </a:r>
                      <a:br>
                        <a:rPr b="0" i="0" lang="en-US" sz="1000" u="none" cap="none" strike="noStrike">
                          <a:solidFill>
                            <a:schemeClr val="dk1"/>
                          </a:solidFill>
                          <a:latin typeface="Verdana"/>
                          <a:ea typeface="Verdana"/>
                          <a:cs typeface="Verdana"/>
                          <a:sym typeface="Verdana"/>
                        </a:rPr>
                      </a:b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1 - </a:t>
                      </a:r>
                      <a:r>
                        <a:rPr lang="en-US" sz="1800">
                          <a:solidFill>
                            <a:schemeClr val="dk1"/>
                          </a:solidFill>
                          <a:latin typeface="Verdana"/>
                          <a:ea typeface="Verdana"/>
                          <a:cs typeface="Verdana"/>
                          <a:sym typeface="Verdana"/>
                        </a:rPr>
                        <a:t>Levantamento bibliográfico sobre a temática</a:t>
                      </a:r>
                      <a:r>
                        <a:rPr b="0" i="0" lang="en-US" sz="1800" u="none" cap="none" strike="noStrike">
                          <a:solidFill>
                            <a:schemeClr val="dk1"/>
                          </a:solidFill>
                          <a:latin typeface="Verdana"/>
                          <a:ea typeface="Verdana"/>
                          <a:cs typeface="Verdana"/>
                          <a:sym typeface="Verdana"/>
                        </a:rPr>
                        <a:t> - </a:t>
                      </a:r>
                      <a:r>
                        <a:rPr lang="en-US" sz="1800">
                          <a:solidFill>
                            <a:schemeClr val="dk1"/>
                          </a:solidFill>
                          <a:latin typeface="Verdana"/>
                          <a:ea typeface="Verdana"/>
                          <a:cs typeface="Verdana"/>
                          <a:sym typeface="Verdana"/>
                        </a:rPr>
                        <a:t>Março</a:t>
                      </a:r>
                      <a:r>
                        <a:rPr b="0" i="0" lang="en-US" sz="1800" u="none" cap="none" strike="noStrike">
                          <a:solidFill>
                            <a:schemeClr val="dk1"/>
                          </a:solidFill>
                          <a:latin typeface="Verdana"/>
                          <a:ea typeface="Verdana"/>
                          <a:cs typeface="Verdana"/>
                          <a:sym typeface="Verdana"/>
                        </a:rPr>
                        <a:t>/</a:t>
                      </a:r>
                      <a:r>
                        <a:rPr lang="en-US" sz="1800">
                          <a:solidFill>
                            <a:schemeClr val="dk1"/>
                          </a:solidFill>
                          <a:latin typeface="Verdana"/>
                          <a:ea typeface="Verdana"/>
                          <a:cs typeface="Verdana"/>
                          <a:sym typeface="Verdana"/>
                        </a:rPr>
                        <a:t>2024</a:t>
                      </a: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2 - </a:t>
                      </a:r>
                      <a:r>
                        <a:rPr lang="en-US" sz="1800">
                          <a:solidFill>
                            <a:schemeClr val="dk1"/>
                          </a:solidFill>
                          <a:latin typeface="Verdana"/>
                          <a:ea typeface="Verdana"/>
                          <a:cs typeface="Verdana"/>
                          <a:sym typeface="Verdana"/>
                        </a:rPr>
                        <a:t>Leitura, estudos e entendimento da problemática bem como da solução </a:t>
                      </a:r>
                      <a:r>
                        <a:rPr b="0" i="0" lang="en-US" sz="1800" u="none" cap="none" strike="noStrike">
                          <a:solidFill>
                            <a:schemeClr val="dk1"/>
                          </a:solidFill>
                          <a:latin typeface="Verdana"/>
                          <a:ea typeface="Verdana"/>
                          <a:cs typeface="Verdana"/>
                          <a:sym typeface="Verdana"/>
                        </a:rPr>
                        <a:t>- </a:t>
                      </a:r>
                      <a:r>
                        <a:rPr lang="en-US" sz="1800">
                          <a:solidFill>
                            <a:schemeClr val="dk1"/>
                          </a:solidFill>
                          <a:latin typeface="Verdana"/>
                          <a:ea typeface="Verdana"/>
                          <a:cs typeface="Verdana"/>
                          <a:sym typeface="Verdana"/>
                        </a:rPr>
                        <a:t>Abril, Maio, Junho, Julho</a:t>
                      </a:r>
                      <a:r>
                        <a:rPr b="0" i="0" lang="en-US" sz="1800" u="none" cap="none" strike="noStrike">
                          <a:solidFill>
                            <a:schemeClr val="dk1"/>
                          </a:solidFill>
                          <a:latin typeface="Verdana"/>
                          <a:ea typeface="Verdana"/>
                          <a:cs typeface="Verdana"/>
                          <a:sym typeface="Verdana"/>
                        </a:rPr>
                        <a:t>/</a:t>
                      </a:r>
                      <a:r>
                        <a:rPr lang="en-US" sz="1800">
                          <a:solidFill>
                            <a:schemeClr val="dk1"/>
                          </a:solidFill>
                          <a:latin typeface="Verdana"/>
                          <a:ea typeface="Verdana"/>
                          <a:cs typeface="Verdana"/>
                          <a:sym typeface="Verdana"/>
                        </a:rPr>
                        <a:t>2024</a:t>
                      </a: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3 - </a:t>
                      </a:r>
                      <a:r>
                        <a:rPr lang="en-US" sz="1800">
                          <a:solidFill>
                            <a:schemeClr val="dk1"/>
                          </a:solidFill>
                          <a:latin typeface="Verdana"/>
                          <a:ea typeface="Verdana"/>
                          <a:cs typeface="Verdana"/>
                          <a:sym typeface="Verdana"/>
                        </a:rPr>
                        <a:t>Realização dos experimentos com construção das análises necessárias </a:t>
                      </a:r>
                      <a:r>
                        <a:rPr b="0" i="0" lang="en-US" sz="1800" u="none" cap="none" strike="noStrike">
                          <a:solidFill>
                            <a:schemeClr val="dk1"/>
                          </a:solidFill>
                          <a:latin typeface="Verdana"/>
                          <a:ea typeface="Verdana"/>
                          <a:cs typeface="Verdana"/>
                          <a:sym typeface="Verdana"/>
                        </a:rPr>
                        <a:t>- </a:t>
                      </a:r>
                      <a:r>
                        <a:rPr lang="en-US" sz="1800">
                          <a:solidFill>
                            <a:schemeClr val="dk1"/>
                          </a:solidFill>
                          <a:latin typeface="Verdana"/>
                          <a:ea typeface="Verdana"/>
                          <a:cs typeface="Verdana"/>
                          <a:sym typeface="Verdana"/>
                        </a:rPr>
                        <a:t>Junho - Novembro</a:t>
                      </a:r>
                      <a:r>
                        <a:rPr b="0" i="0" lang="en-US" sz="1800" u="none" cap="none" strike="noStrike">
                          <a:solidFill>
                            <a:schemeClr val="dk1"/>
                          </a:solidFill>
                          <a:latin typeface="Verdana"/>
                          <a:ea typeface="Verdana"/>
                          <a:cs typeface="Verdana"/>
                          <a:sym typeface="Verdana"/>
                        </a:rPr>
                        <a:t>/</a:t>
                      </a:r>
                      <a:r>
                        <a:rPr lang="en-US" sz="1800">
                          <a:solidFill>
                            <a:schemeClr val="dk1"/>
                          </a:solidFill>
                          <a:latin typeface="Verdana"/>
                          <a:ea typeface="Verdana"/>
                          <a:cs typeface="Verdana"/>
                          <a:sym typeface="Verdana"/>
                        </a:rPr>
                        <a:t>2024</a:t>
                      </a: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4 - Modelagem do pipeline e </a:t>
                      </a:r>
                      <a:r>
                        <a:rPr lang="en-US" sz="1800">
                          <a:solidFill>
                            <a:schemeClr val="dk1"/>
                          </a:solidFill>
                          <a:latin typeface="Verdana"/>
                          <a:ea typeface="Verdana"/>
                          <a:cs typeface="Verdana"/>
                          <a:sym typeface="Verdana"/>
                        </a:rPr>
                        <a:t>c</a:t>
                      </a:r>
                      <a:r>
                        <a:rPr lang="en-US" sz="1800">
                          <a:solidFill>
                            <a:schemeClr val="dk1"/>
                          </a:solidFill>
                          <a:latin typeface="Verdana"/>
                          <a:ea typeface="Verdana"/>
                          <a:cs typeface="Verdana"/>
                          <a:sym typeface="Verdana"/>
                        </a:rPr>
                        <a:t>onstrução de protótipo (aplicação web) para incorporar os experimentos </a:t>
                      </a:r>
                      <a:r>
                        <a:rPr b="0" i="0" lang="en-US" sz="1800" u="none" cap="none" strike="noStrike">
                          <a:solidFill>
                            <a:schemeClr val="dk1"/>
                          </a:solidFill>
                          <a:latin typeface="Verdana"/>
                          <a:ea typeface="Verdana"/>
                          <a:cs typeface="Verdana"/>
                          <a:sym typeface="Verdana"/>
                        </a:rPr>
                        <a:t>- </a:t>
                      </a:r>
                      <a:r>
                        <a:rPr lang="en-US" sz="1800">
                          <a:solidFill>
                            <a:schemeClr val="dk1"/>
                          </a:solidFill>
                          <a:latin typeface="Verdana"/>
                          <a:ea typeface="Verdana"/>
                          <a:cs typeface="Verdana"/>
                          <a:sym typeface="Verdana"/>
                        </a:rPr>
                        <a:t>Junho - Novembro</a:t>
                      </a:r>
                      <a:r>
                        <a:rPr b="0" i="0" lang="en-US" sz="1800" u="none" cap="none" strike="noStrike">
                          <a:solidFill>
                            <a:schemeClr val="dk1"/>
                          </a:solidFill>
                          <a:latin typeface="Verdana"/>
                          <a:ea typeface="Verdana"/>
                          <a:cs typeface="Verdana"/>
                          <a:sym typeface="Verdana"/>
                        </a:rPr>
                        <a:t>/</a:t>
                      </a:r>
                      <a:r>
                        <a:rPr lang="en-US" sz="1800">
                          <a:solidFill>
                            <a:schemeClr val="dk1"/>
                          </a:solidFill>
                          <a:latin typeface="Verdana"/>
                          <a:ea typeface="Verdana"/>
                          <a:cs typeface="Verdana"/>
                          <a:sym typeface="Verdana"/>
                        </a:rPr>
                        <a:t>2024</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5 - Realização de testes e disponibilização do protótipo -  Junho - Novembro/2024</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6 - Escrita da dissertação -  Dezembro/2024 - Julho/2025</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7 - Defesa da dissertação - Novembro/2025</a:t>
                      </a:r>
                      <a:endParaRPr sz="1800">
                        <a:solidFill>
                          <a:schemeClr val="dk1"/>
                        </a:solidFill>
                        <a:latin typeface="Verdana"/>
                        <a:ea typeface="Verdana"/>
                        <a:cs typeface="Verdana"/>
                        <a:sym typeface="Verdana"/>
                      </a:endParaRPr>
                    </a:p>
                    <a:p>
                      <a:pPr indent="0" lvl="0" marL="0" marR="0" rtl="0" algn="l">
                        <a:lnSpc>
                          <a:spcPct val="150000"/>
                        </a:lnSpc>
                        <a:spcBef>
                          <a:spcPts val="0"/>
                        </a:spcBef>
                        <a:spcAft>
                          <a:spcPts val="0"/>
                        </a:spcAft>
                        <a:buClr>
                          <a:schemeClr val="dk1"/>
                        </a:buClr>
                        <a:buSzPts val="1800"/>
                        <a:buFont typeface="Verdana"/>
                        <a:buNone/>
                      </a:pPr>
                      <a:br>
                        <a:rPr b="0" i="0" lang="en-US" sz="1000" u="none" cap="none" strike="noStrike">
                          <a:solidFill>
                            <a:schemeClr val="dk1"/>
                          </a:solidFill>
                          <a:latin typeface="Verdana"/>
                          <a:ea typeface="Verdana"/>
                          <a:cs typeface="Verdana"/>
                          <a:sym typeface="Verdana"/>
                        </a:rPr>
                      </a:b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56"/>
          <p:cNvSpPr txBox="1"/>
          <p:nvPr/>
        </p:nvSpPr>
        <p:spPr>
          <a:xfrm>
            <a:off x="720025" y="2723250"/>
            <a:ext cx="10526400" cy="16008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800" u="none" cap="none" strike="noStrike">
                <a:solidFill>
                  <a:schemeClr val="dk1"/>
                </a:solidFill>
                <a:latin typeface="Verdana"/>
                <a:ea typeface="Verdana"/>
                <a:cs typeface="Verdana"/>
                <a:sym typeface="Verdana"/>
              </a:rPr>
              <a:t>Research Project Canvas 3.1</a:t>
            </a:r>
            <a:endParaRPr b="1" i="0" sz="2800" u="none" cap="none" strike="noStrike">
              <a:solidFill>
                <a:schemeClr val="dk1"/>
              </a:solidFill>
              <a:latin typeface="Verdana"/>
              <a:ea typeface="Verdana"/>
              <a:cs typeface="Verdana"/>
              <a:sym typeface="Verdana"/>
            </a:endParaRPr>
          </a:p>
          <a:p>
            <a:pPr indent="0" lvl="0" marL="0" marR="0" rtl="0" algn="ctr">
              <a:lnSpc>
                <a:spcPct val="125000"/>
              </a:lnSpc>
              <a:spcBef>
                <a:spcPts val="0"/>
              </a:spcBef>
              <a:spcAft>
                <a:spcPts val="0"/>
              </a:spcAft>
              <a:buClr>
                <a:schemeClr val="dk1"/>
              </a:buClr>
              <a:buSzPts val="2400"/>
              <a:buFont typeface="Verdana"/>
              <a:buNone/>
            </a:pPr>
            <a:r>
              <a:t/>
            </a:r>
            <a:endParaRPr b="1" i="0" sz="2800" u="none" cap="none" strike="noStrike">
              <a:solidFill>
                <a:schemeClr val="dk1"/>
              </a:solidFill>
              <a:latin typeface="Verdana"/>
              <a:ea typeface="Verdana"/>
              <a:cs typeface="Verdana"/>
              <a:sym typeface="Verdana"/>
            </a:endParaRPr>
          </a:p>
          <a:p>
            <a:pPr indent="0" lvl="0" marL="0" marR="0" rtl="0" algn="ctr">
              <a:lnSpc>
                <a:spcPct val="125000"/>
              </a:lnSpc>
              <a:spcBef>
                <a:spcPts val="0"/>
              </a:spcBef>
              <a:spcAft>
                <a:spcPts val="0"/>
              </a:spcAft>
              <a:buClr>
                <a:schemeClr val="dk1"/>
              </a:buClr>
              <a:buSzPts val="2400"/>
              <a:buFont typeface="Verdana"/>
              <a:buNone/>
            </a:pPr>
            <a:r>
              <a:rPr b="1" i="0" lang="en-US" sz="2800" u="none" cap="none" strike="noStrike">
                <a:solidFill>
                  <a:schemeClr val="dk1"/>
                </a:solidFill>
                <a:latin typeface="Verdana"/>
                <a:ea typeface="Verdana"/>
                <a:cs typeface="Verdana"/>
                <a:sym typeface="Verdana"/>
              </a:rPr>
              <a:t>Orientações para Preenchimento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59" name="Google Shape;159;p9"/>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96700"/>
              </a:tblGrid>
              <a:tr h="377825">
                <a:tc>
                  <a:txBody>
                    <a:bodyPr/>
                    <a:lstStyle/>
                    <a:p>
                      <a:pPr indent="0" lvl="0" marL="0" marR="0" rtl="0" algn="ctr">
                        <a:lnSpc>
                          <a:spcPct val="100000"/>
                        </a:lnSpc>
                        <a:spcBef>
                          <a:spcPts val="0"/>
                        </a:spcBef>
                        <a:spcAft>
                          <a:spcPts val="0"/>
                        </a:spcAft>
                        <a:buClr>
                          <a:schemeClr val="dk1"/>
                        </a:buClr>
                        <a:buSzPts val="1600"/>
                        <a:buFont typeface="Verdana"/>
                        <a:buNone/>
                      </a:pPr>
                      <a:r>
                        <a:rPr b="1" i="0" lang="en-US" sz="1600" u="none" cap="none" strike="noStrike">
                          <a:solidFill>
                            <a:schemeClr val="dk1"/>
                          </a:solidFill>
                          <a:latin typeface="Verdana"/>
                          <a:ea typeface="Verdana"/>
                          <a:cs typeface="Verdana"/>
                          <a:sym typeface="Verdana"/>
                        </a:rPr>
                        <a:t>QUEM?</a:t>
                      </a:r>
                      <a:endParaRPr sz="1400" u="none" cap="none" strike="noStrike"/>
                    </a:p>
                  </a:txBody>
                  <a:tcPr marT="0" marB="0" marR="28575" marL="28575" anchor="ctr">
                    <a:solidFill>
                      <a:srgbClr val="9C98F8"/>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5775">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TRABALHOS RELACIONADOS</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DDDCFD"/>
                    </a:solidFill>
                  </a:tcPr>
                </a:tc>
              </a:tr>
              <a:tr h="4121150">
                <a:tc>
                  <a:txBody>
                    <a:bodyPr/>
                    <a:lstStyle/>
                    <a:p>
                      <a:pPr indent="0" lvl="0" marL="0" marR="0" rtl="0" algn="l">
                        <a:lnSpc>
                          <a:spcPct val="15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Indique ao menos 5 trabalhos científicos relacionados com o tema de pesquisa escolhido</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(Artigos, Dissertações, Teses)</a:t>
                      </a:r>
                      <a:br>
                        <a:rPr b="0" i="0" lang="en-US" sz="1800" u="none" cap="none" strike="noStrike">
                          <a:solidFill>
                            <a:schemeClr val="dk1"/>
                          </a:solidFill>
                          <a:latin typeface="Verdana"/>
                          <a:ea typeface="Verdana"/>
                          <a:cs typeface="Verdana"/>
                          <a:sym typeface="Verdana"/>
                        </a:rPr>
                      </a:br>
                      <a:r>
                        <a:rPr i="1" lang="en-US" sz="1500">
                          <a:solidFill>
                            <a:schemeClr val="dk1"/>
                          </a:solidFill>
                        </a:rPr>
                        <a:t>1. Marinho, Jeziel C. ,Anchiêta, Rafael T., Moura, Raimundo S., </a:t>
                      </a:r>
                      <a:r>
                        <a:rPr b="1" i="1" lang="en-US" sz="1500">
                          <a:solidFill>
                            <a:schemeClr val="dk1"/>
                          </a:solidFill>
                        </a:rPr>
                        <a:t>Essay-BR: a Brazilian Corpus of Essays</a:t>
                      </a:r>
                      <a:r>
                        <a:rPr i="1" lang="en-US" sz="1500">
                          <a:solidFill>
                            <a:schemeClr val="dk1"/>
                          </a:solidFill>
                        </a:rPr>
                        <a:t>   </a:t>
                      </a:r>
                      <a:endParaRPr i="1" sz="1500">
                        <a:solidFill>
                          <a:schemeClr val="dk1"/>
                        </a:solidFill>
                      </a:endParaRPr>
                    </a:p>
                    <a:p>
                      <a:pPr indent="0" lvl="0" marL="0" marR="0" rtl="0" algn="l">
                        <a:lnSpc>
                          <a:spcPct val="150000"/>
                        </a:lnSpc>
                        <a:spcBef>
                          <a:spcPts val="0"/>
                        </a:spcBef>
                        <a:spcAft>
                          <a:spcPts val="0"/>
                        </a:spcAft>
                        <a:buClr>
                          <a:schemeClr val="dk1"/>
                        </a:buClr>
                        <a:buSzPts val="1800"/>
                        <a:buFont typeface="Verdana"/>
                        <a:buNone/>
                      </a:pPr>
                      <a:r>
                        <a:rPr i="1" lang="en-US" sz="1500">
                          <a:solidFill>
                            <a:schemeClr val="dk1"/>
                          </a:solidFill>
                        </a:rPr>
                        <a:t>2. C. Marinho, Jeziel T. Anchiêta, Rafael, S. Moura, Raimundo, </a:t>
                      </a:r>
                      <a:r>
                        <a:rPr b="1" i="1" lang="en-US" sz="1500">
                          <a:solidFill>
                            <a:schemeClr val="dk1"/>
                          </a:solidFill>
                        </a:rPr>
                        <a:t>Essay-BR: a Brazilian Corpus to Automatic Essay Scoring Task</a:t>
                      </a:r>
                      <a:r>
                        <a:rPr i="1" lang="en-US" sz="1500">
                          <a:solidFill>
                            <a:schemeClr val="dk1"/>
                          </a:solidFill>
                        </a:rPr>
                        <a:t>  </a:t>
                      </a:r>
                      <a:endParaRPr i="1" sz="1500">
                        <a:solidFill>
                          <a:schemeClr val="dk1"/>
                        </a:solidFill>
                      </a:endParaRPr>
                    </a:p>
                    <a:p>
                      <a:pPr indent="0" lvl="0" marL="0" marR="0" rtl="0" algn="l">
                        <a:lnSpc>
                          <a:spcPct val="150000"/>
                        </a:lnSpc>
                        <a:spcBef>
                          <a:spcPts val="0"/>
                        </a:spcBef>
                        <a:spcAft>
                          <a:spcPts val="0"/>
                        </a:spcAft>
                        <a:buClr>
                          <a:schemeClr val="dk1"/>
                        </a:buClr>
                        <a:buSzPts val="1800"/>
                        <a:buFont typeface="Verdana"/>
                        <a:buNone/>
                      </a:pPr>
                      <a:r>
                        <a:rPr i="1" lang="en-US" sz="1500">
                          <a:solidFill>
                            <a:schemeClr val="dk1"/>
                          </a:solidFill>
                        </a:rPr>
                        <a:t>3. Barbosa de Lima, Tiago Luana Almeida da Silva, Ingrid Laisa Soares Xavier Freitas, Elyda Ferreira Mello, Rafael, </a:t>
                      </a:r>
                      <a:r>
                        <a:rPr b="1" i="1" lang="en-US" sz="1500">
                          <a:solidFill>
                            <a:schemeClr val="dk1"/>
                          </a:solidFill>
                        </a:rPr>
                        <a:t>Avaliação Automática de Redação: Uma revisão sistemática</a:t>
                      </a:r>
                      <a:endParaRPr i="1" sz="1500">
                        <a:solidFill>
                          <a:schemeClr val="dk1"/>
                        </a:solidFill>
                      </a:endParaRPr>
                    </a:p>
                    <a:p>
                      <a:pPr indent="0" lvl="0" marL="0" marR="0" rtl="0" algn="l">
                        <a:lnSpc>
                          <a:spcPct val="150000"/>
                        </a:lnSpc>
                        <a:spcBef>
                          <a:spcPts val="0"/>
                        </a:spcBef>
                        <a:spcAft>
                          <a:spcPts val="0"/>
                        </a:spcAft>
                        <a:buClr>
                          <a:schemeClr val="dk1"/>
                        </a:buClr>
                        <a:buSzPts val="1800"/>
                        <a:buFont typeface="Verdana"/>
                        <a:buNone/>
                      </a:pPr>
                      <a:r>
                        <a:rPr i="1" lang="en-US" sz="1500">
                          <a:solidFill>
                            <a:schemeClr val="dk1"/>
                          </a:solidFill>
                        </a:rPr>
                        <a:t>4. Marinho, Jeziel C. Cordeiro, Fábio, Anchiêta, Rafael T., Moura, Raimundo S., </a:t>
                      </a:r>
                      <a:r>
                        <a:rPr b="1" i="1" lang="en-US" sz="1500">
                          <a:solidFill>
                            <a:schemeClr val="dk1"/>
                          </a:solidFill>
                        </a:rPr>
                        <a:t>Automated Essay Scoring: An approach based on ENEM competencies</a:t>
                      </a:r>
                      <a:endParaRPr i="1" sz="1500">
                        <a:solidFill>
                          <a:schemeClr val="dk1"/>
                        </a:solidFill>
                      </a:endParaRPr>
                    </a:p>
                    <a:p>
                      <a:pPr indent="0" lvl="0" marL="0" marR="0" rtl="0" algn="l">
                        <a:lnSpc>
                          <a:spcPct val="150000"/>
                        </a:lnSpc>
                        <a:spcBef>
                          <a:spcPts val="0"/>
                        </a:spcBef>
                        <a:spcAft>
                          <a:spcPts val="0"/>
                        </a:spcAft>
                        <a:buClr>
                          <a:schemeClr val="dk1"/>
                        </a:buClr>
                        <a:buSzPts val="1800"/>
                        <a:buFont typeface="Verdana"/>
                        <a:buNone/>
                      </a:pPr>
                      <a:r>
                        <a:rPr i="1" lang="en-US" sz="1500">
                          <a:solidFill>
                            <a:schemeClr val="dk1"/>
                          </a:solidFill>
                        </a:rPr>
                        <a:t>5. Dadi Ramesh, Suresh Kumar Sanampudi, </a:t>
                      </a:r>
                      <a:r>
                        <a:rPr b="1" i="1" lang="en-US" sz="1500">
                          <a:solidFill>
                            <a:schemeClr val="dk1"/>
                          </a:solidFill>
                        </a:rPr>
                        <a:t>An automated essay scoring systems: a systematic literature review</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Verdana"/>
                          <a:ea typeface="Verdana"/>
                          <a:cs typeface="Verdana"/>
                          <a:sym typeface="Verdana"/>
                        </a:rPr>
                        <a:t>- </a:t>
                      </a:r>
                      <a:r>
                        <a:rPr b="1" lang="en-US" sz="1800" u="none" cap="none" strike="noStrike">
                          <a:solidFill>
                            <a:schemeClr val="dk1"/>
                          </a:solidFill>
                          <a:latin typeface="Verdana"/>
                          <a:ea typeface="Verdana"/>
                          <a:cs typeface="Verdana"/>
                          <a:sym typeface="Verdana"/>
                        </a:rPr>
                        <a:t>Como cada trabalho se relaciona com sua pesquisa? </a:t>
                      </a:r>
                      <a:r>
                        <a:rPr lang="en-US" sz="1800" u="none" cap="none" strike="noStrike">
                          <a:solidFill>
                            <a:schemeClr val="dk1"/>
                          </a:solidFill>
                          <a:latin typeface="Verdana"/>
                          <a:ea typeface="Verdana"/>
                          <a:cs typeface="Verdana"/>
                          <a:sym typeface="Verdana"/>
                        </a:rPr>
                        <a:t>[Comente 1 parágrafo curto para cada]</a:t>
                      </a:r>
                      <a:endParaRPr sz="1800" u="none" cap="none" strike="noStrike">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65" name="Google Shape;165;p10"/>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96700"/>
              </a:tblGrid>
              <a:tr h="377825">
                <a:tc>
                  <a:txBody>
                    <a:bodyPr/>
                    <a:lstStyle/>
                    <a:p>
                      <a:pPr indent="0" lvl="0" marL="0" marR="0" rtl="0" algn="ctr">
                        <a:lnSpc>
                          <a:spcPct val="100000"/>
                        </a:lnSpc>
                        <a:spcBef>
                          <a:spcPts val="0"/>
                        </a:spcBef>
                        <a:spcAft>
                          <a:spcPts val="0"/>
                        </a:spcAft>
                        <a:buClr>
                          <a:schemeClr val="dk1"/>
                        </a:buClr>
                        <a:buSzPts val="1600"/>
                        <a:buFont typeface="Verdana"/>
                        <a:buNone/>
                      </a:pPr>
                      <a:r>
                        <a:rPr b="1" i="0" lang="en-US" sz="1600" u="none" cap="none" strike="noStrike">
                          <a:solidFill>
                            <a:schemeClr val="dk1"/>
                          </a:solidFill>
                          <a:latin typeface="Verdana"/>
                          <a:ea typeface="Verdana"/>
                          <a:cs typeface="Verdana"/>
                          <a:sym typeface="Verdana"/>
                        </a:rPr>
                        <a:t>QUEM?</a:t>
                      </a:r>
                      <a:endParaRPr sz="1400" u="none" cap="none" strike="noStrike"/>
                    </a:p>
                  </a:txBody>
                  <a:tcPr marT="0" marB="0" marR="28575" marL="28575" anchor="ctr">
                    <a:solidFill>
                      <a:srgbClr val="9C98F8"/>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5775">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SOLUÇÕES EXISTENTES</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DDDCFD"/>
                    </a:solidFill>
                  </a:tcPr>
                </a:tc>
              </a:tr>
              <a:tr h="4121150">
                <a:tc>
                  <a:txBody>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Quais são as soluções existentes? </a:t>
                      </a:r>
                      <a:r>
                        <a:rPr b="0" i="0" lang="en-US" sz="1800" u="none" cap="none" strike="noStrike">
                          <a:solidFill>
                            <a:schemeClr val="dk1"/>
                          </a:solidFill>
                          <a:latin typeface="Verdana"/>
                          <a:ea typeface="Verdana"/>
                          <a:cs typeface="Verdana"/>
                          <a:sym typeface="Verdana"/>
                        </a:rPr>
                        <a:t>[Mínimo de 3]</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Considerando a linguagem inglesa, por exemplo, de acordo com [Ke e Ng 2019], existem cinco </a:t>
                      </a:r>
                      <a:r>
                        <a:rPr i="1" lang="en-US" sz="1800">
                          <a:solidFill>
                            <a:schemeClr val="dk1"/>
                          </a:solidFill>
                          <a:latin typeface="Verdana"/>
                          <a:ea typeface="Verdana"/>
                          <a:cs typeface="Verdana"/>
                          <a:sym typeface="Verdana"/>
                        </a:rPr>
                        <a:t>corpus</a:t>
                      </a:r>
                      <a:r>
                        <a:rPr b="0" i="0" lang="en-US" sz="1800" u="none" cap="none" strike="noStrike">
                          <a:solidFill>
                            <a:schemeClr val="dk1"/>
                          </a:solidFill>
                          <a:latin typeface="Verdana"/>
                          <a:ea typeface="Verdana"/>
                          <a:cs typeface="Verdana"/>
                          <a:sym typeface="Verdana"/>
                        </a:rPr>
                        <a:t> populares disponíveis:</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1- </a:t>
                      </a:r>
                      <a:r>
                        <a:rPr lang="en-US" sz="1800">
                          <a:solidFill>
                            <a:schemeClr val="dk1"/>
                          </a:solidFill>
                          <a:latin typeface="Verdana"/>
                          <a:ea typeface="Verdana"/>
                          <a:cs typeface="Verdana"/>
                          <a:sym typeface="Verdana"/>
                        </a:rPr>
                        <a:t>ICLE: An International Corpus of Learner English</a:t>
                      </a:r>
                      <a:r>
                        <a:rPr b="0" i="0" lang="en-US" sz="1800" u="none" cap="none" strike="noStrike">
                          <a:solidFill>
                            <a:schemeClr val="dk1"/>
                          </a:solidFill>
                          <a:latin typeface="Verdana"/>
                          <a:ea typeface="Verdana"/>
                          <a:cs typeface="Verdana"/>
                          <a:sym typeface="Verdana"/>
                        </a:rPr>
                        <a:t> [Sylviane Granger and Paquot 2009]</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lang="en-US" sz="1800">
                          <a:solidFill>
                            <a:schemeClr val="dk1"/>
                          </a:solidFill>
                          <a:latin typeface="Verdana"/>
                          <a:ea typeface="Verdana"/>
                          <a:cs typeface="Verdana"/>
                          <a:sym typeface="Verdana"/>
                        </a:rPr>
                        <a:t> </a:t>
                      </a:r>
                      <a:r>
                        <a:rPr lang="en-US" sz="1800" u="sng">
                          <a:solidFill>
                            <a:schemeClr val="hlink"/>
                          </a:solidFill>
                          <a:latin typeface="Verdana"/>
                          <a:ea typeface="Verdana"/>
                          <a:cs typeface="Verdana"/>
                          <a:sym typeface="Verdana"/>
                          <a:hlinkClick r:id="rId3"/>
                        </a:rPr>
                        <a:t>https://www.ijcai.org/proceedings/2019/879</a:t>
                      </a:r>
                      <a:r>
                        <a:rPr lang="en-US" sz="1800">
                          <a:solidFill>
                            <a:schemeClr val="dk1"/>
                          </a:solidFill>
                          <a:latin typeface="Verdana"/>
                          <a:ea typeface="Verdana"/>
                          <a:cs typeface="Verdana"/>
                          <a:sym typeface="Verdana"/>
                        </a:rPr>
                        <a: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2- </a:t>
                      </a:r>
                      <a:r>
                        <a:rPr lang="en-US" sz="1800">
                          <a:solidFill>
                            <a:schemeClr val="dk1"/>
                          </a:solidFill>
                          <a:latin typeface="Verdana"/>
                          <a:ea typeface="Verdana"/>
                          <a:cs typeface="Verdana"/>
                          <a:sym typeface="Verdana"/>
                        </a:rPr>
                        <a:t>CLC-FCE First Certificate in English [Yannakoudakis et al. 2011] </a:t>
                      </a:r>
                      <a:r>
                        <a:rPr b="0" i="0" lang="en-US" sz="1800" u="none" cap="none" strike="noStrike">
                          <a:solidFill>
                            <a:schemeClr val="dk1"/>
                          </a:solidFill>
                          <a:latin typeface="Verdana"/>
                          <a:ea typeface="Verdana"/>
                          <a:cs typeface="Verdana"/>
                          <a:sym typeface="Verdana"/>
                        </a:rPr>
                        <a:t>- </a:t>
                      </a:r>
                      <a:r>
                        <a:rPr lang="en-US" sz="1800" u="sng">
                          <a:solidFill>
                            <a:schemeClr val="hlink"/>
                          </a:solidFill>
                          <a:latin typeface="Verdana"/>
                          <a:ea typeface="Verdana"/>
                          <a:cs typeface="Verdana"/>
                          <a:sym typeface="Verdana"/>
                          <a:hlinkClick r:id="rId4"/>
                        </a:rPr>
                        <a:t>https://www.ijcai.org/proceedings/2019/879</a:t>
                      </a:r>
                      <a:r>
                        <a:rPr lang="en-US" sz="1800">
                          <a:solidFill>
                            <a:schemeClr val="dk1"/>
                          </a:solidFill>
                          <a:latin typeface="Verdana"/>
                          <a:ea typeface="Verdana"/>
                          <a:cs typeface="Verdana"/>
                          <a:sym typeface="Verdana"/>
                        </a:rPr>
                        <a: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3- Automated Student Assessment Prize (ASAP) - </a:t>
                      </a:r>
                      <a:r>
                        <a:rPr lang="en-US" sz="1800" u="sng">
                          <a:solidFill>
                            <a:schemeClr val="hlink"/>
                          </a:solidFill>
                          <a:latin typeface="Verdana"/>
                          <a:ea typeface="Verdana"/>
                          <a:cs typeface="Verdana"/>
                          <a:sym typeface="Verdana"/>
                          <a:hlinkClick r:id="rId5"/>
                        </a:rPr>
                        <a:t>https://www.ijcai.org/proceedings/2019/879</a:t>
                      </a:r>
                      <a:r>
                        <a:rPr lang="en-US"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4 - TOEFL 11 [Blanchard et al. 2013] - </a:t>
                      </a:r>
                      <a:r>
                        <a:rPr lang="en-US" sz="1800" u="sng">
                          <a:solidFill>
                            <a:schemeClr val="hlink"/>
                          </a:solidFill>
                          <a:latin typeface="Verdana"/>
                          <a:ea typeface="Verdana"/>
                          <a:cs typeface="Verdana"/>
                          <a:sym typeface="Verdana"/>
                          <a:hlinkClick r:id="rId6"/>
                        </a:rPr>
                        <a:t>https://www.ijcai.org/proceedings/2019/879</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5 - Annotating Argument Components and Relations in Persuasive Essays (AAE) - </a:t>
                      </a:r>
                      <a:r>
                        <a:rPr b="0" i="0" lang="en-US" sz="1800" u="sng" cap="none" strike="noStrike">
                          <a:solidFill>
                            <a:schemeClr val="hlink"/>
                          </a:solidFill>
                          <a:latin typeface="Verdana"/>
                          <a:ea typeface="Verdana"/>
                          <a:cs typeface="Verdana"/>
                          <a:sym typeface="Verdana"/>
                          <a:hlinkClick r:id="rId7"/>
                        </a:rPr>
                        <a:t>https://www.ijcai.org/proceedings/2019/879</a:t>
                      </a:r>
                      <a:r>
                        <a:rPr b="0" i="0" lang="en-US"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Considerando a lingua portuguesa, ainda são limitadas as ferramentas e as pesquisas sobre a temática, porém encontrei uma solução desenvolvida pelo aluno  departamento de informática da USP, cujo nome é Corretor Inteligente de Redações Automático (CIRA) - um app disponível através da Play Store. - </a:t>
                      </a:r>
                      <a:r>
                        <a:rPr lang="en-US" sz="1800" u="sng">
                          <a:solidFill>
                            <a:schemeClr val="hlink"/>
                          </a:solidFill>
                          <a:latin typeface="Verdana"/>
                          <a:ea typeface="Verdana"/>
                          <a:cs typeface="Verdana"/>
                          <a:sym typeface="Verdana"/>
                          <a:hlinkClick r:id="rId8"/>
                        </a:rPr>
                        <a:t>https://jornal.usp.br/ciencias/usp-desenvolve-ferramenta-de-correcao-automatica-de-redacoes/#:~:text=Como%20funciona,e%20submet%C3%AA%2Dla%20%C3%A0%20ferramenta</a:t>
                      </a:r>
                      <a:r>
                        <a:rPr lang="en-US" sz="1800">
                          <a:solidFill>
                            <a:schemeClr val="dk1"/>
                          </a:solidFill>
                          <a:latin typeface="Verdana"/>
                          <a:ea typeface="Verdana"/>
                          <a:cs typeface="Verdana"/>
                          <a:sym typeface="Verdana"/>
                        </a:rPr>
                        <a:t>.  </a:t>
                      </a:r>
                      <a:br>
                        <a:rPr b="0" i="0" lang="en-US" sz="1800" u="none" cap="none" strike="noStrike">
                          <a:solidFill>
                            <a:schemeClr val="dk1"/>
                          </a:solidFill>
                          <a:latin typeface="Verdana"/>
                          <a:ea typeface="Verdana"/>
                          <a:cs typeface="Verdana"/>
                          <a:sym typeface="Verdana"/>
                        </a:rPr>
                      </a:br>
                      <a:r>
                        <a:rPr b="1" i="0" lang="en-US" sz="1800" u="none" cap="none" strike="noStrike">
                          <a:solidFill>
                            <a:schemeClr val="dk1"/>
                          </a:solidFill>
                          <a:latin typeface="Verdana"/>
                          <a:ea typeface="Verdana"/>
                          <a:cs typeface="Verdana"/>
                          <a:sym typeface="Verdana"/>
                        </a:rPr>
                        <a:t>- Como estas soluções atendem o problema? </a:t>
                      </a:r>
                      <a:r>
                        <a:rPr b="0" i="0" lang="en-US" sz="1800" u="none" cap="none" strike="noStrike">
                          <a:solidFill>
                            <a:schemeClr val="dk1"/>
                          </a:solidFill>
                          <a:latin typeface="Verdana"/>
                          <a:ea typeface="Verdana"/>
                          <a:cs typeface="Verdana"/>
                          <a:sym typeface="Verdana"/>
                        </a:rPr>
                        <a:t>[Em que aspectos ou necessidades elas atendem?]</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Atualmente, quando se consideram redaç</a:t>
                      </a:r>
                      <a:r>
                        <a:rPr lang="en-US" sz="1800">
                          <a:solidFill>
                            <a:schemeClr val="dk1"/>
                          </a:solidFill>
                          <a:latin typeface="Verdana"/>
                          <a:ea typeface="Verdana"/>
                          <a:cs typeface="Verdana"/>
                          <a:sym typeface="Verdana"/>
                        </a:rPr>
                        <a:t>ões escritas em língua portuguesa seguindo os critérios de correção do ENEM,</a:t>
                      </a:r>
                      <a:r>
                        <a:rPr b="0" i="0" lang="en-US" sz="1800" u="none" cap="none" strike="noStrike">
                          <a:solidFill>
                            <a:schemeClr val="dk1"/>
                          </a:solidFill>
                          <a:latin typeface="Verdana"/>
                          <a:ea typeface="Verdana"/>
                          <a:cs typeface="Verdana"/>
                          <a:sym typeface="Verdana"/>
                        </a:rPr>
                        <a:t> as soluç</a:t>
                      </a:r>
                      <a:r>
                        <a:rPr lang="en-US" sz="1800">
                          <a:solidFill>
                            <a:schemeClr val="dk1"/>
                          </a:solidFill>
                          <a:latin typeface="Verdana"/>
                          <a:ea typeface="Verdana"/>
                          <a:cs typeface="Verdana"/>
                          <a:sym typeface="Verdana"/>
                        </a:rPr>
                        <a:t>ões existentes giram em torno de pesquisas sobre as diferentes técnicas e resultados de precisão na previsão das notas das redações.</a:t>
                      </a:r>
                      <a:br>
                        <a:rPr b="0" i="0" lang="en-US" sz="1800" u="none" cap="none" strike="noStrike">
                          <a:solidFill>
                            <a:schemeClr val="dk1"/>
                          </a:solidFill>
                          <a:latin typeface="Verdana"/>
                          <a:ea typeface="Verdana"/>
                          <a:cs typeface="Verdana"/>
                          <a:sym typeface="Verdana"/>
                        </a:rPr>
                      </a:br>
                      <a:r>
                        <a:rPr b="1" i="0" lang="en-US" sz="1800" u="none" cap="none" strike="noStrike">
                          <a:solidFill>
                            <a:schemeClr val="dk1"/>
                          </a:solidFill>
                          <a:latin typeface="Verdana"/>
                          <a:ea typeface="Verdana"/>
                          <a:cs typeface="Verdana"/>
                          <a:sym typeface="Verdana"/>
                        </a:rPr>
                        <a:t>- No que as soluções existentes deixam a desejar? </a:t>
                      </a:r>
                      <a:r>
                        <a:rPr b="0" i="0" lang="en-US" sz="1800" u="none" cap="none" strike="noStrike">
                          <a:solidFill>
                            <a:schemeClr val="dk1"/>
                          </a:solidFill>
                          <a:latin typeface="Verdana"/>
                          <a:ea typeface="Verdana"/>
                          <a:cs typeface="Verdana"/>
                          <a:sym typeface="Verdana"/>
                        </a:rPr>
                        <a:t>[Em que aspectos ou necessidades elas NÃO  atendem?]</a:t>
                      </a:r>
                      <a:endParaRPr b="0" i="0" sz="1800" u="none" cap="none" strike="noStrike">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As diferentes técnicas abordadas já tem um desempenho regular, porém, conforme indicam os autores, necessitam de melhorias e aplicação de diferentes abordagens a fim de verificar a possibilidade de melhorias nos resultados referente às previsões.</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r>
              <a:tr h="4121150">
                <a:tc>
                  <a:txBody>
                    <a:bodyPr/>
                    <a:lstStyle/>
                    <a:p>
                      <a:pPr indent="0" lvl="0" marL="0" marR="0" rtl="0" algn="l">
                        <a:lnSpc>
                          <a:spcPct val="100000"/>
                        </a:lnSpc>
                        <a:spcBef>
                          <a:spcPts val="0"/>
                        </a:spcBef>
                        <a:spcAft>
                          <a:spcPts val="0"/>
                        </a:spcAft>
                        <a:buClr>
                          <a:schemeClr val="dk1"/>
                        </a:buClr>
                        <a:buSzPts val="1800"/>
                        <a:buFont typeface="Verdana"/>
                        <a:buNone/>
                      </a:pPr>
                      <a:r>
                        <a:t/>
                      </a: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71" name="Google Shape;171;p11"/>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61775"/>
              </a:tblGrid>
              <a:tr h="38100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O QUE?</a:t>
                      </a:r>
                      <a:endParaRPr sz="1400" u="none" cap="none" strike="noStrike"/>
                    </a:p>
                  </a:txBody>
                  <a:tcPr marT="0" marB="0" marR="28575" marL="28575" anchor="ctr">
                    <a:solidFill>
                      <a:srgbClr val="FFC974"/>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8950">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SOLUÇÃO</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EDD1"/>
                    </a:solidFill>
                  </a:tcPr>
                </a:tc>
              </a:tr>
              <a:tr h="4148125">
                <a:tc>
                  <a:txBody>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O que deseja propor [Solução] para atendimento ao problema?</a:t>
                      </a:r>
                      <a:endParaRPr b="1" i="0" sz="1800" u="none" cap="none" strike="noStrike">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US"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US" sz="1800">
                          <a:solidFill>
                            <a:schemeClr val="dk1"/>
                          </a:solidFill>
                          <a:latin typeface="Verdana"/>
                          <a:ea typeface="Verdana"/>
                          <a:cs typeface="Verdana"/>
                          <a:sym typeface="Verdana"/>
                        </a:rPr>
                        <a:t>A construção de protótipo que tem como objetivo automatizar o processo de escolha das melhores técnicas de algoritmos de Machine Learning para a correção e previsão automática de notas das redações escritas em </a:t>
                      </a:r>
                      <a:r>
                        <a:rPr lang="en-US" sz="1800">
                          <a:solidFill>
                            <a:schemeClr val="dk1"/>
                          </a:solidFill>
                          <a:latin typeface="Verdana"/>
                          <a:ea typeface="Verdana"/>
                          <a:cs typeface="Verdana"/>
                          <a:sym typeface="Verdana"/>
                        </a:rPr>
                        <a:t>língua</a:t>
                      </a:r>
                      <a:r>
                        <a:rPr lang="en-US" sz="1800">
                          <a:solidFill>
                            <a:schemeClr val="dk1"/>
                          </a:solidFill>
                          <a:latin typeface="Verdana"/>
                          <a:ea typeface="Verdana"/>
                          <a:cs typeface="Verdana"/>
                          <a:sym typeface="Verdana"/>
                        </a:rPr>
                        <a:t> portuguesa e submetidas no ENEM. </a:t>
                      </a:r>
                      <a:endParaRPr sz="18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US" sz="1800">
                          <a:solidFill>
                            <a:schemeClr val="dk1"/>
                          </a:solidFill>
                          <a:latin typeface="Verdana"/>
                          <a:ea typeface="Verdana"/>
                          <a:cs typeface="Verdana"/>
                          <a:sym typeface="Verdana"/>
                        </a:rPr>
                        <a:t>O protótipo terá por missão eliminar a necessidade da </a:t>
                      </a:r>
                      <a:r>
                        <a:rPr lang="en-US" sz="1800">
                          <a:solidFill>
                            <a:schemeClr val="dk1"/>
                          </a:solidFill>
                          <a:latin typeface="Verdana"/>
                          <a:ea typeface="Verdana"/>
                          <a:cs typeface="Verdana"/>
                          <a:sym typeface="Verdana"/>
                        </a:rPr>
                        <a:t>presença</a:t>
                      </a:r>
                      <a:r>
                        <a:rPr lang="en-US" sz="1800">
                          <a:solidFill>
                            <a:schemeClr val="dk1"/>
                          </a:solidFill>
                          <a:latin typeface="Verdana"/>
                          <a:ea typeface="Verdana"/>
                          <a:cs typeface="Verdana"/>
                          <a:sym typeface="Verdana"/>
                        </a:rPr>
                        <a:t> de um especialista para indicar as melhores técnicas que vão desde o acesso aos dados, pré-processamento, escolha dos algoritmos com melhor precisão e avaliação do modelo escolhido envolvidos na tarefa de previsão de notas descrita acima.</a:t>
                      </a:r>
                      <a:br>
                        <a:rPr b="0" i="0" lang="en-US" sz="1000" u="none" cap="none" strike="noStrike">
                          <a:solidFill>
                            <a:schemeClr val="dk1"/>
                          </a:solidFill>
                          <a:latin typeface="Verdana"/>
                          <a:ea typeface="Verdana"/>
                          <a:cs typeface="Verdana"/>
                          <a:sym typeface="Verdana"/>
                        </a:rPr>
                      </a:b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02baaf3b00_0_10"/>
          <p:cNvSpPr txBox="1"/>
          <p:nvPr>
            <p:ph type="title"/>
          </p:nvPr>
        </p:nvSpPr>
        <p:spPr>
          <a:xfrm>
            <a:off x="203200" y="152400"/>
            <a:ext cx="4222800" cy="57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77" name="Google Shape;177;g202baaf3b00_0_10"/>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61775"/>
              </a:tblGrid>
              <a:tr h="381000">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O QUE?</a:t>
                      </a:r>
                      <a:endParaRPr sz="1400" u="none" cap="none" strike="noStrike"/>
                    </a:p>
                  </a:txBody>
                  <a:tcPr marT="0" marB="0" marR="28575" marL="28575" anchor="ctr">
                    <a:solidFill>
                      <a:srgbClr val="FFC974"/>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8950">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SOLUÇÃO</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EDD1"/>
                    </a:solidFill>
                  </a:tcPr>
                </a:tc>
              </a:tr>
              <a:tr h="4148125">
                <a:tc>
                  <a:txBody>
                    <a:bodyPr/>
                    <a:lstStyle/>
                    <a:p>
                      <a:pPr indent="0" lvl="0" marL="0" rtl="0" algn="l">
                        <a:lnSpc>
                          <a:spcPct val="150000"/>
                        </a:lnSpc>
                        <a:spcBef>
                          <a:spcPts val="0"/>
                        </a:spcBef>
                        <a:spcAft>
                          <a:spcPts val="0"/>
                        </a:spcAft>
                        <a:buNone/>
                      </a:pPr>
                      <a:r>
                        <a:rPr b="1" i="0" lang="en-US" sz="1800" u="none" cap="none" strike="noStrike">
                          <a:solidFill>
                            <a:schemeClr val="dk1"/>
                          </a:solidFill>
                          <a:latin typeface="Verdana"/>
                          <a:ea typeface="Verdana"/>
                          <a:cs typeface="Verdana"/>
                          <a:sym typeface="Verdana"/>
                        </a:rPr>
                        <a:t>- Aponte a relação de seu tema de pesquisa com a área de conhecimento do seu curso?</a:t>
                      </a: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Os temas/propostas de pesquisa devem sempre se relacionar com as áreas de seu curso. Existem 3</a:t>
                      </a:r>
                      <a:br>
                        <a:rPr b="0" i="0" lang="en-US" sz="10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maneiras básicas as quais as pesquisas se relacionam com seu curso: Escolha </a:t>
                      </a:r>
                      <a:r>
                        <a:rPr lang="en-US" sz="1800" u="none" cap="none" strike="noStrike">
                          <a:solidFill>
                            <a:schemeClr val="dk1"/>
                          </a:solidFill>
                          <a:latin typeface="Verdana"/>
                          <a:ea typeface="Verdana"/>
                          <a:cs typeface="Verdana"/>
                          <a:sym typeface="Verdana"/>
                        </a:rPr>
                        <a:t>a que melhor opção para sua pesquisa.</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highlight>
                            <a:srgbClr val="93C47D"/>
                          </a:highlight>
                          <a:latin typeface="Verdana"/>
                          <a:ea typeface="Verdana"/>
                          <a:cs typeface="Verdana"/>
                          <a:sym typeface="Verdana"/>
                        </a:rPr>
                        <a:t>1. Conhecimento de Engenharia de Software, atuando em um problema do mundo;</a:t>
                      </a:r>
                      <a:br>
                        <a:rPr b="0" i="0" lang="en-US" sz="800" u="none" cap="none" strike="noStrike">
                          <a:solidFill>
                            <a:schemeClr val="dk1"/>
                          </a:solidFill>
                          <a:highlight>
                            <a:srgbClr val="93C47D"/>
                          </a:highlight>
                          <a:latin typeface="Verdana"/>
                          <a:ea typeface="Verdana"/>
                          <a:cs typeface="Verdana"/>
                          <a:sym typeface="Verdana"/>
                        </a:rPr>
                      </a:br>
                      <a:r>
                        <a:rPr b="0" i="0" lang="en-US" sz="1400" u="none" cap="none" strike="noStrike">
                          <a:solidFill>
                            <a:schemeClr val="dk1"/>
                          </a:solidFill>
                          <a:highlight>
                            <a:srgbClr val="93C47D"/>
                          </a:highlight>
                          <a:latin typeface="Verdana"/>
                          <a:ea typeface="Verdana"/>
                          <a:cs typeface="Verdana"/>
                          <a:sym typeface="Verdana"/>
                        </a:rPr>
                        <a:t>Exemplo: Uso de plataforma online de gamificação para amenizar a falta de engajamento dos estudantes.</a:t>
                      </a:r>
                      <a:br>
                        <a:rPr b="0" i="0" lang="en-US" sz="800" u="none" cap="none" strike="noStrike">
                          <a:solidFill>
                            <a:schemeClr val="dk1"/>
                          </a:solidFill>
                          <a:highlight>
                            <a:srgbClr val="93C47D"/>
                          </a:highlight>
                          <a:latin typeface="Verdana"/>
                          <a:ea typeface="Verdana"/>
                          <a:cs typeface="Verdana"/>
                          <a:sym typeface="Verdana"/>
                        </a:rPr>
                      </a:br>
                      <a:br>
                        <a:rPr b="0" i="0" lang="en-US" sz="800" u="none" cap="none" strike="noStrike">
                          <a:solidFill>
                            <a:schemeClr val="dk1"/>
                          </a:solidFill>
                          <a:latin typeface="Verdana"/>
                          <a:ea typeface="Verdana"/>
                          <a:cs typeface="Verdana"/>
                          <a:sym typeface="Verdana"/>
                        </a:rPr>
                      </a:br>
                      <a:r>
                        <a:rPr b="0" i="0" lang="en-US" sz="1400" u="none" cap="none" strike="noStrike">
                          <a:solidFill>
                            <a:schemeClr val="dk1"/>
                          </a:solidFill>
                          <a:latin typeface="Verdana"/>
                          <a:ea typeface="Verdana"/>
                          <a:cs typeface="Verdana"/>
                          <a:sym typeface="Verdana"/>
                        </a:rPr>
                        <a:t>2. Conhecimento de Engenharia de Software, atuando em um problema de Engenharia de Software;</a:t>
                      </a:r>
                      <a:br>
                        <a:rPr b="0" i="0" lang="en-US" sz="800" u="none" cap="none" strike="noStrike">
                          <a:solidFill>
                            <a:schemeClr val="dk1"/>
                          </a:solidFill>
                          <a:latin typeface="Verdana"/>
                          <a:ea typeface="Verdana"/>
                          <a:cs typeface="Verdana"/>
                          <a:sym typeface="Verdana"/>
                        </a:rPr>
                      </a:br>
                      <a:r>
                        <a:rPr b="0" i="0" lang="en-US" sz="1400" u="none" cap="none" strike="noStrike">
                          <a:solidFill>
                            <a:schemeClr val="dk1"/>
                          </a:solidFill>
                          <a:latin typeface="Verdana"/>
                          <a:ea typeface="Verdana"/>
                          <a:cs typeface="Verdana"/>
                          <a:sym typeface="Verdana"/>
                        </a:rPr>
                        <a:t>Exemplo: Desenvolvimento de uma APP de prototipação para aplicativos mobile.</a:t>
                      </a:r>
                      <a:br>
                        <a:rPr b="0" i="0" lang="en-US" sz="800" u="none" cap="none" strike="noStrike">
                          <a:solidFill>
                            <a:schemeClr val="dk1"/>
                          </a:solidFill>
                          <a:latin typeface="Verdana"/>
                          <a:ea typeface="Verdana"/>
                          <a:cs typeface="Verdana"/>
                          <a:sym typeface="Verdana"/>
                        </a:rPr>
                      </a:br>
                      <a:br>
                        <a:rPr b="0" i="0" lang="en-US" sz="800" u="none" cap="none" strike="noStrike">
                          <a:solidFill>
                            <a:schemeClr val="dk1"/>
                          </a:solidFill>
                          <a:latin typeface="Verdana"/>
                          <a:ea typeface="Verdana"/>
                          <a:cs typeface="Verdana"/>
                          <a:sym typeface="Verdana"/>
                        </a:rPr>
                      </a:br>
                      <a:r>
                        <a:rPr b="0" i="0" lang="en-US" sz="1400" u="none" cap="none" strike="noStrike">
                          <a:solidFill>
                            <a:schemeClr val="dk1"/>
                          </a:solidFill>
                          <a:latin typeface="Verdana"/>
                          <a:ea typeface="Verdana"/>
                          <a:cs typeface="Verdana"/>
                          <a:sym typeface="Verdana"/>
                        </a:rPr>
                        <a:t>3. Conhecimento do mundo, atuando em um problema de Engenharia de Software;</a:t>
                      </a:r>
                      <a:br>
                        <a:rPr b="0" i="0" lang="en-US" sz="800" u="none" cap="none" strike="noStrike">
                          <a:solidFill>
                            <a:schemeClr val="dk1"/>
                          </a:solidFill>
                          <a:latin typeface="Verdana"/>
                          <a:ea typeface="Verdana"/>
                          <a:cs typeface="Verdana"/>
                          <a:sym typeface="Verdana"/>
                        </a:rPr>
                      </a:br>
                      <a:r>
                        <a:rPr b="0" i="0" lang="en-US" sz="1400" u="none" cap="none" strike="noStrike">
                          <a:solidFill>
                            <a:schemeClr val="dk1"/>
                          </a:solidFill>
                          <a:latin typeface="Verdana"/>
                          <a:ea typeface="Verdana"/>
                          <a:cs typeface="Verdana"/>
                          <a:sym typeface="Verdana"/>
                        </a:rPr>
                        <a:t>Exemplo: Uso de Metodologias ativas para melhorar aprendizado de estudantes de Engenharia de Software.</a:t>
                      </a: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203200" y="152400"/>
            <a:ext cx="4222750" cy="574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83" name="Google Shape;183;p12"/>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96700"/>
              </a:tblGrid>
              <a:tr h="376225">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POR QUE?</a:t>
                      </a:r>
                      <a:endParaRPr sz="1400" u="none" cap="none" strike="noStrike"/>
                    </a:p>
                  </a:txBody>
                  <a:tcPr marT="0" marB="0" marR="28575" marL="28575" anchor="ctr">
                    <a:solidFill>
                      <a:srgbClr val="FF8D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2600">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RESULTADOS ESPERADOS</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D9D6"/>
                    </a:solidFill>
                  </a:tcPr>
                </a:tc>
              </a:tr>
              <a:tr h="4094150">
                <a:tc>
                  <a:txBody>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Quais usos práticos sua pesquisa trará? </a:t>
                      </a:r>
                      <a:r>
                        <a:rPr b="0" i="0" lang="en-US" sz="1800" u="none" cap="none" strike="noStrike">
                          <a:solidFill>
                            <a:schemeClr val="dk1"/>
                          </a:solidFill>
                          <a:latin typeface="Verdana"/>
                          <a:ea typeface="Verdana"/>
                          <a:cs typeface="Verdana"/>
                          <a:sym typeface="Verdana"/>
                        </a:rPr>
                        <a:t>[pense na sua solução. O que na prática ela possibilitará]</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Possibilitará fornecer um dataset de redações escritas em língua portuguesa que, de forma automática, selecionará as melhores técnicas que farão a correção e fornecerá pontuação das redações de forma automática. Além disso, ela fornecerá uma api com os resultados para consumo em outras aplicações WEB.</a:t>
                      </a:r>
                      <a:br>
                        <a:rPr b="0" i="0" lang="en-US" sz="1800" u="none" cap="none" strike="noStrike">
                          <a:solidFill>
                            <a:schemeClr val="dk1"/>
                          </a:solidFill>
                          <a:latin typeface="Verdana"/>
                          <a:ea typeface="Verdana"/>
                          <a:cs typeface="Verdana"/>
                          <a:sym typeface="Verdana"/>
                        </a:rPr>
                      </a:br>
                      <a:br>
                        <a:rPr b="0" i="0" lang="en-US" sz="1800" u="none" cap="none" strike="noStrike">
                          <a:solidFill>
                            <a:schemeClr val="dk1"/>
                          </a:solidFill>
                          <a:latin typeface="Verdana"/>
                          <a:ea typeface="Verdana"/>
                          <a:cs typeface="Verdana"/>
                          <a:sym typeface="Verdana"/>
                        </a:rPr>
                      </a:br>
                      <a:r>
                        <a:rPr b="1" i="0" lang="en-US" sz="1800" u="none" cap="none" strike="noStrike">
                          <a:solidFill>
                            <a:schemeClr val="dk1"/>
                          </a:solidFill>
                          <a:latin typeface="Verdana"/>
                          <a:ea typeface="Verdana"/>
                          <a:cs typeface="Verdana"/>
                          <a:sym typeface="Verdana"/>
                        </a:rPr>
                        <a:t>- Quais as principais contribuições que sua pesquisa trará? </a:t>
                      </a:r>
                      <a:r>
                        <a:rPr b="0" i="0" lang="en-US" sz="1800" u="none" cap="none" strike="noStrike">
                          <a:solidFill>
                            <a:schemeClr val="dk1"/>
                          </a:solidFill>
                          <a:latin typeface="Verdana"/>
                          <a:ea typeface="Verdana"/>
                          <a:cs typeface="Verdana"/>
                          <a:sym typeface="Verdana"/>
                        </a:rPr>
                        <a:t>[Para a área de conhecimento do seu curso: Engenharia de Software, Design, etc; Artefatos gerados, conhecimentos novos gerados]</a:t>
                      </a:r>
                      <a:endParaRPr b="0" i="0" sz="1800" u="none" cap="none" strike="noStrike">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A construção de um protótipo que disponibilizará uma API que permite escolher as técnicas mais adequadas com melhor precisão na previsão de notas de redações escritas em língua portuguesa com base nas competências cobradas na avaliação do ENEM, além de verificar os resultados de forma automatizada fornecendo uma interface entre aplicações Web que necessitem trabalhar com ferramentas envolvidas no uso de AES.</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t/>
                      </a:r>
                      <a:endParaRPr sz="1800">
                        <a:solidFill>
                          <a:schemeClr val="dk1"/>
                        </a:solidFill>
                        <a:latin typeface="Verdana"/>
                        <a:ea typeface="Verdana"/>
                        <a:cs typeface="Verdana"/>
                        <a:sym typeface="Verdana"/>
                      </a:endParaRPr>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ff58b4332c_2_41"/>
          <p:cNvSpPr txBox="1"/>
          <p:nvPr>
            <p:ph type="title"/>
          </p:nvPr>
        </p:nvSpPr>
        <p:spPr>
          <a:xfrm>
            <a:off x="203200" y="152400"/>
            <a:ext cx="4222800" cy="57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6600"/>
              </a:buClr>
              <a:buSzPts val="3200"/>
              <a:buFont typeface="Trebuchet MS"/>
              <a:buNone/>
            </a:pPr>
            <a:r>
              <a:rPr b="1" i="0" lang="en-US" sz="3200" u="none">
                <a:solidFill>
                  <a:srgbClr val="FF6600"/>
                </a:solidFill>
                <a:latin typeface="Trebuchet MS"/>
                <a:ea typeface="Trebuchet MS"/>
                <a:cs typeface="Trebuchet MS"/>
                <a:sym typeface="Trebuchet MS"/>
              </a:rPr>
              <a:t>Canvas de Pesquisa</a:t>
            </a:r>
            <a:endParaRPr/>
          </a:p>
        </p:txBody>
      </p:sp>
      <p:graphicFrame>
        <p:nvGraphicFramePr>
          <p:cNvPr id="189" name="Google Shape;189;g1ff58b4332c_2_41"/>
          <p:cNvGraphicFramePr/>
          <p:nvPr/>
        </p:nvGraphicFramePr>
        <p:xfrm>
          <a:off x="203200" y="1125537"/>
          <a:ext cx="3000000" cy="3000000"/>
        </p:xfrm>
        <a:graphic>
          <a:graphicData uri="http://schemas.openxmlformats.org/drawingml/2006/table">
            <a:tbl>
              <a:tblPr>
                <a:noFill/>
                <a:tableStyleId>{BD6FA8B4-CE7E-4CE3-ACFD-1DD77D49077F}</a:tableStyleId>
              </a:tblPr>
              <a:tblGrid>
                <a:gridCol w="11796700"/>
              </a:tblGrid>
              <a:tr h="376225">
                <a:tc>
                  <a:txBody>
                    <a:bodyPr/>
                    <a:lstStyle/>
                    <a:p>
                      <a:pPr indent="0" lvl="0" marL="0" marR="0" rtl="0" algn="ctr">
                        <a:lnSpc>
                          <a:spcPct val="100000"/>
                        </a:lnSpc>
                        <a:spcBef>
                          <a:spcPts val="0"/>
                        </a:spcBef>
                        <a:spcAft>
                          <a:spcPts val="0"/>
                        </a:spcAft>
                        <a:buClr>
                          <a:schemeClr val="dk1"/>
                        </a:buClr>
                        <a:buSzPts val="1600"/>
                        <a:buFont typeface="Roboto Slab"/>
                        <a:buNone/>
                      </a:pPr>
                      <a:r>
                        <a:rPr b="1" i="0" lang="en-US" sz="1600" u="none" cap="none" strike="noStrike">
                          <a:solidFill>
                            <a:schemeClr val="dk1"/>
                          </a:solidFill>
                          <a:latin typeface="Roboto Slab"/>
                          <a:ea typeface="Roboto Slab"/>
                          <a:cs typeface="Roboto Slab"/>
                          <a:sym typeface="Roboto Slab"/>
                        </a:rPr>
                        <a:t>POR QUE?</a:t>
                      </a:r>
                      <a:endParaRPr sz="1400" u="none" cap="none" strike="noStrike"/>
                    </a:p>
                  </a:txBody>
                  <a:tcPr marT="0" marB="0" marR="28575" marL="28575" anchor="ctr">
                    <a:solidFill>
                      <a:srgbClr val="FF8D83"/>
                    </a:solidFill>
                  </a:tcPr>
                </a:tc>
              </a:tr>
              <a:tr h="2746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0" marB="0" marR="28575" marL="28575">
                    <a:solidFill>
                      <a:srgbClr val="FFFFFF"/>
                    </a:solidFill>
                  </a:tcPr>
                </a:tc>
              </a:tr>
              <a:tr h="482600">
                <a:tc>
                  <a:txBody>
                    <a:bodyPr/>
                    <a:lstStyle/>
                    <a:p>
                      <a:pPr indent="0" lvl="0" marL="0" marR="0" rtl="0" algn="ctr">
                        <a:lnSpc>
                          <a:spcPct val="100000"/>
                        </a:lnSpc>
                        <a:spcBef>
                          <a:spcPts val="0"/>
                        </a:spcBef>
                        <a:spcAft>
                          <a:spcPts val="0"/>
                        </a:spcAft>
                        <a:buClr>
                          <a:schemeClr val="dk1"/>
                        </a:buClr>
                        <a:buSzPts val="1800"/>
                        <a:buFont typeface="Verdana"/>
                        <a:buNone/>
                      </a:pPr>
                      <a:r>
                        <a:rPr b="1" lang="en-US" sz="1800" u="none" cap="none" strike="noStrike">
                          <a:solidFill>
                            <a:schemeClr val="dk1"/>
                          </a:solidFill>
                          <a:latin typeface="Verdana"/>
                          <a:ea typeface="Verdana"/>
                          <a:cs typeface="Verdana"/>
                          <a:sym typeface="Verdana"/>
                        </a:rPr>
                        <a:t>REFERÊNCIAS</a:t>
                      </a:r>
                      <a:endParaRPr sz="1400" u="none" cap="none" strike="noStrike"/>
                    </a:p>
                  </a:txBody>
                  <a:tcPr marT="0" marB="0" marR="28575" marL="28575" anchor="ctr">
                    <a:lnB cap="flat" cmpd="sng" w="9525">
                      <a:solidFill>
                        <a:srgbClr val="FFFFFF"/>
                      </a:solidFill>
                      <a:prstDash val="solid"/>
                      <a:round/>
                      <a:headEnd len="sm" w="sm" type="none"/>
                      <a:tailEnd len="sm" w="sm" type="none"/>
                    </a:lnB>
                    <a:solidFill>
                      <a:srgbClr val="FFD9D6"/>
                    </a:solidFill>
                  </a:tcPr>
                </a:tc>
              </a:tr>
              <a:tr h="4094150">
                <a:tc>
                  <a:txBody>
                    <a:bodyPr/>
                    <a:lstStyle/>
                    <a:p>
                      <a:pPr indent="0" lvl="0" marL="0" marR="0" rtl="0" algn="l">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a:t>
                      </a:r>
                      <a:r>
                        <a:rPr b="1" lang="en-US" sz="1800" u="none" cap="none" strike="noStrike">
                          <a:solidFill>
                            <a:schemeClr val="dk1"/>
                          </a:solidFill>
                          <a:latin typeface="Verdana"/>
                          <a:ea typeface="Verdana"/>
                          <a:cs typeface="Verdana"/>
                          <a:sym typeface="Verdana"/>
                        </a:rPr>
                        <a:t>1: </a:t>
                      </a:r>
                      <a:r>
                        <a:rPr lang="en-US" sz="1800">
                          <a:solidFill>
                            <a:schemeClr val="dk1"/>
                          </a:solidFill>
                          <a:latin typeface="Verdana"/>
                          <a:ea typeface="Verdana"/>
                          <a:cs typeface="Verdana"/>
                          <a:sym typeface="Verdana"/>
                        </a:rPr>
                        <a:t>Marinho, J., Anchiêta, R., and Moura, R. (2021). Essay-br: a brazilian corpus of essays. In Anais do III Dataset Showcase Workshop, pages 53–64, Online. Sociedade Brasileira de Computação.</a:t>
                      </a:r>
                      <a:endParaRPr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lang="en-US" sz="1800" u="none" cap="none" strike="noStrike">
                          <a:solidFill>
                            <a:schemeClr val="dk1"/>
                          </a:solidFill>
                          <a:latin typeface="Verdana"/>
                          <a:ea typeface="Verdana"/>
                          <a:cs typeface="Verdana"/>
                          <a:sym typeface="Verdana"/>
                        </a:rPr>
                        <a:t>- 2: </a:t>
                      </a:r>
                      <a:r>
                        <a:rPr lang="en-US" sz="1800" u="none" cap="none" strike="noStrike">
                          <a:solidFill>
                            <a:schemeClr val="dk1"/>
                          </a:solidFill>
                          <a:latin typeface="Verdana"/>
                          <a:ea typeface="Verdana"/>
                          <a:cs typeface="Verdana"/>
                          <a:sym typeface="Verdana"/>
                        </a:rPr>
                        <a:t>Marinho, J. C., Anchi</a:t>
                      </a:r>
                      <a:r>
                        <a:rPr lang="en-US" sz="1800">
                          <a:solidFill>
                            <a:schemeClr val="dk1"/>
                          </a:solidFill>
                          <a:latin typeface="Verdana"/>
                          <a:ea typeface="Verdana"/>
                          <a:cs typeface="Verdana"/>
                          <a:sym typeface="Verdana"/>
                        </a:rPr>
                        <a:t>ê</a:t>
                      </a:r>
                      <a:r>
                        <a:rPr lang="en-US" sz="1800" u="none" cap="none" strike="noStrike">
                          <a:solidFill>
                            <a:schemeClr val="dk1"/>
                          </a:solidFill>
                          <a:latin typeface="Verdana"/>
                          <a:ea typeface="Verdana"/>
                          <a:cs typeface="Verdana"/>
                          <a:sym typeface="Verdana"/>
                        </a:rPr>
                        <a:t>ta, R. T., and Moura, R. S. (2022a). Essay-br: a brazilian corpus to automatic essay scoring task. Journal of Information and Data Management</a:t>
                      </a:r>
                      <a:endParaRPr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lang="en-US" sz="1800" u="none" cap="none" strike="noStrike">
                          <a:solidFill>
                            <a:schemeClr val="dk1"/>
                          </a:solidFill>
                          <a:latin typeface="Verdana"/>
                          <a:ea typeface="Verdana"/>
                          <a:cs typeface="Verdana"/>
                          <a:sym typeface="Verdana"/>
                        </a:rPr>
                        <a:t>- 3: </a:t>
                      </a:r>
                      <a:r>
                        <a:rPr lang="en-US" sz="1800" u="none" cap="none" strike="noStrike">
                          <a:solidFill>
                            <a:schemeClr val="dk1"/>
                          </a:solidFill>
                          <a:latin typeface="Verdana"/>
                          <a:ea typeface="Verdana"/>
                          <a:cs typeface="Verdana"/>
                          <a:sym typeface="Verdana"/>
                        </a:rPr>
                        <a:t>Marinho, J. C., Cordeiro, F., Anchiˆeta, R. T., and Moura, R. S. (2022b). Automated essay scoring: An approach based on enem competencies. In Anais do XIX Encontro Nacional de Inteligˆencia Artificial e Computacional, pages 49–60.</a:t>
                      </a:r>
                      <a:endParaRPr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lang="en-US" sz="1800" u="none" cap="none" strike="noStrike">
                          <a:solidFill>
                            <a:schemeClr val="dk1"/>
                          </a:solidFill>
                          <a:latin typeface="Verdana"/>
                          <a:ea typeface="Verdana"/>
                          <a:cs typeface="Verdana"/>
                          <a:sym typeface="Verdana"/>
                        </a:rPr>
                        <a:t>- 4: </a:t>
                      </a:r>
                      <a:r>
                        <a:rPr lang="en-US" sz="1800" u="none" cap="none" strike="noStrike">
                          <a:solidFill>
                            <a:schemeClr val="dk1"/>
                          </a:solidFill>
                          <a:latin typeface="Verdana"/>
                          <a:ea typeface="Verdana"/>
                          <a:cs typeface="Verdana"/>
                          <a:sym typeface="Verdana"/>
                        </a:rPr>
                        <a:t>Ferreira Mello, R., Fiorentino, G., Oliveira, H., Miranda, P., Rakovic, M., &amp; Gasevic, D. (2022). Towards automated content analysis of rhetorical structure of written essays using sequential content-independent features in Portuguese. LAK22: 12th International Learning Analytics and Knowledge Conference, 404–414. https</a:t>
                      </a:r>
                      <a:endParaRPr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Verdana"/>
                        <a:buNone/>
                      </a:pPr>
                      <a:r>
                        <a:rPr b="1" lang="en-US" sz="1800" u="none" cap="none" strike="noStrike">
                          <a:solidFill>
                            <a:schemeClr val="dk1"/>
                          </a:solidFill>
                          <a:latin typeface="Verdana"/>
                          <a:ea typeface="Verdana"/>
                          <a:cs typeface="Verdana"/>
                          <a:sym typeface="Verdana"/>
                        </a:rPr>
                        <a:t>- </a:t>
                      </a:r>
                      <a:r>
                        <a:rPr b="1" lang="en-US" sz="1800">
                          <a:solidFill>
                            <a:schemeClr val="dk1"/>
                          </a:solidFill>
                          <a:latin typeface="Verdana"/>
                          <a:ea typeface="Verdana"/>
                          <a:cs typeface="Verdana"/>
                          <a:sym typeface="Verdana"/>
                        </a:rPr>
                        <a:t>5</a:t>
                      </a:r>
                      <a:r>
                        <a:rPr b="1" lang="en-US" sz="1800" u="none" cap="none" strike="noStrike">
                          <a:solidFill>
                            <a:schemeClr val="dk1"/>
                          </a:solidFill>
                          <a:latin typeface="Verdana"/>
                          <a:ea typeface="Verdana"/>
                          <a:cs typeface="Verdana"/>
                          <a:sym typeface="Verdana"/>
                        </a:rPr>
                        <a:t>: </a:t>
                      </a:r>
                      <a:r>
                        <a:rPr lang="en-US" sz="1800" u="none" cap="none" strike="noStrike">
                          <a:solidFill>
                            <a:schemeClr val="dk1"/>
                          </a:solidFill>
                          <a:latin typeface="Verdana"/>
                          <a:ea typeface="Verdana"/>
                          <a:cs typeface="Verdana"/>
                          <a:sym typeface="Verdana"/>
                        </a:rPr>
                        <a:t>Costa, L., Oliveira, E. H. T. d., &amp; Castro Júnior, A. (2020). Corretor Automático de Redações em Língua Portuguesa: um mapeamento sistemático de literatura. Anais do XXXI Simpósio Brasileiro de Informática na Educação (SBIE 2020), 1403–1412.</a:t>
                      </a:r>
                      <a:br>
                        <a:rPr b="0" i="0" lang="en-US" sz="1800" u="none" cap="none" strike="noStrike">
                          <a:solidFill>
                            <a:schemeClr val="dk1"/>
                          </a:solidFill>
                          <a:latin typeface="Verdana"/>
                          <a:ea typeface="Verdana"/>
                          <a:cs typeface="Verdana"/>
                          <a:sym typeface="Verdana"/>
                        </a:rPr>
                      </a:br>
                      <a:r>
                        <a:rPr b="1" i="0" lang="en-US" sz="1800" u="none" cap="none" strike="noStrike">
                          <a:solidFill>
                            <a:schemeClr val="dk1"/>
                          </a:solidFill>
                          <a:latin typeface="Verdana"/>
                          <a:ea typeface="Verdana"/>
                          <a:cs typeface="Verdana"/>
                          <a:sym typeface="Verdana"/>
                        </a:rPr>
                        <a:t>- 6:</a:t>
                      </a:r>
                      <a:r>
                        <a:rPr b="0" i="0" lang="en-US" sz="1800" u="none" cap="none" strike="noStrike">
                          <a:solidFill>
                            <a:schemeClr val="dk1"/>
                          </a:solidFill>
                          <a:latin typeface="Verdana"/>
                          <a:ea typeface="Verdana"/>
                          <a:cs typeface="Verdana"/>
                          <a:sym typeface="Verdana"/>
                        </a:rPr>
                        <a:t> Mello, R. F., Fiorentino, G., Miranda, P., Oliveira, H., Rakovi´c, M., &amp; Gaševi´c, D. (2021). Towards Automatic Content Analysis of Rhetorical Structure in Brazilian College Entrance Essays [Series Title: Lecture Notes in Computer Science]. Em I. Roll, D. McNamara, S. Sosnovsky, R. Luckin &amp; V. Dimitrova (Ed.), Artificial Intelligence in Education (pp. 162– 167). Springer International Publishing. </a:t>
                      </a:r>
                      <a:endParaRPr sz="1400" u="none" cap="none" strike="noStrike"/>
                    </a:p>
                  </a:txBody>
                  <a:tcPr marT="0" marB="0" marR="28575" marL="28575">
                    <a:lnT cap="flat" cmpd="sng" w="9525">
                      <a:solidFill>
                        <a:srgbClr val="FFFFF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1ff58b4332c_2_0"/>
          <p:cNvSpPr txBox="1"/>
          <p:nvPr/>
        </p:nvSpPr>
        <p:spPr>
          <a:xfrm>
            <a:off x="423075" y="503225"/>
            <a:ext cx="10526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Orientações para Preenchimento</a:t>
            </a:r>
            <a:endParaRPr b="0" i="0" sz="1400" u="none" cap="none" strike="noStrike">
              <a:solidFill>
                <a:srgbClr val="000000"/>
              </a:solidFill>
              <a:latin typeface="Arial"/>
              <a:ea typeface="Arial"/>
              <a:cs typeface="Arial"/>
              <a:sym typeface="Arial"/>
            </a:endParaRPr>
          </a:p>
        </p:txBody>
      </p:sp>
      <p:graphicFrame>
        <p:nvGraphicFramePr>
          <p:cNvPr id="59" name="Google Shape;59;g1ff58b4332c_2_0"/>
          <p:cNvGraphicFramePr/>
          <p:nvPr/>
        </p:nvGraphicFramePr>
        <p:xfrm>
          <a:off x="423080" y="1131496"/>
          <a:ext cx="3000000" cy="3000000"/>
        </p:xfrm>
        <a:graphic>
          <a:graphicData uri="http://schemas.openxmlformats.org/drawingml/2006/table">
            <a:tbl>
              <a:tblPr>
                <a:noFill/>
                <a:tableStyleId>{BD6FA8B4-CE7E-4CE3-ACFD-1DD77D49077F}</a:tableStyleId>
              </a:tblPr>
              <a:tblGrid>
                <a:gridCol w="11549850"/>
              </a:tblGrid>
              <a:tr h="4676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Inicie o preenchimento da capa deste arquivo com todas as informações pedidas.</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28302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Observe o que é pedido de informação em cada bloco do canvas. Em cada um dos blocos há comentários e orientações que irão contribuir no processo de preenchimento. Leia todos os comentários!!! </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0537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Inicie o preenchimento dos blocos específicos do canvas com as informações pertinentes de seu tema de pesquisa até a conclusão do mesmo. </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005375">
                <a:tc>
                  <a:txBody>
                    <a:bodyPr/>
                    <a:lstStyle/>
                    <a:p>
                      <a:pPr indent="-285750" lvl="0" marL="285750" marR="0" rtl="0" algn="l">
                        <a:lnSpc>
                          <a:spcPct val="115000"/>
                        </a:lnSpc>
                        <a:spcBef>
                          <a:spcPts val="0"/>
                        </a:spcBef>
                        <a:spcAft>
                          <a:spcPts val="0"/>
                        </a:spcAft>
                        <a:buClr>
                          <a:srgbClr val="000000"/>
                        </a:buClr>
                        <a:buSzPts val="2200"/>
                        <a:buFont typeface="Arial"/>
                        <a:buChar char="•"/>
                      </a:pPr>
                      <a:r>
                        <a:rPr b="0" i="0" lang="en-US" sz="2200" u="none" cap="none" strike="noStrike">
                          <a:solidFill>
                            <a:srgbClr val="000000"/>
                          </a:solidFill>
                          <a:latin typeface="Lato"/>
                          <a:ea typeface="Lato"/>
                          <a:cs typeface="Lato"/>
                          <a:sym typeface="Lato"/>
                        </a:rPr>
                        <a:t>Ao concluir, compartilhe o canvas com o professor </a:t>
                      </a:r>
                      <a:r>
                        <a:rPr b="1" i="0" lang="en-US" sz="2200" u="none" cap="none" strike="noStrike">
                          <a:solidFill>
                            <a:srgbClr val="000000"/>
                          </a:solidFill>
                          <a:latin typeface="Lato"/>
                          <a:ea typeface="Lato"/>
                          <a:cs typeface="Lato"/>
                          <a:sym typeface="Lato"/>
                        </a:rPr>
                        <a:t>Gustavo: </a:t>
                      </a:r>
                      <a:r>
                        <a:rPr b="1" i="0" lang="en-US" sz="2200" u="none" cap="none" strike="noStrike">
                          <a:solidFill>
                            <a:srgbClr val="FF0000"/>
                          </a:solidFill>
                          <a:latin typeface="Lato"/>
                          <a:ea typeface="Lato"/>
                          <a:cs typeface="Lato"/>
                          <a:sym typeface="Lato"/>
                        </a:rPr>
                        <a:t>ghsa@cesar.school</a:t>
                      </a:r>
                      <a:r>
                        <a:rPr b="1" i="0" lang="en-US" sz="2200" u="none" cap="none" strike="noStrike">
                          <a:solidFill>
                            <a:srgbClr val="000000"/>
                          </a:solidFill>
                          <a:latin typeface="Lato"/>
                          <a:ea typeface="Lato"/>
                          <a:cs typeface="Lato"/>
                          <a:sym typeface="Lato"/>
                        </a:rPr>
                        <a:t> </a:t>
                      </a:r>
                      <a:r>
                        <a:rPr b="0" i="0" lang="en-US" sz="2200" u="none" cap="none" strike="noStrike">
                          <a:solidFill>
                            <a:srgbClr val="000000"/>
                          </a:solidFill>
                          <a:latin typeface="Lato"/>
                          <a:ea typeface="Lato"/>
                          <a:cs typeface="Lato"/>
                          <a:sym typeface="Lato"/>
                        </a:rPr>
                        <a:t>e dê permissão de </a:t>
                      </a:r>
                      <a:r>
                        <a:rPr b="1" i="0" lang="en-US" sz="2200" u="none" cap="none" strike="noStrike">
                          <a:solidFill>
                            <a:srgbClr val="FF0000"/>
                          </a:solidFill>
                          <a:latin typeface="Lato"/>
                          <a:ea typeface="Lato"/>
                          <a:cs typeface="Lato"/>
                          <a:sym typeface="Lato"/>
                        </a:rPr>
                        <a:t>editor</a:t>
                      </a:r>
                      <a:r>
                        <a:rPr b="0" i="0" lang="en-US" sz="2200" u="none" cap="none" strike="noStrike">
                          <a:solidFill>
                            <a:srgbClr val="000000"/>
                          </a:solidFill>
                          <a:latin typeface="Lato"/>
                          <a:ea typeface="Lato"/>
                          <a:cs typeface="Lato"/>
                          <a:sym typeface="Lato"/>
                        </a:rPr>
                        <a:t> para que possa ser incluso comentários e sugestões para correções.</a:t>
                      </a:r>
                      <a:endParaRPr b="0"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0537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A </a:t>
                      </a:r>
                      <a:r>
                        <a:rPr b="1" lang="en-US" sz="2200" u="none" cap="none" strike="noStrike">
                          <a:latin typeface="Lato"/>
                          <a:ea typeface="Lato"/>
                          <a:cs typeface="Lato"/>
                          <a:sym typeface="Lato"/>
                        </a:rPr>
                        <a:t>quantidade </a:t>
                      </a:r>
                      <a:r>
                        <a:rPr b="0" lang="en-US" sz="2200" u="none" cap="none" strike="noStrike">
                          <a:latin typeface="Lato"/>
                          <a:ea typeface="Lato"/>
                          <a:cs typeface="Lato"/>
                          <a:sym typeface="Lato"/>
                        </a:rPr>
                        <a:t>de slides é </a:t>
                      </a:r>
                      <a:r>
                        <a:rPr b="1" lang="en-US" sz="2200" u="none" cap="none" strike="noStrike">
                          <a:latin typeface="Lato"/>
                          <a:ea typeface="Lato"/>
                          <a:cs typeface="Lato"/>
                          <a:sym typeface="Lato"/>
                        </a:rPr>
                        <a:t>LIVRE</a:t>
                      </a:r>
                      <a:r>
                        <a:rPr b="0" lang="en-US" sz="2200" u="none" cap="none" strike="noStrike">
                          <a:latin typeface="Lato"/>
                          <a:ea typeface="Lato"/>
                          <a:cs typeface="Lato"/>
                          <a:sym typeface="Lato"/>
                        </a:rPr>
                        <a:t>, ou seja, pode criar, duplicar quantas vezes for necessário para acomodar as</a:t>
                      </a:r>
                      <a:r>
                        <a:rPr lang="en-US" sz="2200" u="none" cap="none" strike="noStrike">
                          <a:latin typeface="Lato"/>
                          <a:ea typeface="Lato"/>
                          <a:cs typeface="Lato"/>
                          <a:sym typeface="Lato"/>
                        </a:rPr>
                        <a:t> </a:t>
                      </a:r>
                      <a:r>
                        <a:rPr b="0" lang="en-US" sz="2200" u="none" cap="none" strike="noStrike">
                          <a:latin typeface="Lato"/>
                          <a:ea typeface="Lato"/>
                          <a:cs typeface="Lato"/>
                          <a:sym typeface="Lato"/>
                        </a:rPr>
                        <a:t>respostas </a:t>
                      </a:r>
                      <a:r>
                        <a:rPr lang="en-US" sz="2200" u="none" cap="none" strike="noStrike">
                          <a:latin typeface="Lato"/>
                          <a:ea typeface="Lato"/>
                          <a:cs typeface="Lato"/>
                          <a:sym typeface="Lato"/>
                        </a:rPr>
                        <a:t>às</a:t>
                      </a:r>
                      <a:r>
                        <a:rPr b="0" lang="en-US" sz="2200" u="none" cap="none" strike="noStrike">
                          <a:latin typeface="Lato"/>
                          <a:ea typeface="Lato"/>
                          <a:cs typeface="Lato"/>
                          <a:sym typeface="Lato"/>
                        </a:rPr>
                        <a:t> perguntas livremente.</a:t>
                      </a:r>
                      <a:endParaRPr b="0"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676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Não excluir as perguntas nem seus respectivos cabeçalhos [topo do bloco]</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7"/>
          <p:cNvSpPr txBox="1"/>
          <p:nvPr/>
        </p:nvSpPr>
        <p:spPr>
          <a:xfrm>
            <a:off x="563226" y="503225"/>
            <a:ext cx="10850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Orientações para Preenchimento</a:t>
            </a:r>
            <a:endParaRPr b="0" i="0" sz="1400" u="none" cap="none" strike="noStrike">
              <a:solidFill>
                <a:srgbClr val="000000"/>
              </a:solidFill>
              <a:latin typeface="Arial"/>
              <a:ea typeface="Arial"/>
              <a:cs typeface="Arial"/>
              <a:sym typeface="Arial"/>
            </a:endParaRPr>
          </a:p>
        </p:txBody>
      </p:sp>
      <p:graphicFrame>
        <p:nvGraphicFramePr>
          <p:cNvPr id="65" name="Google Shape;65;p57"/>
          <p:cNvGraphicFramePr/>
          <p:nvPr/>
        </p:nvGraphicFramePr>
        <p:xfrm>
          <a:off x="271463" y="1551083"/>
          <a:ext cx="3000000" cy="3000000"/>
        </p:xfrm>
        <a:graphic>
          <a:graphicData uri="http://schemas.openxmlformats.org/drawingml/2006/table">
            <a:tbl>
              <a:tblPr>
                <a:noFill/>
                <a:tableStyleId>{BD6FA8B4-CE7E-4CE3-ACFD-1DD77D49077F}</a:tableStyleId>
              </a:tblPr>
              <a:tblGrid>
                <a:gridCol w="11701450"/>
              </a:tblGrid>
              <a:tr h="5027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Atenção as quantidades de respostas obrigatórias em determinados blocos</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808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Caso não consiga concluir o preenchimento do canvas dentro do prazo estabelecido pelo professor, entre em contato com Gustavo para negociação de novo prazo.</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65892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O canvas precisa ser preenchido de maneira que o torne autocontido. Ou seja, preencher no sentido que o professor Gustavo consiga entender toda a proposta de pesquisa sem que o estudante tenha que apresentar o canvas para ele. </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808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Preencha sempre com o máximo de detalhes possível cada campo do canvas, seguido as regras de volume de texto combinado em sala [alinhamento de expectativa]</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d1275b516f_0_0"/>
          <p:cNvSpPr txBox="1"/>
          <p:nvPr/>
        </p:nvSpPr>
        <p:spPr>
          <a:xfrm>
            <a:off x="563226" y="503225"/>
            <a:ext cx="10850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Orientações para Preenchimento</a:t>
            </a:r>
            <a:endParaRPr b="0" i="0" sz="1400" u="none" cap="none" strike="noStrike">
              <a:solidFill>
                <a:srgbClr val="000000"/>
              </a:solidFill>
              <a:latin typeface="Arial"/>
              <a:ea typeface="Arial"/>
              <a:cs typeface="Arial"/>
              <a:sym typeface="Arial"/>
            </a:endParaRPr>
          </a:p>
        </p:txBody>
      </p:sp>
      <p:graphicFrame>
        <p:nvGraphicFramePr>
          <p:cNvPr id="71" name="Google Shape;71;g2d1275b516f_0_0"/>
          <p:cNvGraphicFramePr/>
          <p:nvPr/>
        </p:nvGraphicFramePr>
        <p:xfrm>
          <a:off x="271463" y="1201583"/>
          <a:ext cx="3000000" cy="3000000"/>
        </p:xfrm>
        <a:graphic>
          <a:graphicData uri="http://schemas.openxmlformats.org/drawingml/2006/table">
            <a:tbl>
              <a:tblPr>
                <a:noFill/>
                <a:tableStyleId>{BD6FA8B4-CE7E-4CE3-ACFD-1DD77D49077F}</a:tableStyleId>
              </a:tblPr>
              <a:tblGrid>
                <a:gridCol w="11701450"/>
              </a:tblGrid>
              <a:tr h="1325600">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Escolha sempre fazer uso de parágrafos no preenchimento do canvas do que frases curtas. [sempre que possível]</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70572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A definição dos objetivos da pesquisa deve seguir as regras apresentadas em aula.</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17375">
                <a:tc>
                  <a:txBody>
                    <a:bodyPr/>
                    <a:lstStyle/>
                    <a:p>
                      <a:pPr indent="-285750" lvl="0" marL="285750" marR="0" rtl="0" algn="l">
                        <a:lnSpc>
                          <a:spcPct val="115000"/>
                        </a:lnSpc>
                        <a:spcBef>
                          <a:spcPts val="0"/>
                        </a:spcBef>
                        <a:spcAft>
                          <a:spcPts val="0"/>
                        </a:spcAft>
                        <a:buClr>
                          <a:srgbClr val="000000"/>
                        </a:buClr>
                        <a:buSzPts val="2200"/>
                        <a:buFont typeface="Arial"/>
                        <a:buChar char="•"/>
                      </a:pPr>
                      <a:r>
                        <a:rPr b="0" lang="en-US" sz="2200" u="none" cap="none" strike="noStrike">
                          <a:latin typeface="Lato"/>
                          <a:ea typeface="Lato"/>
                          <a:cs typeface="Lato"/>
                          <a:sym typeface="Lato"/>
                        </a:rPr>
                        <a:t>A lista de atividade da metodologia deve ser completa e personalizada para sua pesquisa. Lista genérica não será aceita.</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ff58b4332c_2_5"/>
          <p:cNvSpPr txBox="1"/>
          <p:nvPr/>
        </p:nvSpPr>
        <p:spPr>
          <a:xfrm>
            <a:off x="720025" y="2723250"/>
            <a:ext cx="10526400" cy="16008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800" u="none" cap="none" strike="noStrike">
                <a:solidFill>
                  <a:schemeClr val="dk1"/>
                </a:solidFill>
                <a:latin typeface="Verdana"/>
                <a:ea typeface="Verdana"/>
                <a:cs typeface="Verdana"/>
                <a:sym typeface="Verdana"/>
              </a:rPr>
              <a:t>Research Project Canvas 3.1</a:t>
            </a:r>
            <a:endParaRPr b="1" i="0" sz="2800" u="none" cap="none" strike="noStrike">
              <a:solidFill>
                <a:schemeClr val="dk1"/>
              </a:solidFill>
              <a:latin typeface="Verdana"/>
              <a:ea typeface="Verdana"/>
              <a:cs typeface="Verdana"/>
              <a:sym typeface="Verdana"/>
            </a:endParaRPr>
          </a:p>
          <a:p>
            <a:pPr indent="0" lvl="0" marL="0" marR="0" rtl="0" algn="ctr">
              <a:lnSpc>
                <a:spcPct val="125000"/>
              </a:lnSpc>
              <a:spcBef>
                <a:spcPts val="0"/>
              </a:spcBef>
              <a:spcAft>
                <a:spcPts val="0"/>
              </a:spcAft>
              <a:buClr>
                <a:schemeClr val="dk1"/>
              </a:buClr>
              <a:buSzPts val="2400"/>
              <a:buFont typeface="Verdana"/>
              <a:buNone/>
            </a:pPr>
            <a:r>
              <a:t/>
            </a:r>
            <a:endParaRPr b="1" i="0" sz="2800" u="none" cap="none" strike="noStrike">
              <a:solidFill>
                <a:schemeClr val="dk1"/>
              </a:solidFill>
              <a:latin typeface="Verdana"/>
              <a:ea typeface="Verdana"/>
              <a:cs typeface="Verdana"/>
              <a:sym typeface="Verdana"/>
            </a:endParaRPr>
          </a:p>
          <a:p>
            <a:pPr indent="0" lvl="0" marL="0" marR="0" rtl="0" algn="ctr">
              <a:lnSpc>
                <a:spcPct val="125000"/>
              </a:lnSpc>
              <a:spcBef>
                <a:spcPts val="0"/>
              </a:spcBef>
              <a:spcAft>
                <a:spcPts val="0"/>
              </a:spcAft>
              <a:buClr>
                <a:schemeClr val="dk1"/>
              </a:buClr>
              <a:buSzPts val="2400"/>
              <a:buFont typeface="Verdana"/>
              <a:buNone/>
            </a:pPr>
            <a:r>
              <a:rPr b="1" i="0" lang="en-US" sz="2800" u="none" cap="none" strike="noStrike">
                <a:solidFill>
                  <a:schemeClr val="dk1"/>
                </a:solidFill>
                <a:latin typeface="Verdana"/>
                <a:ea typeface="Verdana"/>
                <a:cs typeface="Verdana"/>
                <a:sym typeface="Verdana"/>
              </a:rPr>
              <a:t>Orientações para Apresentação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ff58b4332c_2_25"/>
          <p:cNvSpPr txBox="1"/>
          <p:nvPr/>
        </p:nvSpPr>
        <p:spPr>
          <a:xfrm>
            <a:off x="563226" y="503225"/>
            <a:ext cx="10850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Orientações para APRESENTAÇÃO</a:t>
            </a:r>
            <a:endParaRPr b="0" i="0" sz="1400" u="none" cap="none" strike="noStrike">
              <a:solidFill>
                <a:srgbClr val="000000"/>
              </a:solidFill>
              <a:latin typeface="Arial"/>
              <a:ea typeface="Arial"/>
              <a:cs typeface="Arial"/>
              <a:sym typeface="Arial"/>
            </a:endParaRPr>
          </a:p>
        </p:txBody>
      </p:sp>
      <p:graphicFrame>
        <p:nvGraphicFramePr>
          <p:cNvPr id="82" name="Google Shape;82;g1ff58b4332c_2_25"/>
          <p:cNvGraphicFramePr/>
          <p:nvPr/>
        </p:nvGraphicFramePr>
        <p:xfrm>
          <a:off x="245263" y="1302058"/>
          <a:ext cx="3000000" cy="3000000"/>
        </p:xfrm>
        <a:graphic>
          <a:graphicData uri="http://schemas.openxmlformats.org/drawingml/2006/table">
            <a:tbl>
              <a:tblPr>
                <a:noFill/>
                <a:tableStyleId>{BD6FA8B4-CE7E-4CE3-ACFD-1DD77D49077F}</a:tableStyleId>
              </a:tblPr>
              <a:tblGrid>
                <a:gridCol w="11701450"/>
              </a:tblGrid>
              <a:tr h="811600">
                <a:tc>
                  <a:txBody>
                    <a:bodyPr/>
                    <a:lstStyle/>
                    <a:p>
                      <a:pPr indent="-317500" lvl="0" marL="457200" marR="0" rtl="0" algn="l">
                        <a:lnSpc>
                          <a:spcPct val="115000"/>
                        </a:lnSpc>
                        <a:spcBef>
                          <a:spcPts val="0"/>
                        </a:spcBef>
                        <a:spcAft>
                          <a:spcPts val="0"/>
                        </a:spcAft>
                        <a:buClr>
                          <a:srgbClr val="000000"/>
                        </a:buClr>
                        <a:buSzPts val="1400"/>
                        <a:buFont typeface="Lato"/>
                        <a:buChar char="●"/>
                      </a:pPr>
                      <a:r>
                        <a:rPr lang="en-US" sz="2200" u="none" cap="none" strike="noStrike">
                          <a:latin typeface="Lato"/>
                          <a:ea typeface="Lato"/>
                          <a:cs typeface="Lato"/>
                          <a:sym typeface="Lato"/>
                        </a:rPr>
                        <a:t>Serão até 15 minutos por aluno. As apresentações que passarem dos 15 minutos terão no máximo + 1 min para finalizar. </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631325">
                <a:tc>
                  <a:txBody>
                    <a:bodyPr/>
                    <a:lstStyle/>
                    <a:p>
                      <a:pPr indent="-317500" lvl="0" marL="457200" marR="0" rtl="0" algn="l">
                        <a:lnSpc>
                          <a:spcPct val="115000"/>
                        </a:lnSpc>
                        <a:spcBef>
                          <a:spcPts val="0"/>
                        </a:spcBef>
                        <a:spcAft>
                          <a:spcPts val="0"/>
                        </a:spcAft>
                        <a:buClr>
                          <a:srgbClr val="000000"/>
                        </a:buClr>
                        <a:buSzPts val="1400"/>
                        <a:buFont typeface="Lato"/>
                        <a:buChar char="●"/>
                      </a:pPr>
                      <a:r>
                        <a:rPr lang="en-US" sz="2200" u="none" cap="none" strike="noStrike">
                          <a:latin typeface="Lato"/>
                          <a:ea typeface="Lato"/>
                          <a:cs typeface="Lato"/>
                          <a:sym typeface="Lato"/>
                        </a:rPr>
                        <a:t>A ordem de apresentação será a alfabética dos alunos.</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3175">
                <a:tc>
                  <a:txBody>
                    <a:bodyPr/>
                    <a:lstStyle/>
                    <a:p>
                      <a:pPr indent="-317500" lvl="0" marL="457200" marR="0" rtl="0" algn="l">
                        <a:lnSpc>
                          <a:spcPct val="115000"/>
                        </a:lnSpc>
                        <a:spcBef>
                          <a:spcPts val="0"/>
                        </a:spcBef>
                        <a:spcAft>
                          <a:spcPts val="0"/>
                        </a:spcAft>
                        <a:buClr>
                          <a:srgbClr val="000000"/>
                        </a:buClr>
                        <a:buSzPts val="1400"/>
                        <a:buFont typeface="Lato"/>
                        <a:buChar char="●"/>
                      </a:pPr>
                      <a:r>
                        <a:rPr lang="en-US" sz="2200" u="none" cap="none" strike="noStrike">
                          <a:latin typeface="Lato"/>
                          <a:ea typeface="Lato"/>
                          <a:cs typeface="Lato"/>
                          <a:sym typeface="Lato"/>
                        </a:rPr>
                        <a:t>Todos estão convidados a vir e assistir as apresentações dos colegas da turma.</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17325">
                <a:tc>
                  <a:txBody>
                    <a:bodyPr/>
                    <a:lstStyle/>
                    <a:p>
                      <a:pPr indent="-317500" lvl="0" marL="457200" marR="0" rtl="0" algn="l">
                        <a:lnSpc>
                          <a:spcPct val="115000"/>
                        </a:lnSpc>
                        <a:spcBef>
                          <a:spcPts val="0"/>
                        </a:spcBef>
                        <a:spcAft>
                          <a:spcPts val="0"/>
                        </a:spcAft>
                        <a:buClr>
                          <a:schemeClr val="dk1"/>
                        </a:buClr>
                        <a:buSzPts val="1400"/>
                        <a:buFont typeface="Lato"/>
                        <a:buChar char="●"/>
                      </a:pPr>
                      <a:r>
                        <a:rPr lang="en-US" sz="2200" u="none" cap="none" strike="noStrike">
                          <a:latin typeface="Lato"/>
                          <a:ea typeface="Lato"/>
                          <a:cs typeface="Lato"/>
                          <a:sym typeface="Lato"/>
                        </a:rPr>
                        <a:t>Após a sua respectiva apresentação é opcional continuar no zoom, porém é bem vindo se desejar prestigiar os demais colegas.</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017325">
                <a:tc>
                  <a:txBody>
                    <a:bodyPr/>
                    <a:lstStyle/>
                    <a:p>
                      <a:pPr indent="-317500" lvl="0" marL="457200" marR="0" rtl="0" algn="l">
                        <a:lnSpc>
                          <a:spcPct val="115000"/>
                        </a:lnSpc>
                        <a:spcBef>
                          <a:spcPts val="0"/>
                        </a:spcBef>
                        <a:spcAft>
                          <a:spcPts val="0"/>
                        </a:spcAft>
                        <a:buClr>
                          <a:schemeClr val="dk1"/>
                        </a:buClr>
                        <a:buSzPts val="1400"/>
                        <a:buFont typeface="Lato"/>
                        <a:buChar char="●"/>
                      </a:pPr>
                      <a:r>
                        <a:rPr lang="en-US" sz="2200" u="none" cap="none" strike="noStrike">
                          <a:latin typeface="Lato"/>
                          <a:ea typeface="Lato"/>
                          <a:cs typeface="Lato"/>
                          <a:sym typeface="Lato"/>
                        </a:rPr>
                        <a:t>Caso algum aluno queira mudar de horário, vocês podem negociar entre si. Apenas me avisem se houver mudanças.</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1017325">
                <a:tc>
                  <a:txBody>
                    <a:bodyPr/>
                    <a:lstStyle/>
                    <a:p>
                      <a:pPr indent="-317500" lvl="0" marL="457200" marR="0" rtl="0" algn="l">
                        <a:lnSpc>
                          <a:spcPct val="115000"/>
                        </a:lnSpc>
                        <a:spcBef>
                          <a:spcPts val="0"/>
                        </a:spcBef>
                        <a:spcAft>
                          <a:spcPts val="0"/>
                        </a:spcAft>
                        <a:buClr>
                          <a:schemeClr val="dk1"/>
                        </a:buClr>
                        <a:buSzPts val="1400"/>
                        <a:buFont typeface="Lato"/>
                        <a:buChar char="●"/>
                      </a:pPr>
                      <a:r>
                        <a:rPr lang="en-US" sz="2200" u="none" cap="none" strike="noStrike">
                          <a:latin typeface="Lato"/>
                          <a:ea typeface="Lato"/>
                          <a:cs typeface="Lato"/>
                          <a:sym typeface="Lato"/>
                        </a:rPr>
                        <a:t>Se algum aluno não for apresentar por qualquer motivo, por favor, me avise no privado.</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ff58b4332c_2_31"/>
          <p:cNvSpPr txBox="1"/>
          <p:nvPr/>
        </p:nvSpPr>
        <p:spPr>
          <a:xfrm>
            <a:off x="563226" y="503225"/>
            <a:ext cx="10850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Orientações para APRESENTAÇÃO</a:t>
            </a:r>
            <a:endParaRPr b="0" i="0" sz="1400" u="none" cap="none" strike="noStrike">
              <a:solidFill>
                <a:srgbClr val="000000"/>
              </a:solidFill>
              <a:latin typeface="Arial"/>
              <a:ea typeface="Arial"/>
              <a:cs typeface="Arial"/>
              <a:sym typeface="Arial"/>
            </a:endParaRPr>
          </a:p>
        </p:txBody>
      </p:sp>
      <p:graphicFrame>
        <p:nvGraphicFramePr>
          <p:cNvPr id="88" name="Google Shape;88;g1ff58b4332c_2_31"/>
          <p:cNvGraphicFramePr/>
          <p:nvPr/>
        </p:nvGraphicFramePr>
        <p:xfrm>
          <a:off x="245263" y="1302058"/>
          <a:ext cx="3000000" cy="3000000"/>
        </p:xfrm>
        <a:graphic>
          <a:graphicData uri="http://schemas.openxmlformats.org/drawingml/2006/table">
            <a:tbl>
              <a:tblPr>
                <a:noFill/>
                <a:tableStyleId>{BD6FA8B4-CE7E-4CE3-ACFD-1DD77D49077F}</a:tableStyleId>
              </a:tblPr>
              <a:tblGrid>
                <a:gridCol w="11701450"/>
              </a:tblGrid>
              <a:tr h="1026400">
                <a:tc>
                  <a:txBody>
                    <a:bodyPr/>
                    <a:lstStyle/>
                    <a:p>
                      <a:pPr indent="-368300" lvl="0" marL="457200" marR="0" rtl="0" algn="l">
                        <a:lnSpc>
                          <a:spcPct val="115000"/>
                        </a:lnSpc>
                        <a:spcBef>
                          <a:spcPts val="0"/>
                        </a:spcBef>
                        <a:spcAft>
                          <a:spcPts val="0"/>
                        </a:spcAft>
                        <a:buClr>
                          <a:srgbClr val="000000"/>
                        </a:buClr>
                        <a:buSzPts val="2200"/>
                        <a:buFont typeface="Arial"/>
                        <a:buChar char="•"/>
                      </a:pPr>
                      <a:r>
                        <a:rPr lang="en-US" sz="2200" u="none" cap="none" strike="noStrike">
                          <a:latin typeface="Lato"/>
                          <a:ea typeface="Lato"/>
                          <a:cs typeface="Lato"/>
                          <a:sym typeface="Lato"/>
                        </a:rPr>
                        <a:t>As apresentações, se remotas, deve ser realizada com a  câmera aberta.</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r h="798425">
                <a:tc>
                  <a:txBody>
                    <a:bodyPr/>
                    <a:lstStyle/>
                    <a:p>
                      <a:pPr indent="-368300" lvl="0" marL="457200" marR="0" rtl="0" algn="l">
                        <a:lnSpc>
                          <a:spcPct val="115000"/>
                        </a:lnSpc>
                        <a:spcBef>
                          <a:spcPts val="0"/>
                        </a:spcBef>
                        <a:spcAft>
                          <a:spcPts val="0"/>
                        </a:spcAft>
                        <a:buClr>
                          <a:srgbClr val="000000"/>
                        </a:buClr>
                        <a:buSzPts val="2200"/>
                        <a:buFont typeface="Arial"/>
                        <a:buChar char="•"/>
                      </a:pPr>
                      <a:r>
                        <a:rPr lang="en-US" sz="2200" u="none" cap="none" strike="noStrike">
                          <a:solidFill>
                            <a:schemeClr val="dk1"/>
                          </a:solidFill>
                          <a:latin typeface="Lato"/>
                          <a:ea typeface="Lato"/>
                          <a:cs typeface="Lato"/>
                          <a:sym typeface="Lato"/>
                        </a:rPr>
                        <a:t>Manter aberto o microfone apenas de quem estiver falando durante a apresentação.</a:t>
                      </a:r>
                      <a:endParaRPr sz="1800" u="none" cap="none" strike="noStrike"/>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911625">
                <a:tc>
                  <a:txBody>
                    <a:bodyPr/>
                    <a:lstStyle/>
                    <a:p>
                      <a:pPr indent="-368300" lvl="0" marL="457200" marR="0" rtl="0" algn="l">
                        <a:lnSpc>
                          <a:spcPct val="115000"/>
                        </a:lnSpc>
                        <a:spcBef>
                          <a:spcPts val="0"/>
                        </a:spcBef>
                        <a:spcAft>
                          <a:spcPts val="0"/>
                        </a:spcAft>
                        <a:buClr>
                          <a:srgbClr val="000000"/>
                        </a:buClr>
                        <a:buSzPts val="2200"/>
                        <a:buFont typeface="Arial"/>
                        <a:buChar char="•"/>
                      </a:pPr>
                      <a:r>
                        <a:rPr lang="en-US" sz="2200" u="none" cap="none" strike="noStrike">
                          <a:solidFill>
                            <a:schemeClr val="dk1"/>
                          </a:solidFill>
                          <a:latin typeface="Lato"/>
                          <a:ea typeface="Lato"/>
                          <a:cs typeface="Lato"/>
                          <a:sym typeface="Lato"/>
                        </a:rPr>
                        <a:t>Peço para quem for apresentar, chegar antes do horário de sua apresentação. Testem antes seus microfones e ZOOM para não atrasarem as apresentações.</a:t>
                      </a:r>
                      <a:endParaRPr sz="2200" u="none" cap="none" strike="noStrike">
                        <a:latin typeface="Lato"/>
                        <a:ea typeface="Lato"/>
                        <a:cs typeface="Lato"/>
                        <a:sym typeface="Lato"/>
                      </a:endParaRPr>
                    </a:p>
                  </a:txBody>
                  <a:tcPr marT="0" marB="0" marR="18475" marL="18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7F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ff5a304114_0_0"/>
          <p:cNvSpPr txBox="1"/>
          <p:nvPr/>
        </p:nvSpPr>
        <p:spPr>
          <a:xfrm>
            <a:off x="563226" y="503225"/>
            <a:ext cx="10850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Research Project Canvas – PONTUAÇÃO DE CADA SEÇÃO</a:t>
            </a:r>
            <a:endParaRPr b="0" i="0" sz="1400" u="none" cap="none" strike="noStrike">
              <a:solidFill>
                <a:srgbClr val="000000"/>
              </a:solidFill>
              <a:latin typeface="Arial"/>
              <a:ea typeface="Arial"/>
              <a:cs typeface="Arial"/>
              <a:sym typeface="Arial"/>
            </a:endParaRPr>
          </a:p>
        </p:txBody>
      </p:sp>
      <p:graphicFrame>
        <p:nvGraphicFramePr>
          <p:cNvPr id="94" name="Google Shape;94;g1ff5a304114_0_0"/>
          <p:cNvGraphicFramePr/>
          <p:nvPr/>
        </p:nvGraphicFramePr>
        <p:xfrm>
          <a:off x="754313" y="1245483"/>
          <a:ext cx="3000000" cy="3000000"/>
        </p:xfrm>
        <a:graphic>
          <a:graphicData uri="http://schemas.openxmlformats.org/drawingml/2006/table">
            <a:tbl>
              <a:tblPr>
                <a:noFill/>
                <a:tableStyleId>{BD6FA8B4-CE7E-4CE3-ACFD-1DD77D49077F}</a:tableStyleId>
              </a:tblPr>
              <a:tblGrid>
                <a:gridCol w="5329500"/>
                <a:gridCol w="5329500"/>
              </a:tblGrid>
              <a:tr h="5181900">
                <a:tc>
                  <a:txBody>
                    <a:bodyPr/>
                    <a:lstStyle/>
                    <a:p>
                      <a:pPr indent="-368300" lvl="0" marL="457200" marR="0" rtl="0" algn="l">
                        <a:lnSpc>
                          <a:spcPct val="150000"/>
                        </a:lnSpc>
                        <a:spcBef>
                          <a:spcPts val="0"/>
                        </a:spcBef>
                        <a:spcAft>
                          <a:spcPts val="0"/>
                        </a:spcAft>
                        <a:buClr>
                          <a:srgbClr val="000000"/>
                        </a:buClr>
                        <a:buSzPts val="2200"/>
                        <a:buFont typeface="Arial"/>
                        <a:buChar char="•"/>
                      </a:pPr>
                      <a:r>
                        <a:rPr lang="en-US" sz="2200" u="none" cap="none" strike="noStrike">
                          <a:solidFill>
                            <a:schemeClr val="dk1"/>
                          </a:solidFill>
                          <a:latin typeface="Lato"/>
                          <a:ea typeface="Lato"/>
                          <a:cs typeface="Lato"/>
                          <a:sym typeface="Lato"/>
                        </a:rPr>
                        <a:t>Problema [ 1,5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Justificativa [ 1,0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Objetivos [ 1,0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Fundamentação Teórica [ 0,5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Metodologia [ 1,0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Validação [ 1,0 ponto ]</a:t>
                      </a:r>
                      <a:endParaRPr sz="2200" u="none" cap="none" strike="noStrike">
                        <a:solidFill>
                          <a:schemeClr val="dk1"/>
                        </a:solidFill>
                        <a:latin typeface="Lato"/>
                        <a:ea typeface="Lato"/>
                        <a:cs typeface="Lato"/>
                        <a:sym typeface="Lato"/>
                      </a:endParaRPr>
                    </a:p>
                    <a:p>
                      <a:pPr indent="-368300" lvl="0" marL="457200" marR="0" rtl="0" algn="l">
                        <a:lnSpc>
                          <a:spcPct val="150000"/>
                        </a:lnSpc>
                        <a:spcBef>
                          <a:spcPts val="1000"/>
                        </a:spcBef>
                        <a:spcAft>
                          <a:spcPts val="0"/>
                        </a:spcAft>
                        <a:buClr>
                          <a:schemeClr val="dk1"/>
                        </a:buClr>
                        <a:buSzPts val="2200"/>
                        <a:buFont typeface="Arial"/>
                        <a:buChar char="•"/>
                      </a:pPr>
                      <a:r>
                        <a:rPr lang="en-US" sz="2200" u="none" cap="none" strike="noStrike">
                          <a:solidFill>
                            <a:schemeClr val="dk1"/>
                          </a:solidFill>
                          <a:latin typeface="Lato"/>
                          <a:ea typeface="Lato"/>
                          <a:cs typeface="Lato"/>
                          <a:sym typeface="Lato"/>
                        </a:rPr>
                        <a:t>Cronograma [ 0,5 ponto ]</a:t>
                      </a:r>
                      <a:endParaRPr sz="2200" u="none" cap="none" strike="noStrike">
                        <a:solidFill>
                          <a:schemeClr val="dk1"/>
                        </a:solidFill>
                        <a:latin typeface="Lato"/>
                        <a:ea typeface="Lato"/>
                        <a:cs typeface="Lato"/>
                        <a:sym typeface="Lato"/>
                      </a:endParaRPr>
                    </a:p>
                  </a:txBody>
                  <a:tcPr marT="0" marB="0" marR="18475" marL="18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457200" marR="0" rtl="0" algn="l">
                        <a:lnSpc>
                          <a:spcPct val="150000"/>
                        </a:lnSpc>
                        <a:spcBef>
                          <a:spcPts val="0"/>
                        </a:spcBef>
                        <a:spcAft>
                          <a:spcPts val="0"/>
                        </a:spcAft>
                        <a:buClr>
                          <a:srgbClr val="000000"/>
                        </a:buClr>
                        <a:buSzPts val="2200"/>
                        <a:buFont typeface="Arial"/>
                        <a:buNone/>
                      </a:pPr>
                      <a:r>
                        <a:t/>
                      </a:r>
                      <a:endParaRPr sz="2200" u="none" cap="none" strike="noStrike">
                        <a:solidFill>
                          <a:schemeClr val="dk1"/>
                        </a:solidFill>
                        <a:latin typeface="Lato"/>
                        <a:ea typeface="Lato"/>
                        <a:cs typeface="Lato"/>
                        <a:sym typeface="Lato"/>
                      </a:endParaRPr>
                    </a:p>
                    <a:p>
                      <a:pPr indent="-317500" lvl="0" marL="457200" marR="0" rtl="0" algn="l">
                        <a:lnSpc>
                          <a:spcPct val="150000"/>
                        </a:lnSpc>
                        <a:spcBef>
                          <a:spcPts val="1000"/>
                        </a:spcBef>
                        <a:spcAft>
                          <a:spcPts val="0"/>
                        </a:spcAft>
                        <a:buClr>
                          <a:schemeClr val="dk1"/>
                        </a:buClr>
                        <a:buSzPts val="1400"/>
                        <a:buFont typeface="Lato"/>
                        <a:buChar char="●"/>
                      </a:pPr>
                      <a:r>
                        <a:rPr lang="en-US" sz="2200" u="none" cap="none" strike="noStrike">
                          <a:solidFill>
                            <a:schemeClr val="dk1"/>
                          </a:solidFill>
                          <a:latin typeface="Lato"/>
                          <a:ea typeface="Lato"/>
                          <a:cs typeface="Lato"/>
                          <a:sym typeface="Lato"/>
                        </a:rPr>
                        <a:t> Trabalhos Relacionados [ 1,0 ponto ]</a:t>
                      </a:r>
                      <a:endParaRPr sz="2200" u="none" cap="none" strike="noStrike">
                        <a:solidFill>
                          <a:schemeClr val="dk1"/>
                        </a:solidFill>
                        <a:latin typeface="Lato"/>
                        <a:ea typeface="Lato"/>
                        <a:cs typeface="Lato"/>
                        <a:sym typeface="Lato"/>
                      </a:endParaRPr>
                    </a:p>
                    <a:p>
                      <a:pPr indent="-317500" lvl="0" marL="457200" marR="0" rtl="0" algn="l">
                        <a:lnSpc>
                          <a:spcPct val="150000"/>
                        </a:lnSpc>
                        <a:spcBef>
                          <a:spcPts val="1000"/>
                        </a:spcBef>
                        <a:spcAft>
                          <a:spcPts val="0"/>
                        </a:spcAft>
                        <a:buClr>
                          <a:schemeClr val="dk1"/>
                        </a:buClr>
                        <a:buSzPts val="1400"/>
                        <a:buFont typeface="Lato"/>
                        <a:buChar char="●"/>
                      </a:pPr>
                      <a:r>
                        <a:rPr lang="en-US" sz="2200" u="none" cap="none" strike="noStrike">
                          <a:solidFill>
                            <a:schemeClr val="dk1"/>
                          </a:solidFill>
                          <a:latin typeface="Lato"/>
                          <a:ea typeface="Lato"/>
                          <a:cs typeface="Lato"/>
                          <a:sym typeface="Lato"/>
                        </a:rPr>
                        <a:t> Soluções Existentes [ 1,0 ponto ]</a:t>
                      </a:r>
                      <a:endParaRPr sz="2200" u="none" cap="none" strike="noStrike">
                        <a:solidFill>
                          <a:schemeClr val="dk1"/>
                        </a:solidFill>
                        <a:latin typeface="Lato"/>
                        <a:ea typeface="Lato"/>
                        <a:cs typeface="Lato"/>
                        <a:sym typeface="Lato"/>
                      </a:endParaRPr>
                    </a:p>
                    <a:p>
                      <a:pPr indent="-317500" lvl="0" marL="457200" marR="0" rtl="0" algn="l">
                        <a:lnSpc>
                          <a:spcPct val="150000"/>
                        </a:lnSpc>
                        <a:spcBef>
                          <a:spcPts val="1000"/>
                        </a:spcBef>
                        <a:spcAft>
                          <a:spcPts val="0"/>
                        </a:spcAft>
                        <a:buClr>
                          <a:schemeClr val="dk1"/>
                        </a:buClr>
                        <a:buSzPts val="1400"/>
                        <a:buFont typeface="Lato"/>
                        <a:buChar char="●"/>
                      </a:pPr>
                      <a:r>
                        <a:rPr lang="en-US" sz="2200" u="none" cap="none" strike="noStrike">
                          <a:solidFill>
                            <a:schemeClr val="dk1"/>
                          </a:solidFill>
                          <a:latin typeface="Lato"/>
                          <a:ea typeface="Lato"/>
                          <a:cs typeface="Lato"/>
                          <a:sym typeface="Lato"/>
                        </a:rPr>
                        <a:t> Solução Propsota [ 1,0 ponto ]</a:t>
                      </a:r>
                      <a:endParaRPr sz="2200" u="none" cap="none" strike="noStrike">
                        <a:solidFill>
                          <a:schemeClr val="dk1"/>
                        </a:solidFill>
                        <a:latin typeface="Lato"/>
                        <a:ea typeface="Lato"/>
                        <a:cs typeface="Lato"/>
                        <a:sym typeface="Lato"/>
                      </a:endParaRPr>
                    </a:p>
                    <a:p>
                      <a:pPr indent="-317500" lvl="0" marL="457200" marR="0" rtl="0" algn="l">
                        <a:lnSpc>
                          <a:spcPct val="150000"/>
                        </a:lnSpc>
                        <a:spcBef>
                          <a:spcPts val="1000"/>
                        </a:spcBef>
                        <a:spcAft>
                          <a:spcPts val="0"/>
                        </a:spcAft>
                        <a:buClr>
                          <a:schemeClr val="dk1"/>
                        </a:buClr>
                        <a:buSzPts val="1400"/>
                        <a:buFont typeface="Lato"/>
                        <a:buChar char="●"/>
                      </a:pPr>
                      <a:r>
                        <a:rPr lang="en-US" sz="2200" u="none" cap="none" strike="noStrike">
                          <a:solidFill>
                            <a:schemeClr val="dk1"/>
                          </a:solidFill>
                          <a:latin typeface="Lato"/>
                          <a:ea typeface="Lato"/>
                          <a:cs typeface="Lato"/>
                          <a:sym typeface="Lato"/>
                        </a:rPr>
                        <a:t> Resultados Esperados [ 0,5 ponto ]</a:t>
                      </a:r>
                      <a:endParaRPr sz="2200" u="none" cap="none" strike="noStrike">
                        <a:solidFill>
                          <a:schemeClr val="dk1"/>
                        </a:solidFill>
                        <a:latin typeface="Lato"/>
                        <a:ea typeface="Lato"/>
                        <a:cs typeface="Lato"/>
                        <a:sym typeface="Lato"/>
                      </a:endParaRPr>
                    </a:p>
                  </a:txBody>
                  <a:tcPr marT="0" marB="0" marR="18475" marL="184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8_C.E.S.A.R">
  <a:themeElements>
    <a:clrScheme name="1_C.E.S.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C.E.S.A.R">
  <a:themeElements>
    <a:clrScheme name="1_C.E.S.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2002-09-17T17:10:05Z</dcterms:created>
  <dc:creator>CESAR</dc:creator>
</cp:coreProperties>
</file>