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3" r:id="rId3"/>
    <p:sldId id="264" r:id="rId4"/>
    <p:sldId id="265" r:id="rId5"/>
    <p:sldId id="266" r:id="rId6"/>
    <p:sldId id="269" r:id="rId7"/>
    <p:sldId id="271" r:id="rId8"/>
    <p:sldId id="272" r:id="rId9"/>
    <p:sldId id="273" r:id="rId10"/>
    <p:sldId id="274" r:id="rId11"/>
    <p:sldId id="275" r:id="rId12"/>
    <p:sldId id="276" r:id="rId13"/>
    <p:sldId id="279" r:id="rId14"/>
    <p:sldId id="278" r:id="rId15"/>
    <p:sldId id="280" r:id="rId16"/>
    <p:sldId id="283" r:id="rId17"/>
    <p:sldId id="282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2" r:id="rId26"/>
    <p:sldId id="291" r:id="rId27"/>
    <p:sldId id="262" r:id="rId2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111" autoAdjust="0"/>
    <p:restoredTop sz="94746" autoAdjust="0"/>
  </p:normalViewPr>
  <p:slideViewPr>
    <p:cSldViewPr>
      <p:cViewPr varScale="1">
        <p:scale>
          <a:sx n="73" d="100"/>
          <a:sy n="73" d="100"/>
        </p:scale>
        <p:origin x="-102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6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07E7214-28C7-4619-935C-764E7BFEC565}" type="datetimeFigureOut">
              <a:rPr lang="pt-BR"/>
              <a:pPr>
                <a:defRPr/>
              </a:pPr>
              <a:t>10/11/2016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84F3126-9D1B-423F-AC38-940D7C8A4D4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F855A9E-2040-4F11-8794-5A838145DA31}" type="datetimeFigureOut">
              <a:rPr lang="pt-BR"/>
              <a:pPr>
                <a:defRPr/>
              </a:pPr>
              <a:t>10/11/2016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F048A28-DA9C-44AE-B13C-6EEA21B972E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4E65F-72A9-4E8E-B000-CD44038E9CC5}" type="datetime1">
              <a:rPr lang="pt-BR"/>
              <a:pPr>
                <a:defRPr/>
              </a:pPr>
              <a:t>10/11/2016</a:t>
            </a:fld>
            <a:endParaRPr lang="pt-BR"/>
          </a:p>
        </p:txBody>
      </p:sp>
      <p:sp>
        <p:nvSpPr>
          <p:cNvPr id="5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4EEE3-4537-424D-9DA2-F994C88C643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EAA74-71F9-408E-B17A-D3D9D8258042}" type="datetime1">
              <a:rPr lang="pt-BR"/>
              <a:pPr>
                <a:defRPr/>
              </a:pPr>
              <a:t>10/11/2016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4FA760-CF33-4D8E-B61A-B54C964552F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3DD251-4F9D-49F4-8079-B5564DF8251A}" type="datetime1">
              <a:rPr lang="pt-BR"/>
              <a:pPr>
                <a:defRPr/>
              </a:pPr>
              <a:t>10/11/2016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F5682C-44E2-416F-857F-BE73D2061A8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9CF396-C8ED-4537-98AC-D4B73D5BA676}" type="datetime1">
              <a:rPr lang="pt-BR"/>
              <a:pPr>
                <a:defRPr/>
              </a:pPr>
              <a:t>10/11/2016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F40CAA-E4F4-413D-ACD1-F6C2A3B3D2F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F2169-551D-424F-A0C7-B592E6BEB4A2}" type="datetime1">
              <a:rPr lang="pt-BR"/>
              <a:pPr>
                <a:defRPr/>
              </a:pPr>
              <a:t>10/11/2016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4A77B-1E71-48E0-83C6-51AF14147B8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5AB13E-2DD8-4C91-BE7B-1ECBDE11394A}" type="datetime1">
              <a:rPr lang="pt-BR"/>
              <a:pPr>
                <a:defRPr/>
              </a:pPr>
              <a:t>10/11/2016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07B903-1B5D-433E-B693-673451B242D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C7125-090F-47D3-92F7-01DE22A80788}" type="datetime1">
              <a:rPr lang="pt-BR"/>
              <a:pPr>
                <a:defRPr/>
              </a:pPr>
              <a:t>10/11/2016</a:t>
            </a:fld>
            <a:endParaRPr lang="pt-BR"/>
          </a:p>
        </p:txBody>
      </p:sp>
      <p:sp>
        <p:nvSpPr>
          <p:cNvPr id="8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986BC-B26C-42D9-9D55-AB4BCA67F3C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8940D7-967C-45AA-9B11-52E536B6500B}" type="datetime1">
              <a:rPr lang="pt-BR"/>
              <a:pPr>
                <a:defRPr/>
              </a:pPr>
              <a:t>10/11/2016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13948-2E38-42FF-A930-E96840800AD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47B07-D144-4CE8-8222-2B6967D10FE3}" type="datetime1">
              <a:rPr lang="pt-BR"/>
              <a:pPr>
                <a:defRPr/>
              </a:pPr>
              <a:t>10/11/2016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6EB40-BD07-4F9A-9666-117F3F61B3D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7AB7B6-8957-40CF-861A-FE756579C559}" type="datetime1">
              <a:rPr lang="pt-BR"/>
              <a:pPr>
                <a:defRPr/>
              </a:pPr>
              <a:t>10/11/2016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2318F1-C9F6-4173-A445-5C5E9889D9C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com Único Canto Aparado e Arredondado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Triângulo retângulo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orma livre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9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40CF2-8F2D-458D-B576-530ADB6DF25D}" type="datetime1">
              <a:rPr lang="pt-BR"/>
              <a:pPr>
                <a:defRPr/>
              </a:pPr>
              <a:t>10/11/2016</a:t>
            </a:fld>
            <a:endParaRPr lang="pt-BR"/>
          </a:p>
        </p:txBody>
      </p:sp>
      <p:sp>
        <p:nvSpPr>
          <p:cNvPr id="10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7BC338-AC7C-4740-A301-324B0E49863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A4A0F2A-6C01-4D66-9CDE-8234ACED487C}" type="datetime1">
              <a:rPr lang="pt-BR"/>
              <a:pPr>
                <a:defRPr/>
              </a:pPr>
              <a:t>10/11/2016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330DCB-B950-49A4-9327-4E000818DEB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grpSp>
        <p:nvGrpSpPr>
          <p:cNvPr id="1033" name="Grupo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67" r:id="rId2"/>
    <p:sldLayoutId id="2147483876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7" r:id="rId9"/>
    <p:sldLayoutId id="2147483873" r:id="rId10"/>
    <p:sldLayoutId id="214748387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runodebrit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Multithreading</a:t>
            </a:r>
            <a:endParaRPr lang="pt-BR" dirty="0"/>
          </a:p>
        </p:txBody>
      </p:sp>
      <p:sp>
        <p:nvSpPr>
          <p:cNvPr id="5123" name="Subtítulo 2"/>
          <p:cNvSpPr>
            <a:spLocks noGrp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algn="ctr" eaLnBrk="1" hangingPunct="1"/>
            <a:r>
              <a:rPr lang="pt-BR" smtClean="0"/>
              <a:t>Bruno de Brito Leite</a:t>
            </a:r>
          </a:p>
          <a:p>
            <a:pPr marR="0" algn="ctr" eaLnBrk="1" hangingPunct="1"/>
            <a:r>
              <a:rPr lang="pt-BR" smtClean="0">
                <a:hlinkClick r:id="rId2"/>
              </a:rPr>
              <a:t>brunodebrito@gmail.com</a:t>
            </a:r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Bolas </a:t>
            </a:r>
            <a:r>
              <a:rPr lang="pt-BR" dirty="0" err="1" smtClean="0"/>
              <a:t>pulantes</a:t>
            </a:r>
            <a:r>
              <a:rPr lang="pt-BR" dirty="0" smtClean="0"/>
              <a:t> com threads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Exemplo com uso de threads</a:t>
            </a:r>
          </a:p>
          <a:p>
            <a:r>
              <a:rPr lang="pt-BR" sz="2800" dirty="0" smtClean="0"/>
              <a:t>Ao clicar em “Iniciar”</a:t>
            </a:r>
          </a:p>
          <a:p>
            <a:pPr lvl="1"/>
            <a:r>
              <a:rPr lang="pt-BR" sz="2800" dirty="0" smtClean="0"/>
              <a:t>Uma bola é disparada</a:t>
            </a:r>
          </a:p>
          <a:p>
            <a:pPr lvl="1"/>
            <a:r>
              <a:rPr lang="pt-BR" sz="2800" dirty="0" smtClean="0"/>
              <a:t>Rebate nas paredes</a:t>
            </a:r>
          </a:p>
          <a:p>
            <a:pPr lvl="1"/>
            <a:r>
              <a:rPr lang="pt-BR" sz="2800" dirty="0" smtClean="0"/>
              <a:t>Permite iniciar procedimento enquanto outra bola está movendo</a:t>
            </a:r>
          </a:p>
          <a:p>
            <a:endParaRPr lang="pt-BR" sz="2800" dirty="0" smtClean="0"/>
          </a:p>
          <a:p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F40CAA-E4F4-413D-ACD1-F6C2A3B3D2FF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</a:t>
            </a:r>
            <a:r>
              <a:rPr lang="pt-BR" dirty="0" err="1" smtClean="0"/>
              <a:t>BolaRunnable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1" dirty="0" err="1" smtClean="0">
                <a:solidFill>
                  <a:srgbClr val="000000"/>
                </a:solidFill>
                <a:latin typeface="Consolas"/>
              </a:rPr>
              <a:t>BolaRunnable</a:t>
            </a:r>
            <a:r>
              <a:rPr lang="en-US" sz="1800" b="1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800" b="1" dirty="0" smtClean="0">
                <a:solidFill>
                  <a:srgbClr val="7F0055"/>
                </a:solidFill>
                <a:latin typeface="Consolas"/>
              </a:rPr>
              <a:t>implements</a:t>
            </a:r>
            <a:r>
              <a:rPr lang="en-US" sz="1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1" dirty="0" err="1" smtClean="0">
                <a:solidFill>
                  <a:srgbClr val="000000"/>
                </a:solidFill>
                <a:latin typeface="Consolas"/>
              </a:rPr>
              <a:t>Runnable</a:t>
            </a:r>
            <a:endParaRPr lang="en-US" sz="1800" b="1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pt-BR" sz="1800" dirty="0" smtClean="0">
                <a:solidFill>
                  <a:srgbClr val="000000"/>
                </a:solidFill>
                <a:latin typeface="Consolas"/>
              </a:rPr>
              <a:t>{	</a:t>
            </a:r>
            <a:r>
              <a:rPr lang="pt-BR" sz="1800" b="1" dirty="0" err="1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pt-BR" sz="1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800" b="1" dirty="0" err="1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pt-BR" sz="1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800" b="1" dirty="0" err="1" smtClean="0">
                <a:solidFill>
                  <a:srgbClr val="000000"/>
                </a:solidFill>
                <a:latin typeface="Consolas"/>
              </a:rPr>
              <a:t>run</a:t>
            </a:r>
            <a:r>
              <a:rPr lang="pt-BR" sz="1800" b="1" dirty="0" smtClean="0">
                <a:solidFill>
                  <a:srgbClr val="000000"/>
                </a:solidFill>
                <a:latin typeface="Consolas"/>
              </a:rPr>
              <a:t>()</a:t>
            </a:r>
          </a:p>
          <a:p>
            <a:pPr>
              <a:buNone/>
            </a:pPr>
            <a:r>
              <a:rPr lang="pt-BR" sz="1800" dirty="0" smtClean="0">
                <a:solidFill>
                  <a:srgbClr val="000000"/>
                </a:solidFill>
                <a:latin typeface="Consolas"/>
              </a:rPr>
              <a:t>	{	</a:t>
            </a:r>
            <a:r>
              <a:rPr lang="pt-BR" sz="1800" b="1" dirty="0" err="1" smtClean="0">
                <a:solidFill>
                  <a:srgbClr val="7F0055"/>
                </a:solidFill>
                <a:latin typeface="Consolas"/>
              </a:rPr>
              <a:t>try</a:t>
            </a:r>
            <a:endParaRPr lang="pt-BR" sz="1800" b="1" dirty="0" smtClean="0">
              <a:solidFill>
                <a:srgbClr val="7F0055"/>
              </a:solidFill>
              <a:latin typeface="Consolas"/>
            </a:endParaRPr>
          </a:p>
          <a:p>
            <a:pPr>
              <a:buNone/>
            </a:pPr>
            <a:r>
              <a:rPr lang="pt-BR" sz="1800" dirty="0" smtClean="0">
                <a:solidFill>
                  <a:srgbClr val="000000"/>
                </a:solidFill>
                <a:latin typeface="Consolas"/>
              </a:rPr>
              <a:t>		{	</a:t>
            </a:r>
            <a:r>
              <a:rPr lang="pt-BR" sz="1800" b="1" dirty="0" smtClean="0">
                <a:solidFill>
                  <a:srgbClr val="7F0055"/>
                </a:solidFill>
                <a:latin typeface="Consolas"/>
              </a:rPr>
              <a:t>for</a:t>
            </a:r>
            <a:r>
              <a:rPr lang="pt-BR" sz="1800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pt-BR" sz="18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pt-BR" sz="1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800" b="1" dirty="0" smtClean="0">
                <a:solidFill>
                  <a:srgbClr val="6A3E3E"/>
                </a:solidFill>
                <a:latin typeface="Consolas"/>
              </a:rPr>
              <a:t>i</a:t>
            </a:r>
            <a:r>
              <a:rPr lang="pt-BR" sz="1800" b="1" dirty="0" smtClean="0">
                <a:solidFill>
                  <a:srgbClr val="000000"/>
                </a:solidFill>
                <a:latin typeface="Consolas"/>
              </a:rPr>
              <a:t> = 1; </a:t>
            </a:r>
            <a:r>
              <a:rPr lang="pt-BR" sz="1800" b="1" dirty="0" smtClean="0">
                <a:solidFill>
                  <a:srgbClr val="6A3E3E"/>
                </a:solidFill>
                <a:latin typeface="Consolas"/>
              </a:rPr>
              <a:t>i</a:t>
            </a:r>
            <a:r>
              <a:rPr lang="pt-BR" sz="1800" b="1" dirty="0" smtClean="0">
                <a:solidFill>
                  <a:srgbClr val="000000"/>
                </a:solidFill>
                <a:latin typeface="Consolas"/>
              </a:rPr>
              <a:t> &lt;= </a:t>
            </a:r>
            <a:r>
              <a:rPr lang="pt-BR" sz="1800" b="1" i="1" dirty="0" smtClean="0">
                <a:solidFill>
                  <a:srgbClr val="0000C0"/>
                </a:solidFill>
                <a:latin typeface="Consolas"/>
              </a:rPr>
              <a:t>PASSOS</a:t>
            </a:r>
            <a:r>
              <a:rPr lang="pt-BR" sz="1800" b="1" i="1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pt-BR" sz="1800" b="1" i="1" dirty="0" smtClean="0">
                <a:solidFill>
                  <a:srgbClr val="6A3E3E"/>
                </a:solidFill>
                <a:latin typeface="Consolas"/>
              </a:rPr>
              <a:t>i</a:t>
            </a:r>
            <a:r>
              <a:rPr lang="pt-BR" sz="1800" b="1" i="1" dirty="0" smtClean="0">
                <a:solidFill>
                  <a:srgbClr val="000000"/>
                </a:solidFill>
                <a:latin typeface="Consolas"/>
              </a:rPr>
              <a:t>++)</a:t>
            </a:r>
          </a:p>
          <a:p>
            <a:pPr>
              <a:buNone/>
            </a:pPr>
            <a:r>
              <a:rPr lang="pt-BR" sz="1800" dirty="0" smtClean="0">
                <a:solidFill>
                  <a:srgbClr val="000000"/>
                </a:solidFill>
                <a:latin typeface="Consolas"/>
              </a:rPr>
              <a:t>			{	</a:t>
            </a:r>
            <a:r>
              <a:rPr lang="pt-BR" sz="1800" dirty="0" smtClean="0">
                <a:solidFill>
                  <a:srgbClr val="0000C0"/>
                </a:solidFill>
                <a:latin typeface="Consolas"/>
              </a:rPr>
              <a:t>bola</a:t>
            </a:r>
            <a:r>
              <a:rPr lang="pt-BR" sz="1800" dirty="0" smtClean="0">
                <a:solidFill>
                  <a:srgbClr val="000000"/>
                </a:solidFill>
                <a:latin typeface="Consolas"/>
              </a:rPr>
              <a:t>.mover(</a:t>
            </a:r>
            <a:r>
              <a:rPr lang="pt-BR" sz="1800" dirty="0" smtClean="0">
                <a:solidFill>
                  <a:srgbClr val="0000C0"/>
                </a:solidFill>
                <a:latin typeface="Consolas"/>
              </a:rPr>
              <a:t>componente</a:t>
            </a:r>
            <a:r>
              <a:rPr lang="pt-BR" sz="18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800" dirty="0" err="1" smtClean="0">
                <a:solidFill>
                  <a:srgbClr val="000000"/>
                </a:solidFill>
                <a:latin typeface="Consolas"/>
              </a:rPr>
              <a:t>getBounds</a:t>
            </a:r>
            <a:r>
              <a:rPr lang="pt-BR" sz="1800" dirty="0" smtClean="0">
                <a:solidFill>
                  <a:srgbClr val="000000"/>
                </a:solidFill>
                <a:latin typeface="Consolas"/>
              </a:rPr>
              <a:t>());</a:t>
            </a:r>
          </a:p>
          <a:p>
            <a:pPr>
              <a:buNone/>
            </a:pPr>
            <a:r>
              <a:rPr lang="pt-BR" sz="1800" dirty="0" smtClean="0">
                <a:solidFill>
                  <a:srgbClr val="0000C0"/>
                </a:solidFill>
                <a:latin typeface="Consolas"/>
              </a:rPr>
              <a:t>				componente</a:t>
            </a:r>
            <a:r>
              <a:rPr lang="pt-BR" sz="18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800" dirty="0" err="1" smtClean="0">
                <a:solidFill>
                  <a:srgbClr val="000000"/>
                </a:solidFill>
                <a:latin typeface="Consolas"/>
              </a:rPr>
              <a:t>repaint</a:t>
            </a:r>
            <a:r>
              <a:rPr lang="pt-BR" sz="180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>
              <a:buNone/>
            </a:pPr>
            <a:r>
              <a:rPr lang="pt-BR" sz="1800" dirty="0" smtClean="0">
                <a:solidFill>
                  <a:srgbClr val="000000"/>
                </a:solidFill>
                <a:latin typeface="Consolas"/>
              </a:rPr>
              <a:t>				Thread.</a:t>
            </a:r>
            <a:r>
              <a:rPr lang="pt-BR" sz="1800" i="1" dirty="0" err="1" smtClean="0">
                <a:solidFill>
                  <a:srgbClr val="000000"/>
                </a:solidFill>
                <a:latin typeface="Consolas"/>
              </a:rPr>
              <a:t>sleep</a:t>
            </a:r>
            <a:r>
              <a:rPr lang="pt-BR" sz="18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800" b="1" i="1" dirty="0" smtClean="0">
                <a:solidFill>
                  <a:srgbClr val="0000C0"/>
                </a:solidFill>
                <a:latin typeface="Consolas"/>
              </a:rPr>
              <a:t>ATRASO</a:t>
            </a:r>
            <a:r>
              <a:rPr lang="pt-BR" sz="18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pt-BR" sz="1800" dirty="0" smtClean="0">
                <a:solidFill>
                  <a:srgbClr val="000000"/>
                </a:solidFill>
                <a:latin typeface="Consolas"/>
              </a:rPr>
              <a:t>   		}</a:t>
            </a:r>
          </a:p>
          <a:p>
            <a:pPr>
              <a:buNone/>
            </a:pPr>
            <a:r>
              <a:rPr lang="pt-BR" sz="1800" dirty="0" smtClean="0">
                <a:solidFill>
                  <a:srgbClr val="000000"/>
                </a:solidFill>
                <a:latin typeface="Consolas"/>
              </a:rPr>
              <a:t>   	} </a:t>
            </a:r>
            <a:r>
              <a:rPr lang="pt-BR" sz="1800" b="1" dirty="0" smtClean="0">
                <a:solidFill>
                  <a:srgbClr val="7F0055"/>
                </a:solidFill>
                <a:latin typeface="Consolas"/>
              </a:rPr>
              <a:t>catch</a:t>
            </a:r>
            <a:r>
              <a:rPr lang="pt-BR" sz="1800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pt-BR" sz="1800" b="1" dirty="0" err="1" smtClean="0">
                <a:solidFill>
                  <a:srgbClr val="000000"/>
                </a:solidFill>
                <a:latin typeface="Consolas"/>
              </a:rPr>
              <a:t>InterruptedException</a:t>
            </a:r>
            <a:r>
              <a:rPr lang="pt-BR" sz="1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800" b="1" dirty="0" smtClean="0">
                <a:solidFill>
                  <a:srgbClr val="6A3E3E"/>
                </a:solidFill>
                <a:latin typeface="Consolas"/>
              </a:rPr>
              <a:t>e</a:t>
            </a:r>
            <a:r>
              <a:rPr lang="pt-BR" sz="1800" b="1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>
              <a:buNone/>
            </a:pPr>
            <a:r>
              <a:rPr lang="pt-BR" sz="1800" dirty="0" smtClean="0">
                <a:solidFill>
                  <a:srgbClr val="000000"/>
                </a:solidFill>
                <a:latin typeface="Consolas"/>
              </a:rPr>
              <a:t>		{</a:t>
            </a:r>
          </a:p>
          <a:p>
            <a:pPr>
              <a:buNone/>
            </a:pPr>
            <a:r>
              <a:rPr lang="pt-BR" sz="1800" dirty="0" smtClean="0">
                <a:solidFill>
                  <a:srgbClr val="000000"/>
                </a:solidFill>
                <a:latin typeface="Consolas"/>
              </a:rPr>
              <a:t>		}</a:t>
            </a:r>
          </a:p>
          <a:p>
            <a:pPr>
              <a:buNone/>
            </a:pPr>
            <a:r>
              <a:rPr lang="pt-BR" sz="1800" dirty="0" smtClean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r>
              <a:rPr lang="pt-BR" sz="18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pt-BR" sz="1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F40CAA-E4F4-413D-ACD1-F6C2A3B3D2FF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 </a:t>
            </a:r>
            <a:r>
              <a:rPr lang="pt-BR" dirty="0" err="1" smtClean="0"/>
              <a:t>JanelaDeBolas</a:t>
            </a:r>
            <a:r>
              <a:rPr lang="pt-BR" dirty="0" smtClean="0"/>
              <a:t>.</a:t>
            </a:r>
            <a:r>
              <a:rPr lang="pt-BR" dirty="0" err="1" smtClean="0"/>
              <a:t>addBola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sz="2400" b="1" dirty="0" err="1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pt-BR" sz="2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2400" b="1" dirty="0" err="1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pt-BR" sz="2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2400" b="1" dirty="0" err="1" smtClean="0">
                <a:solidFill>
                  <a:srgbClr val="000000"/>
                </a:solidFill>
                <a:latin typeface="Consolas"/>
              </a:rPr>
              <a:t>addBola</a:t>
            </a:r>
            <a:r>
              <a:rPr lang="pt-BR" sz="2400" b="1" dirty="0" smtClean="0">
                <a:solidFill>
                  <a:srgbClr val="000000"/>
                </a:solidFill>
                <a:latin typeface="Consolas"/>
              </a:rPr>
              <a:t>()</a:t>
            </a:r>
          </a:p>
          <a:p>
            <a:pPr>
              <a:buNone/>
            </a:pPr>
            <a:r>
              <a:rPr lang="pt-BR" sz="2400" dirty="0" smtClean="0">
                <a:solidFill>
                  <a:srgbClr val="000000"/>
                </a:solidFill>
                <a:latin typeface="Consolas"/>
              </a:rPr>
              <a:t>{		Bola </a:t>
            </a:r>
            <a:r>
              <a:rPr lang="pt-BR" sz="2400" dirty="0" err="1" smtClean="0">
                <a:solidFill>
                  <a:srgbClr val="6A3E3E"/>
                </a:solidFill>
                <a:latin typeface="Consolas"/>
              </a:rPr>
              <a:t>bola</a:t>
            </a:r>
            <a:r>
              <a:rPr lang="pt-BR" sz="2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2400" b="1" dirty="0" err="1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pt-BR" sz="2400" b="1" dirty="0" smtClean="0">
                <a:solidFill>
                  <a:srgbClr val="000000"/>
                </a:solidFill>
                <a:latin typeface="Consolas"/>
              </a:rPr>
              <a:t> Bola();</a:t>
            </a:r>
          </a:p>
          <a:p>
            <a:pPr>
              <a:buNone/>
            </a:pPr>
            <a:r>
              <a:rPr lang="pt-BR" sz="24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pt-BR" sz="2400" dirty="0" err="1" smtClean="0">
                <a:solidFill>
                  <a:srgbClr val="0000C0"/>
                </a:solidFill>
                <a:latin typeface="Consolas"/>
              </a:rPr>
              <a:t>comp</a:t>
            </a:r>
            <a:r>
              <a:rPr lang="pt-BR" sz="2400" dirty="0" err="1" smtClean="0">
                <a:solidFill>
                  <a:srgbClr val="000000"/>
                </a:solidFill>
                <a:latin typeface="Consolas"/>
              </a:rPr>
              <a:t>.addBola</a:t>
            </a:r>
            <a:r>
              <a:rPr lang="pt-BR" sz="2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2400" dirty="0" smtClean="0">
                <a:solidFill>
                  <a:srgbClr val="6A3E3E"/>
                </a:solidFill>
                <a:latin typeface="Consolas"/>
              </a:rPr>
              <a:t>bola</a:t>
            </a:r>
            <a:r>
              <a:rPr lang="pt-BR" sz="24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Runnable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6A3E3E"/>
                </a:solidFill>
                <a:latin typeface="Consolas"/>
              </a:rPr>
              <a:t>r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400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2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nsolas"/>
              </a:rPr>
              <a:t>BolaRunnable</a:t>
            </a:r>
            <a:r>
              <a:rPr lang="en-US" sz="24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400" b="1" dirty="0" smtClean="0">
                <a:solidFill>
                  <a:srgbClr val="6A3E3E"/>
                </a:solidFill>
                <a:latin typeface="Consolas"/>
              </a:rPr>
              <a:t>bola</a:t>
            </a:r>
            <a:r>
              <a:rPr lang="en-US" sz="2400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400" b="1" dirty="0" smtClean="0">
                <a:solidFill>
                  <a:srgbClr val="0000C0"/>
                </a:solidFill>
                <a:latin typeface="Consolas"/>
              </a:rPr>
              <a:t>comp</a:t>
            </a:r>
            <a:r>
              <a:rPr lang="en-US" sz="24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pt-BR" sz="2400" dirty="0" smtClean="0">
                <a:solidFill>
                  <a:srgbClr val="000000"/>
                </a:solidFill>
                <a:latin typeface="Consolas"/>
              </a:rPr>
              <a:t>		Thread </a:t>
            </a:r>
            <a:r>
              <a:rPr lang="pt-BR" sz="2400" dirty="0" smtClean="0">
                <a:solidFill>
                  <a:srgbClr val="6A3E3E"/>
                </a:solidFill>
                <a:latin typeface="Consolas"/>
              </a:rPr>
              <a:t>t</a:t>
            </a:r>
            <a:r>
              <a:rPr lang="pt-BR" sz="2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2400" b="1" dirty="0" err="1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pt-BR" sz="2400" b="1" dirty="0" smtClean="0">
                <a:solidFill>
                  <a:srgbClr val="000000"/>
                </a:solidFill>
                <a:latin typeface="Consolas"/>
              </a:rPr>
              <a:t> Thread(</a:t>
            </a:r>
            <a:r>
              <a:rPr lang="pt-BR" sz="2400" b="1" dirty="0" smtClean="0">
                <a:solidFill>
                  <a:srgbClr val="6A3E3E"/>
                </a:solidFill>
                <a:latin typeface="Consolas"/>
              </a:rPr>
              <a:t>r</a:t>
            </a:r>
            <a:r>
              <a:rPr lang="pt-BR" sz="24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pt-BR" sz="24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pt-BR" sz="2400" dirty="0" err="1" smtClean="0">
                <a:solidFill>
                  <a:srgbClr val="6A3E3E"/>
                </a:solidFill>
                <a:latin typeface="Consolas"/>
              </a:rPr>
              <a:t>t</a:t>
            </a:r>
            <a:r>
              <a:rPr lang="pt-BR" sz="2400" dirty="0" err="1" smtClean="0">
                <a:solidFill>
                  <a:srgbClr val="000000"/>
                </a:solidFill>
                <a:latin typeface="Consolas"/>
              </a:rPr>
              <a:t>.start</a:t>
            </a:r>
            <a:r>
              <a:rPr lang="pt-BR" sz="240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>
              <a:buNone/>
            </a:pPr>
            <a:r>
              <a:rPr lang="pt-BR" sz="2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F40CAA-E4F4-413D-ACD1-F6C2A3B3D2FF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de </a:t>
            </a:r>
            <a:r>
              <a:rPr lang="pt-BR" dirty="0" err="1" smtClean="0"/>
              <a:t>Runnable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err="1" smtClean="0"/>
              <a:t>public</a:t>
            </a:r>
            <a:r>
              <a:rPr lang="pt-BR" sz="2800" dirty="0" smtClean="0"/>
              <a:t> </a:t>
            </a:r>
            <a:r>
              <a:rPr lang="pt-BR" sz="2800" dirty="0" err="1" smtClean="0"/>
              <a:t>void</a:t>
            </a:r>
            <a:r>
              <a:rPr lang="pt-BR" sz="2800" dirty="0" smtClean="0"/>
              <a:t> </a:t>
            </a:r>
            <a:r>
              <a:rPr lang="pt-BR" sz="2800" dirty="0" err="1" smtClean="0"/>
              <a:t>run</a:t>
            </a:r>
            <a:r>
              <a:rPr lang="pt-BR" sz="2800" dirty="0" smtClean="0"/>
              <a:t>()</a:t>
            </a:r>
          </a:p>
          <a:p>
            <a:pPr lvl="1"/>
            <a:r>
              <a:rPr lang="pt-BR" sz="2800" dirty="0" smtClean="0"/>
              <a:t>Deve ser sobrescrito pela classe que implementa </a:t>
            </a:r>
            <a:r>
              <a:rPr lang="pt-BR" sz="2800" dirty="0" err="1" smtClean="0"/>
              <a:t>Runnable</a:t>
            </a:r>
            <a:endParaRPr lang="pt-BR" sz="2800" dirty="0" smtClean="0"/>
          </a:p>
          <a:p>
            <a:pPr lvl="1"/>
            <a:r>
              <a:rPr lang="pt-BR" sz="2800" dirty="0" smtClean="0"/>
              <a:t>Contém código a ser executado em thread separado</a:t>
            </a:r>
          </a:p>
          <a:p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F40CAA-E4F4-413D-ACD1-F6C2A3B3D2FF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de Thread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err="1" smtClean="0"/>
              <a:t>public</a:t>
            </a:r>
            <a:r>
              <a:rPr lang="pt-BR" sz="2800" dirty="0" smtClean="0"/>
              <a:t> Thread(</a:t>
            </a:r>
            <a:r>
              <a:rPr lang="pt-BR" sz="2800" dirty="0" err="1" smtClean="0"/>
              <a:t>Runnable</a:t>
            </a:r>
            <a:r>
              <a:rPr lang="pt-BR" sz="2800" dirty="0" smtClean="0"/>
              <a:t> alvo)</a:t>
            </a:r>
          </a:p>
          <a:p>
            <a:pPr lvl="1"/>
            <a:r>
              <a:rPr lang="pt-BR" sz="2800" dirty="0" smtClean="0"/>
              <a:t>Constrói novo thread</a:t>
            </a:r>
          </a:p>
          <a:p>
            <a:r>
              <a:rPr lang="pt-BR" sz="2800" dirty="0" err="1" smtClean="0"/>
              <a:t>public</a:t>
            </a:r>
            <a:r>
              <a:rPr lang="pt-BR" sz="2800" dirty="0" smtClean="0"/>
              <a:t> </a:t>
            </a:r>
            <a:r>
              <a:rPr lang="pt-BR" sz="2800" dirty="0" err="1" smtClean="0"/>
              <a:t>void</a:t>
            </a:r>
            <a:r>
              <a:rPr lang="pt-BR" sz="2800" dirty="0" smtClean="0"/>
              <a:t> start()</a:t>
            </a:r>
          </a:p>
          <a:p>
            <a:pPr lvl="1"/>
            <a:r>
              <a:rPr lang="pt-BR" sz="2800" dirty="0" smtClean="0"/>
              <a:t>Inicia o thread</a:t>
            </a:r>
          </a:p>
          <a:p>
            <a:pPr lvl="1"/>
            <a:r>
              <a:rPr lang="pt-BR" sz="2800" dirty="0" smtClean="0"/>
              <a:t>Executa código do método </a:t>
            </a:r>
            <a:r>
              <a:rPr lang="pt-BR" sz="2800" dirty="0" err="1" smtClean="0"/>
              <a:t>run</a:t>
            </a:r>
            <a:r>
              <a:rPr lang="pt-BR" sz="2800" dirty="0" smtClean="0"/>
              <a:t> do alvo</a:t>
            </a:r>
          </a:p>
          <a:p>
            <a:pPr lvl="1"/>
            <a:r>
              <a:rPr lang="pt-BR" sz="2800" dirty="0" smtClean="0"/>
              <a:t>Retorna imediatamente</a:t>
            </a:r>
          </a:p>
          <a:p>
            <a:pPr lvl="2"/>
            <a:r>
              <a:rPr lang="pt-BR" sz="2400" dirty="0" smtClean="0"/>
              <a:t>Não </a:t>
            </a:r>
            <a:r>
              <a:rPr lang="pt-BR" sz="2400" dirty="0" err="1" smtClean="0"/>
              <a:t>bloqueante</a:t>
            </a:r>
            <a:endParaRPr lang="pt-BR" sz="2400" dirty="0" smtClean="0"/>
          </a:p>
          <a:p>
            <a:endParaRPr lang="pt-BR" dirty="0" smtClean="0"/>
          </a:p>
          <a:p>
            <a:pPr lvl="1"/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F40CAA-E4F4-413D-ACD1-F6C2A3B3D2FF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Interrompendo threads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Encerramento</a:t>
            </a:r>
          </a:p>
          <a:p>
            <a:pPr lvl="1"/>
            <a:r>
              <a:rPr lang="pt-BR" dirty="0" smtClean="0"/>
              <a:t>Executa </a:t>
            </a:r>
            <a:r>
              <a:rPr lang="pt-BR" dirty="0" err="1" smtClean="0"/>
              <a:t>return</a:t>
            </a:r>
            <a:endParaRPr lang="pt-BR" dirty="0" smtClean="0"/>
          </a:p>
          <a:p>
            <a:pPr lvl="1"/>
            <a:r>
              <a:rPr lang="pt-BR" dirty="0" smtClean="0"/>
              <a:t>Execução da última instrução</a:t>
            </a:r>
          </a:p>
          <a:p>
            <a:pPr lvl="1"/>
            <a:r>
              <a:rPr lang="pt-BR" dirty="0" smtClean="0"/>
              <a:t>Exceção lançada não é capturada</a:t>
            </a:r>
          </a:p>
          <a:p>
            <a:r>
              <a:rPr lang="pt-BR" dirty="0" smtClean="0"/>
              <a:t>Método </a:t>
            </a:r>
            <a:r>
              <a:rPr lang="pt-BR" dirty="0" err="1" smtClean="0"/>
              <a:t>interrupt</a:t>
            </a:r>
            <a:r>
              <a:rPr lang="pt-BR" dirty="0" smtClean="0"/>
              <a:t> solicita interrupção</a:t>
            </a:r>
          </a:p>
          <a:p>
            <a:pPr lvl="1"/>
            <a:r>
              <a:rPr lang="pt-BR" dirty="0" smtClean="0"/>
              <a:t>Responsabilidade do thread verificar alteração</a:t>
            </a:r>
          </a:p>
          <a:p>
            <a:r>
              <a:rPr lang="pt-BR" sz="2000" b="1" dirty="0" smtClean="0">
                <a:solidFill>
                  <a:srgbClr val="000000"/>
                </a:solidFill>
                <a:latin typeface="Consolas"/>
              </a:rPr>
              <a:t>Thread </a:t>
            </a:r>
            <a:r>
              <a:rPr lang="pt-BR" sz="2000" b="1" dirty="0" smtClean="0">
                <a:solidFill>
                  <a:srgbClr val="6A3E3E"/>
                </a:solidFill>
                <a:latin typeface="Consolas"/>
              </a:rPr>
              <a:t>thread</a:t>
            </a:r>
            <a:r>
              <a:rPr lang="pt-BR" sz="2000" b="1" dirty="0" smtClean="0">
                <a:solidFill>
                  <a:srgbClr val="000000"/>
                </a:solidFill>
                <a:latin typeface="Consolas"/>
              </a:rPr>
              <a:t> = Thread.</a:t>
            </a:r>
            <a:r>
              <a:rPr lang="pt-BR" sz="2000" b="1" i="1" dirty="0" err="1" smtClean="0">
                <a:solidFill>
                  <a:srgbClr val="000000"/>
                </a:solidFill>
                <a:latin typeface="Consolas"/>
              </a:rPr>
              <a:t>currentThread</a:t>
            </a:r>
            <a:r>
              <a:rPr lang="pt-BR" sz="2000" b="1" i="1" dirty="0" smtClean="0">
                <a:solidFill>
                  <a:srgbClr val="000000"/>
                </a:solidFill>
                <a:latin typeface="Consolas"/>
              </a:rPr>
              <a:t>(); </a:t>
            </a:r>
          </a:p>
          <a:p>
            <a:pPr>
              <a:buNone/>
            </a:pPr>
            <a:r>
              <a:rPr lang="pt-BR" sz="2000" b="1" i="1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pt-BR" sz="2000" b="1" dirty="0" err="1" smtClean="0">
                <a:solidFill>
                  <a:srgbClr val="7F0055"/>
                </a:solidFill>
                <a:latin typeface="Consolas"/>
              </a:rPr>
              <a:t>while</a:t>
            </a:r>
            <a:r>
              <a:rPr lang="pt-BR" sz="2000" b="1" dirty="0" smtClean="0">
                <a:solidFill>
                  <a:srgbClr val="000000"/>
                </a:solidFill>
                <a:latin typeface="Consolas"/>
              </a:rPr>
              <a:t> (!</a:t>
            </a:r>
            <a:r>
              <a:rPr lang="pt-BR" sz="2000" b="1" dirty="0" smtClean="0">
                <a:solidFill>
                  <a:srgbClr val="6A3E3E"/>
                </a:solidFill>
                <a:latin typeface="Consolas"/>
              </a:rPr>
              <a:t>thread</a:t>
            </a:r>
            <a:r>
              <a:rPr lang="pt-BR" sz="2000" b="1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2000" b="1" dirty="0" err="1" smtClean="0">
                <a:solidFill>
                  <a:srgbClr val="000000"/>
                </a:solidFill>
                <a:latin typeface="Consolas"/>
              </a:rPr>
              <a:t>isInterrupted</a:t>
            </a:r>
            <a:r>
              <a:rPr lang="pt-BR" sz="2000" b="1" dirty="0" smtClean="0">
                <a:solidFill>
                  <a:srgbClr val="000000"/>
                </a:solidFill>
                <a:latin typeface="Consolas"/>
              </a:rPr>
              <a:t>() &amp;&amp; </a:t>
            </a:r>
            <a:r>
              <a:rPr lang="pt-BR" sz="2000" b="1" dirty="0" err="1" smtClean="0">
                <a:solidFill>
                  <a:srgbClr val="000000"/>
                </a:solidFill>
                <a:latin typeface="Consolas"/>
              </a:rPr>
              <a:t>trabalhoNaoAcabou</a:t>
            </a:r>
            <a:r>
              <a:rPr lang="pt-BR" sz="2000" b="1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>
              <a:buNone/>
            </a:pPr>
            <a:r>
              <a:rPr lang="pt-BR" sz="2000" b="1" dirty="0" smtClean="0">
                <a:solidFill>
                  <a:srgbClr val="000000"/>
                </a:solidFill>
                <a:latin typeface="Consolas"/>
              </a:rPr>
              <a:t>	{	</a:t>
            </a:r>
            <a:r>
              <a:rPr lang="pt-BR" sz="2000" b="1" dirty="0" smtClean="0">
                <a:solidFill>
                  <a:srgbClr val="3F7F5F"/>
                </a:solidFill>
                <a:latin typeface="Consolas"/>
              </a:rPr>
              <a:t>//continua fazendo o trabalho</a:t>
            </a:r>
          </a:p>
          <a:p>
            <a:pPr>
              <a:buNone/>
            </a:pPr>
            <a:r>
              <a:rPr lang="pt-BR" sz="2000" b="1" dirty="0" smtClean="0">
                <a:solidFill>
                  <a:srgbClr val="000000"/>
                </a:solidFill>
                <a:latin typeface="Consolas"/>
              </a:rPr>
              <a:t>	}</a:t>
            </a:r>
            <a:endParaRPr lang="pt-BR" sz="2000" b="1" dirty="0" smtClean="0"/>
          </a:p>
          <a:p>
            <a:endParaRPr lang="pt-BR" dirty="0" smtClean="0"/>
          </a:p>
          <a:p>
            <a:pPr lvl="1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F40CAA-E4F4-413D-ACD1-F6C2A3B3D2FF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Interrompendo threads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Como interromper, se thread estiver bloqueada?</a:t>
            </a:r>
          </a:p>
          <a:p>
            <a:pPr lvl="1"/>
            <a:r>
              <a:rPr lang="pt-BR" dirty="0" smtClean="0"/>
              <a:t>Lançamento de </a:t>
            </a:r>
            <a:r>
              <a:rPr lang="pt-BR" dirty="0" err="1" smtClean="0"/>
              <a:t>InterruptedException</a:t>
            </a:r>
            <a:r>
              <a:rPr lang="pt-BR" dirty="0" smtClean="0"/>
              <a:t>, se </a:t>
            </a:r>
            <a:r>
              <a:rPr lang="pt-BR" dirty="0" err="1" smtClean="0"/>
              <a:t>sleep</a:t>
            </a:r>
            <a:r>
              <a:rPr lang="pt-BR" dirty="0" smtClean="0"/>
              <a:t> e </a:t>
            </a:r>
            <a:r>
              <a:rPr lang="pt-BR" dirty="0" err="1" smtClean="0"/>
              <a:t>interrupt</a:t>
            </a:r>
            <a:r>
              <a:rPr lang="pt-BR" dirty="0" smtClean="0"/>
              <a:t> são chamados</a:t>
            </a:r>
          </a:p>
          <a:p>
            <a:r>
              <a:rPr lang="pt-BR" sz="1800" b="1" dirty="0" err="1" smtClean="0">
                <a:solidFill>
                  <a:srgbClr val="7F0055"/>
                </a:solidFill>
                <a:latin typeface="Consolas"/>
              </a:rPr>
              <a:t>try</a:t>
            </a:r>
            <a:r>
              <a:rPr lang="pt-BR" sz="1800" b="1" dirty="0" smtClean="0">
                <a:solidFill>
                  <a:srgbClr val="000000"/>
                </a:solidFill>
                <a:latin typeface="Consolas"/>
              </a:rPr>
              <a:t> </a:t>
            </a:r>
          </a:p>
          <a:p>
            <a:pPr>
              <a:buNone/>
            </a:pPr>
            <a:r>
              <a:rPr lang="pt-BR" sz="1800" dirty="0" smtClean="0">
                <a:solidFill>
                  <a:srgbClr val="000000"/>
                </a:solidFill>
                <a:latin typeface="Consolas"/>
              </a:rPr>
              <a:t>	{	</a:t>
            </a:r>
            <a:r>
              <a:rPr lang="pt-BR" sz="1800" b="1" dirty="0" err="1" smtClean="0">
                <a:solidFill>
                  <a:srgbClr val="7F0055"/>
                </a:solidFill>
                <a:latin typeface="Consolas"/>
              </a:rPr>
              <a:t>while</a:t>
            </a:r>
            <a:r>
              <a:rPr lang="pt-BR" sz="1800" b="1" dirty="0" smtClean="0">
                <a:solidFill>
                  <a:srgbClr val="000000"/>
                </a:solidFill>
                <a:latin typeface="Consolas"/>
              </a:rPr>
              <a:t> (!</a:t>
            </a:r>
            <a:r>
              <a:rPr lang="pt-BR" sz="1800" b="1" dirty="0" err="1" smtClean="0">
                <a:solidFill>
                  <a:srgbClr val="6A3E3E"/>
                </a:solidFill>
                <a:latin typeface="Consolas"/>
              </a:rPr>
              <a:t>trabalhoAcabou</a:t>
            </a:r>
            <a:r>
              <a:rPr lang="pt-BR" sz="1800" b="1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>
              <a:buNone/>
            </a:pPr>
            <a:r>
              <a:rPr lang="pt-BR" sz="1800" dirty="0" smtClean="0">
                <a:solidFill>
                  <a:srgbClr val="000000"/>
                </a:solidFill>
                <a:latin typeface="Consolas"/>
              </a:rPr>
              <a:t>		{	</a:t>
            </a:r>
            <a:r>
              <a:rPr lang="pt-BR" sz="1800" dirty="0" smtClean="0">
                <a:solidFill>
                  <a:srgbClr val="3F7F5F"/>
                </a:solidFill>
                <a:latin typeface="Consolas"/>
              </a:rPr>
              <a:t>//continua fazendo o trabalho</a:t>
            </a:r>
          </a:p>
          <a:p>
            <a:pPr>
              <a:buNone/>
            </a:pPr>
            <a:r>
              <a:rPr lang="pt-BR" sz="1800" dirty="0" smtClean="0">
                <a:solidFill>
                  <a:srgbClr val="000000"/>
                </a:solidFill>
                <a:latin typeface="Consolas"/>
              </a:rPr>
              <a:t>			Thread.</a:t>
            </a:r>
            <a:r>
              <a:rPr lang="pt-BR" sz="1800" i="1" dirty="0" err="1" smtClean="0">
                <a:solidFill>
                  <a:srgbClr val="000000"/>
                </a:solidFill>
                <a:latin typeface="Consolas"/>
              </a:rPr>
              <a:t>sleep</a:t>
            </a:r>
            <a:r>
              <a:rPr lang="pt-BR" sz="18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800" i="1" dirty="0" smtClean="0">
                <a:solidFill>
                  <a:srgbClr val="6A3E3E"/>
                </a:solidFill>
                <a:latin typeface="Consolas"/>
              </a:rPr>
              <a:t>atraso</a:t>
            </a:r>
            <a:r>
              <a:rPr lang="pt-BR" sz="1800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pt-BR" sz="1800" dirty="0" smtClean="0">
                <a:solidFill>
                  <a:srgbClr val="000000"/>
                </a:solidFill>
                <a:latin typeface="Consolas"/>
              </a:rPr>
              <a:t>   	}</a:t>
            </a:r>
          </a:p>
          <a:p>
            <a:pPr>
              <a:buNone/>
            </a:pPr>
            <a:r>
              <a:rPr lang="pt-BR" sz="1800" dirty="0" smtClean="0">
                <a:solidFill>
                  <a:srgbClr val="000000"/>
                </a:solidFill>
                <a:latin typeface="Consolas"/>
              </a:rPr>
              <a:t>	} </a:t>
            </a:r>
            <a:r>
              <a:rPr lang="pt-BR" sz="1800" b="1" dirty="0" smtClean="0">
                <a:solidFill>
                  <a:srgbClr val="7F0055"/>
                </a:solidFill>
                <a:latin typeface="Consolas"/>
              </a:rPr>
              <a:t>catch</a:t>
            </a:r>
            <a:r>
              <a:rPr lang="pt-BR" sz="1800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pt-BR" sz="1800" b="1" dirty="0" err="1" smtClean="0">
                <a:solidFill>
                  <a:srgbClr val="000000"/>
                </a:solidFill>
                <a:latin typeface="Consolas"/>
              </a:rPr>
              <a:t>InterruptedException</a:t>
            </a:r>
            <a:r>
              <a:rPr lang="pt-BR" sz="1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800" b="1" dirty="0" smtClean="0">
                <a:solidFill>
                  <a:srgbClr val="6A3E3E"/>
                </a:solidFill>
                <a:latin typeface="Consolas"/>
              </a:rPr>
              <a:t>e</a:t>
            </a:r>
            <a:r>
              <a:rPr lang="pt-BR" sz="1800" b="1" dirty="0" smtClean="0">
                <a:solidFill>
                  <a:srgbClr val="000000"/>
                </a:solidFill>
                <a:latin typeface="Consolas"/>
              </a:rPr>
              <a:t>) </a:t>
            </a:r>
          </a:p>
          <a:p>
            <a:pPr>
              <a:buNone/>
            </a:pPr>
            <a:r>
              <a:rPr lang="pt-BR" sz="1800" dirty="0" smtClean="0">
                <a:solidFill>
                  <a:srgbClr val="000000"/>
                </a:solidFill>
                <a:latin typeface="Consolas"/>
              </a:rPr>
              <a:t>	{	</a:t>
            </a:r>
            <a:r>
              <a:rPr lang="pt-BR" sz="1800" dirty="0" smtClean="0">
                <a:solidFill>
                  <a:srgbClr val="3F7F5F"/>
                </a:solidFill>
                <a:latin typeface="Consolas"/>
              </a:rPr>
              <a:t>//thread foi interrompida durante inatividade</a:t>
            </a:r>
          </a:p>
          <a:p>
            <a:pPr>
              <a:buNone/>
            </a:pPr>
            <a:r>
              <a:rPr lang="pt-BR" sz="1800" dirty="0" smtClean="0">
                <a:solidFill>
                  <a:srgbClr val="000000"/>
                </a:solidFill>
                <a:latin typeface="Consolas"/>
              </a:rPr>
              <a:t>	} </a:t>
            </a:r>
            <a:r>
              <a:rPr lang="pt-BR" sz="1800" b="1" dirty="0" err="1" smtClean="0">
                <a:solidFill>
                  <a:srgbClr val="7F0055"/>
                </a:solidFill>
                <a:latin typeface="Consolas"/>
              </a:rPr>
              <a:t>finally</a:t>
            </a:r>
            <a:endParaRPr lang="pt-BR" sz="1800" b="1" dirty="0" smtClean="0">
              <a:solidFill>
                <a:srgbClr val="7F0055"/>
              </a:solidFill>
              <a:latin typeface="Consolas"/>
            </a:endParaRPr>
          </a:p>
          <a:p>
            <a:pPr>
              <a:buNone/>
            </a:pPr>
            <a:r>
              <a:rPr lang="pt-BR" sz="1800" dirty="0" smtClean="0">
                <a:solidFill>
                  <a:srgbClr val="000000"/>
                </a:solidFill>
                <a:latin typeface="Consolas"/>
              </a:rPr>
              <a:t>	{	</a:t>
            </a:r>
            <a:r>
              <a:rPr lang="pt-BR" sz="1800" dirty="0" smtClean="0">
                <a:solidFill>
                  <a:srgbClr val="3F7F5F"/>
                </a:solidFill>
                <a:latin typeface="Consolas"/>
              </a:rPr>
              <a:t>//libera recursos, se </a:t>
            </a:r>
            <a:r>
              <a:rPr lang="pt-BR" sz="1800" dirty="0" err="1" smtClean="0">
                <a:solidFill>
                  <a:srgbClr val="3F7F5F"/>
                </a:solidFill>
                <a:latin typeface="Consolas"/>
              </a:rPr>
              <a:t>necessario</a:t>
            </a:r>
            <a:endParaRPr lang="pt-BR" sz="1800" dirty="0" smtClean="0">
              <a:solidFill>
                <a:srgbClr val="3F7F5F"/>
              </a:solidFill>
              <a:latin typeface="Consolas"/>
            </a:endParaRPr>
          </a:p>
          <a:p>
            <a:pPr>
              <a:buNone/>
            </a:pPr>
            <a:r>
              <a:rPr lang="pt-BR" sz="1800" dirty="0" smtClean="0">
                <a:solidFill>
                  <a:srgbClr val="000000"/>
                </a:solidFill>
                <a:latin typeface="Consolas"/>
              </a:rPr>
              <a:t>	}</a:t>
            </a:r>
            <a:endParaRPr lang="pt-BR" sz="1800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F40CAA-E4F4-413D-ACD1-F6C2A3B3D2FF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de Thread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interrupt</a:t>
            </a:r>
            <a:r>
              <a:rPr lang="pt-BR" dirty="0" smtClean="0"/>
              <a:t>()</a:t>
            </a:r>
          </a:p>
          <a:p>
            <a:pPr lvl="1"/>
            <a:r>
              <a:rPr lang="pt-BR" dirty="0" smtClean="0"/>
              <a:t>Marca </a:t>
            </a:r>
            <a:r>
              <a:rPr lang="pt-BR" dirty="0" err="1" smtClean="0"/>
              <a:t>flag</a:t>
            </a:r>
            <a:r>
              <a:rPr lang="pt-BR" dirty="0" smtClean="0"/>
              <a:t> de interrupção</a:t>
            </a:r>
          </a:p>
          <a:p>
            <a:pPr lvl="1"/>
            <a:r>
              <a:rPr lang="pt-BR" dirty="0" smtClean="0"/>
              <a:t>Se thread estiver bloqueado por </a:t>
            </a:r>
            <a:r>
              <a:rPr lang="pt-BR" dirty="0" err="1" smtClean="0"/>
              <a:t>sleep</a:t>
            </a:r>
            <a:r>
              <a:rPr lang="pt-BR" dirty="0" smtClean="0"/>
              <a:t>, lança </a:t>
            </a:r>
            <a:r>
              <a:rPr lang="pt-BR" dirty="0" err="1" smtClean="0"/>
              <a:t>InterruptedException</a:t>
            </a:r>
            <a:endParaRPr lang="pt-BR" dirty="0" smtClean="0"/>
          </a:p>
          <a:p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boolean</a:t>
            </a:r>
            <a:r>
              <a:rPr lang="pt-BR" dirty="0" smtClean="0"/>
              <a:t> </a:t>
            </a:r>
            <a:r>
              <a:rPr lang="pt-BR" dirty="0" err="1" smtClean="0"/>
              <a:t>isInterrupted</a:t>
            </a:r>
            <a:r>
              <a:rPr lang="pt-BR" dirty="0" smtClean="0"/>
              <a:t>()</a:t>
            </a:r>
          </a:p>
          <a:p>
            <a:pPr lvl="1"/>
            <a:r>
              <a:rPr lang="pt-BR" dirty="0" smtClean="0"/>
              <a:t>Indica se </a:t>
            </a:r>
            <a:r>
              <a:rPr lang="pt-BR" dirty="0" err="1" smtClean="0"/>
              <a:t>flag</a:t>
            </a:r>
            <a:r>
              <a:rPr lang="pt-BR" dirty="0" smtClean="0"/>
              <a:t> de interrupção esta ativada</a:t>
            </a:r>
          </a:p>
          <a:p>
            <a:pPr lvl="1"/>
            <a:r>
              <a:rPr lang="pt-BR" dirty="0" smtClean="0"/>
              <a:t>Não altera o valor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F40CAA-E4F4-413D-ACD1-F6C2A3B3D2FF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de Thread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static</a:t>
            </a:r>
            <a:r>
              <a:rPr lang="pt-BR" dirty="0" smtClean="0"/>
              <a:t> Thread </a:t>
            </a:r>
            <a:r>
              <a:rPr lang="pt-BR" dirty="0" err="1" smtClean="0"/>
              <a:t>currentThread</a:t>
            </a:r>
            <a:r>
              <a:rPr lang="pt-BR" dirty="0" smtClean="0"/>
              <a:t>()</a:t>
            </a:r>
          </a:p>
          <a:p>
            <a:pPr lvl="1"/>
            <a:r>
              <a:rPr lang="pt-BR" dirty="0" smtClean="0"/>
              <a:t>Retorna o thread em execução</a:t>
            </a:r>
          </a:p>
          <a:p>
            <a:pPr lvl="1"/>
            <a:r>
              <a:rPr lang="pt-BR" dirty="0" smtClean="0"/>
              <a:t>Thread que chamou o próprio método</a:t>
            </a:r>
          </a:p>
          <a:p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static</a:t>
            </a:r>
            <a:r>
              <a:rPr lang="pt-BR" dirty="0" smtClean="0"/>
              <a:t> </a:t>
            </a:r>
            <a:r>
              <a:rPr lang="pt-BR" dirty="0" err="1" smtClean="0"/>
              <a:t>boolean</a:t>
            </a:r>
            <a:r>
              <a:rPr lang="pt-BR" dirty="0" smtClean="0"/>
              <a:t> </a:t>
            </a:r>
            <a:r>
              <a:rPr lang="pt-BR" dirty="0" err="1" smtClean="0"/>
              <a:t>interrupted</a:t>
            </a:r>
            <a:r>
              <a:rPr lang="pt-BR" dirty="0" smtClean="0"/>
              <a:t>()</a:t>
            </a:r>
          </a:p>
          <a:p>
            <a:pPr lvl="1"/>
            <a:r>
              <a:rPr lang="pt-BR" dirty="0" smtClean="0"/>
              <a:t>Indica se </a:t>
            </a:r>
            <a:r>
              <a:rPr lang="pt-BR" dirty="0" err="1" smtClean="0"/>
              <a:t>flag</a:t>
            </a:r>
            <a:r>
              <a:rPr lang="pt-BR" dirty="0" smtClean="0"/>
              <a:t> de interrupção esta ativada</a:t>
            </a:r>
          </a:p>
          <a:p>
            <a:pPr lvl="1"/>
            <a:r>
              <a:rPr lang="pt-BR" dirty="0" smtClean="0"/>
              <a:t>Altera o valor da </a:t>
            </a:r>
            <a:r>
              <a:rPr lang="pt-BR" dirty="0" err="1" smtClean="0"/>
              <a:t>flag</a:t>
            </a:r>
            <a:r>
              <a:rPr lang="pt-BR" dirty="0" smtClean="0"/>
              <a:t> para </a:t>
            </a:r>
            <a:r>
              <a:rPr lang="pt-BR" dirty="0" err="1" smtClean="0"/>
              <a:t>false</a:t>
            </a:r>
            <a:endParaRPr lang="pt-BR" dirty="0" smtClean="0"/>
          </a:p>
          <a:p>
            <a:pPr lvl="2"/>
            <a:r>
              <a:rPr lang="pt-BR" dirty="0" smtClean="0"/>
              <a:t>Efeito colateral</a:t>
            </a:r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F40CAA-E4F4-413D-ACD1-F6C2A3B3D2FF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Estados de thread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Estados</a:t>
            </a:r>
          </a:p>
          <a:p>
            <a:pPr lvl="1"/>
            <a:r>
              <a:rPr lang="pt-BR" dirty="0" smtClean="0"/>
              <a:t>Novo</a:t>
            </a:r>
          </a:p>
          <a:p>
            <a:pPr lvl="1"/>
            <a:r>
              <a:rPr lang="pt-BR" dirty="0" smtClean="0"/>
              <a:t>Executável</a:t>
            </a:r>
          </a:p>
          <a:p>
            <a:pPr lvl="1"/>
            <a:r>
              <a:rPr lang="pt-BR" dirty="0" smtClean="0"/>
              <a:t>Bloqueado</a:t>
            </a:r>
          </a:p>
          <a:p>
            <a:pPr lvl="1"/>
            <a:r>
              <a:rPr lang="pt-BR" dirty="0" smtClean="0"/>
              <a:t>Em espera</a:t>
            </a:r>
          </a:p>
          <a:p>
            <a:pPr lvl="1"/>
            <a:r>
              <a:rPr lang="pt-BR" dirty="0" smtClean="0"/>
              <a:t>Espera planejada</a:t>
            </a:r>
          </a:p>
          <a:p>
            <a:pPr lvl="1"/>
            <a:r>
              <a:rPr lang="pt-BR" dirty="0" smtClean="0"/>
              <a:t>Concluído</a:t>
            </a:r>
          </a:p>
          <a:p>
            <a:pPr lvl="2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F40CAA-E4F4-413D-ACD1-F6C2A3B3D2FF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Multitarefa</a:t>
            </a:r>
          </a:p>
        </p:txBody>
      </p:sp>
      <p:sp>
        <p:nvSpPr>
          <p:cNvPr id="614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Processo</a:t>
            </a:r>
          </a:p>
          <a:p>
            <a:pPr lvl="1"/>
            <a:r>
              <a:rPr lang="pt-BR" dirty="0" smtClean="0"/>
              <a:t>Programa em execução</a:t>
            </a:r>
          </a:p>
          <a:p>
            <a:r>
              <a:rPr lang="pt-BR" dirty="0" smtClean="0"/>
              <a:t>Número de processos é limitados a quantidade de </a:t>
            </a:r>
            <a:r>
              <a:rPr lang="pt-BR" dirty="0" err="1" smtClean="0"/>
              <a:t>CPUs</a:t>
            </a:r>
            <a:r>
              <a:rPr lang="pt-BR" dirty="0" smtClean="0"/>
              <a:t>?</a:t>
            </a:r>
          </a:p>
          <a:p>
            <a:pPr lvl="1"/>
            <a:r>
              <a:rPr lang="pt-BR" dirty="0" smtClean="0"/>
              <a:t>Não!</a:t>
            </a:r>
          </a:p>
          <a:p>
            <a:r>
              <a:rPr lang="pt-BR" dirty="0" smtClean="0"/>
              <a:t>Paralelismo no uso do processador</a:t>
            </a:r>
          </a:p>
          <a:p>
            <a:pPr lvl="1"/>
            <a:r>
              <a:rPr lang="pt-BR" dirty="0" smtClean="0"/>
              <a:t>Processos parecem executar ao mesmo tempo</a:t>
            </a:r>
          </a:p>
          <a:p>
            <a:pPr lvl="2"/>
            <a:r>
              <a:rPr lang="pt-BR" dirty="0" smtClean="0"/>
              <a:t>Divisão temporal</a:t>
            </a:r>
          </a:p>
          <a:p>
            <a:pPr lvl="1"/>
            <a:r>
              <a:rPr lang="pt-BR" dirty="0" smtClean="0"/>
              <a:t>Exemplo</a:t>
            </a:r>
          </a:p>
          <a:p>
            <a:pPr lvl="2"/>
            <a:r>
              <a:rPr lang="pt-BR" dirty="0" smtClean="0"/>
              <a:t>Imprimir arquivos, navegar na web e ouvir música</a:t>
            </a:r>
          </a:p>
          <a:p>
            <a:pPr lvl="1"/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260342-E537-4546-998C-3B393BDD1486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Estados de thread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Novo</a:t>
            </a:r>
          </a:p>
          <a:p>
            <a:pPr lvl="1"/>
            <a:r>
              <a:rPr lang="pt-BR" sz="2800" dirty="0" smtClean="0"/>
              <a:t>Após </a:t>
            </a:r>
            <a:r>
              <a:rPr lang="pt-BR" sz="2800" dirty="0" err="1" smtClean="0"/>
              <a:t>new</a:t>
            </a:r>
            <a:r>
              <a:rPr lang="pt-BR" sz="2800" dirty="0" smtClean="0"/>
              <a:t> Thread(</a:t>
            </a:r>
            <a:r>
              <a:rPr lang="pt-BR" sz="2800" dirty="0" err="1" smtClean="0"/>
              <a:t>runnable</a:t>
            </a:r>
            <a:r>
              <a:rPr lang="pt-BR" sz="2800" dirty="0" smtClean="0"/>
              <a:t>)</a:t>
            </a:r>
            <a:endParaRPr lang="pt-BR" sz="2800" dirty="0" smtClean="0"/>
          </a:p>
          <a:p>
            <a:r>
              <a:rPr lang="pt-BR" sz="2800" dirty="0" smtClean="0"/>
              <a:t>Executável</a:t>
            </a:r>
          </a:p>
          <a:p>
            <a:pPr lvl="1"/>
            <a:r>
              <a:rPr lang="pt-BR" sz="2800" dirty="0" smtClean="0"/>
              <a:t>Executando ou na fila de execução</a:t>
            </a:r>
            <a:endParaRPr lang="pt-BR" sz="2800" dirty="0" smtClean="0"/>
          </a:p>
          <a:p>
            <a:r>
              <a:rPr lang="pt-BR" sz="2800" dirty="0" smtClean="0"/>
              <a:t>Bloqueado</a:t>
            </a:r>
          </a:p>
          <a:p>
            <a:pPr lvl="1"/>
            <a:r>
              <a:rPr lang="pt-BR" sz="2800" dirty="0" smtClean="0"/>
              <a:t>Tentando adquirir bloqueio de objeto</a:t>
            </a:r>
            <a:endParaRPr lang="pt-BR" sz="2800" dirty="0" smtClean="0"/>
          </a:p>
          <a:p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F40CAA-E4F4-413D-ACD1-F6C2A3B3D2FF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Estados de thread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 espera</a:t>
            </a:r>
          </a:p>
          <a:p>
            <a:pPr lvl="1"/>
            <a:r>
              <a:rPr lang="pt-BR" dirty="0" smtClean="0"/>
              <a:t>Aguardando outra thread emitir notificação</a:t>
            </a:r>
            <a:endParaRPr lang="pt-BR" dirty="0" smtClean="0"/>
          </a:p>
          <a:p>
            <a:r>
              <a:rPr lang="pt-BR" dirty="0" smtClean="0"/>
              <a:t>Espera </a:t>
            </a:r>
            <a:r>
              <a:rPr lang="pt-BR" dirty="0" smtClean="0"/>
              <a:t>planejada</a:t>
            </a:r>
          </a:p>
          <a:p>
            <a:pPr lvl="1"/>
            <a:r>
              <a:rPr lang="pt-BR" dirty="0" smtClean="0"/>
              <a:t>Aguardando outra thread emitir notificação ou tempo limite</a:t>
            </a:r>
            <a:endParaRPr lang="pt-BR" dirty="0" smtClean="0"/>
          </a:p>
          <a:p>
            <a:r>
              <a:rPr lang="pt-BR" dirty="0" smtClean="0"/>
              <a:t>Concluído</a:t>
            </a:r>
          </a:p>
          <a:p>
            <a:pPr lvl="1"/>
            <a:r>
              <a:rPr lang="pt-BR" dirty="0" smtClean="0"/>
              <a:t>Encerramento do método </a:t>
            </a:r>
            <a:r>
              <a:rPr lang="pt-BR" dirty="0" err="1" smtClean="0"/>
              <a:t>run</a:t>
            </a:r>
            <a:endParaRPr lang="pt-BR" dirty="0" smtClean="0"/>
          </a:p>
          <a:p>
            <a:pPr lvl="1"/>
            <a:r>
              <a:rPr lang="pt-BR" dirty="0" smtClean="0"/>
              <a:t>Exceção não capturada no método </a:t>
            </a:r>
            <a:r>
              <a:rPr lang="pt-BR" dirty="0" err="1" smtClean="0"/>
              <a:t>run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F40CAA-E4F4-413D-ACD1-F6C2A3B3D2FF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de Thread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p</a:t>
            </a:r>
            <a:r>
              <a:rPr lang="pt-BR" dirty="0" err="1" smtClean="0"/>
              <a:t>ublic</a:t>
            </a:r>
            <a:r>
              <a:rPr lang="pt-BR" dirty="0" smtClean="0"/>
              <a:t> </a:t>
            </a: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join</a:t>
            </a:r>
            <a:r>
              <a:rPr lang="pt-BR" dirty="0" smtClean="0"/>
              <a:t>()</a:t>
            </a:r>
          </a:p>
          <a:p>
            <a:pPr lvl="1"/>
            <a:r>
              <a:rPr lang="pt-BR" dirty="0" smtClean="0"/>
              <a:t>Espera pelo thread terminar</a:t>
            </a:r>
          </a:p>
          <a:p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join</a:t>
            </a:r>
            <a:r>
              <a:rPr lang="pt-BR" dirty="0" smtClean="0"/>
              <a:t>(</a:t>
            </a:r>
            <a:r>
              <a:rPr lang="pt-BR" dirty="0" err="1" smtClean="0"/>
              <a:t>long</a:t>
            </a:r>
            <a:r>
              <a:rPr lang="pt-BR" dirty="0" smtClean="0"/>
              <a:t> </a:t>
            </a:r>
            <a:r>
              <a:rPr lang="pt-BR" dirty="0" err="1" smtClean="0"/>
              <a:t>milisegundos</a:t>
            </a:r>
            <a:r>
              <a:rPr lang="pt-BR" dirty="0" smtClean="0"/>
              <a:t>)</a:t>
            </a:r>
            <a:endParaRPr lang="pt-BR" dirty="0" smtClean="0"/>
          </a:p>
          <a:p>
            <a:pPr lvl="1"/>
            <a:r>
              <a:rPr lang="pt-BR" dirty="0" smtClean="0"/>
              <a:t>Espera pelo thread </a:t>
            </a:r>
            <a:r>
              <a:rPr lang="pt-BR" dirty="0" smtClean="0"/>
              <a:t>terminar ou tempo expirar</a:t>
            </a:r>
          </a:p>
          <a:p>
            <a:r>
              <a:rPr lang="pt-BR" dirty="0" err="1" smtClean="0"/>
              <a:t>p</a:t>
            </a:r>
            <a:r>
              <a:rPr lang="pt-BR" dirty="0" err="1" smtClean="0"/>
              <a:t>ublic</a:t>
            </a:r>
            <a:r>
              <a:rPr lang="pt-BR" dirty="0" smtClean="0"/>
              <a:t> Thread.</a:t>
            </a:r>
            <a:r>
              <a:rPr lang="pt-BR" dirty="0" err="1" smtClean="0"/>
              <a:t>State</a:t>
            </a:r>
            <a:r>
              <a:rPr lang="pt-BR" dirty="0" smtClean="0"/>
              <a:t> </a:t>
            </a:r>
            <a:r>
              <a:rPr lang="pt-BR" dirty="0" err="1" smtClean="0"/>
              <a:t>getState</a:t>
            </a:r>
            <a:r>
              <a:rPr lang="pt-BR" dirty="0" smtClean="0"/>
              <a:t>()</a:t>
            </a:r>
          </a:p>
          <a:p>
            <a:pPr lvl="1"/>
            <a:r>
              <a:rPr lang="pt-BR" dirty="0" smtClean="0"/>
              <a:t>Retorna estado da thread</a:t>
            </a:r>
          </a:p>
          <a:p>
            <a:pPr lvl="2"/>
            <a:r>
              <a:rPr lang="pt-BR" sz="1600" dirty="0" smtClean="0"/>
              <a:t>NEW</a:t>
            </a:r>
          </a:p>
          <a:p>
            <a:pPr lvl="2"/>
            <a:r>
              <a:rPr lang="pt-BR" sz="1600" dirty="0" smtClean="0"/>
              <a:t>RUNNABLE</a:t>
            </a:r>
          </a:p>
          <a:p>
            <a:pPr lvl="2"/>
            <a:r>
              <a:rPr lang="pt-BR" sz="1600" dirty="0" smtClean="0"/>
              <a:t>BLOCKED</a:t>
            </a:r>
          </a:p>
          <a:p>
            <a:pPr lvl="2"/>
            <a:r>
              <a:rPr lang="pt-BR" sz="1600" dirty="0" smtClean="0"/>
              <a:t>WAITING</a:t>
            </a:r>
          </a:p>
          <a:p>
            <a:pPr lvl="2"/>
            <a:r>
              <a:rPr lang="pt-BR" sz="1600" dirty="0" smtClean="0"/>
              <a:t>TIMED_WAITING</a:t>
            </a:r>
          </a:p>
          <a:p>
            <a:pPr lvl="2"/>
            <a:r>
              <a:rPr lang="pt-BR" sz="1600" dirty="0" smtClean="0"/>
              <a:t>TERMINATED</a:t>
            </a:r>
            <a:endParaRPr lang="pt-BR" sz="1600" dirty="0" smtClean="0"/>
          </a:p>
          <a:p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F40CAA-E4F4-413D-ACD1-F6C2A3B3D2FF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Propriedades de threads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Prioridade</a:t>
            </a:r>
          </a:p>
          <a:p>
            <a:pPr lvl="1"/>
            <a:r>
              <a:rPr lang="pt-BR" dirty="0" smtClean="0"/>
              <a:t>Thread herda de quem construiu</a:t>
            </a:r>
          </a:p>
          <a:p>
            <a:pPr lvl="1"/>
            <a:r>
              <a:rPr lang="pt-BR" dirty="0" smtClean="0"/>
              <a:t>Alterada através de </a:t>
            </a:r>
            <a:r>
              <a:rPr lang="pt-BR" dirty="0" err="1" smtClean="0"/>
              <a:t>setPriority</a:t>
            </a:r>
            <a:endParaRPr lang="pt-BR" dirty="0" smtClean="0"/>
          </a:p>
          <a:p>
            <a:pPr lvl="2"/>
            <a:r>
              <a:rPr lang="pt-BR" dirty="0" smtClean="0"/>
              <a:t>De Thread.MIN_PRIORITY (1)</a:t>
            </a:r>
          </a:p>
          <a:p>
            <a:pPr lvl="2"/>
            <a:r>
              <a:rPr lang="pt-BR" dirty="0" smtClean="0"/>
              <a:t>Passando por NORMAL_PRIORITY (5)</a:t>
            </a:r>
          </a:p>
          <a:p>
            <a:pPr lvl="2"/>
            <a:r>
              <a:rPr lang="pt-BR" dirty="0" smtClean="0"/>
              <a:t>Até Thread.MAX_PRIORITY (10)</a:t>
            </a:r>
          </a:p>
          <a:p>
            <a:pPr lvl="1"/>
            <a:r>
              <a:rPr lang="pt-BR" dirty="0" smtClean="0"/>
              <a:t>Mapeados para prioridades do SO</a:t>
            </a:r>
          </a:p>
          <a:p>
            <a:pPr lvl="2"/>
            <a:r>
              <a:rPr lang="pt-BR" dirty="0" smtClean="0"/>
              <a:t>Windows possui 7 níveis</a:t>
            </a:r>
          </a:p>
          <a:p>
            <a:pPr lvl="2"/>
            <a:r>
              <a:rPr lang="pt-BR" dirty="0" smtClean="0"/>
              <a:t>JVM para Linux ignora prioridades</a:t>
            </a:r>
            <a:endParaRPr lang="pt-BR" dirty="0" smtClean="0"/>
          </a:p>
          <a:p>
            <a:pPr lvl="2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F40CAA-E4F4-413D-ACD1-F6C2A3B3D2FF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Propriedades de threads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err="1" smtClean="0"/>
              <a:t>Daemon</a:t>
            </a:r>
            <a:endParaRPr lang="pt-BR" sz="2800" dirty="0" smtClean="0"/>
          </a:p>
          <a:p>
            <a:pPr lvl="1"/>
            <a:r>
              <a:rPr lang="pt-BR" sz="2800" dirty="0" smtClean="0"/>
              <a:t>Só serve aos outros</a:t>
            </a:r>
          </a:p>
          <a:p>
            <a:pPr lvl="1"/>
            <a:r>
              <a:rPr lang="pt-BR" sz="2800" dirty="0" smtClean="0"/>
              <a:t>JVM encerra execução se só houver threads </a:t>
            </a:r>
            <a:r>
              <a:rPr lang="pt-BR" sz="2800" dirty="0" err="1" smtClean="0"/>
              <a:t>daemon</a:t>
            </a:r>
            <a:endParaRPr lang="pt-BR" sz="2800" dirty="0" smtClean="0"/>
          </a:p>
          <a:p>
            <a:pPr lvl="1"/>
            <a:r>
              <a:rPr lang="pt-BR" sz="2800" dirty="0" smtClean="0"/>
              <a:t>Nunca acessar recurso como arquivo ou conexão</a:t>
            </a:r>
          </a:p>
          <a:p>
            <a:pPr lvl="2"/>
            <a:r>
              <a:rPr lang="pt-BR" sz="2400" dirty="0" smtClean="0"/>
              <a:t>Pode encerrar a qualquer momento</a:t>
            </a:r>
          </a:p>
          <a:p>
            <a:pPr lvl="1"/>
            <a:endParaRPr lang="pt-BR" sz="2800" dirty="0" smtClean="0"/>
          </a:p>
          <a:p>
            <a:pPr lvl="1"/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F40CAA-E4F4-413D-ACD1-F6C2A3B3D2FF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Propriedades de threads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Tratador de exceções não capturadas</a:t>
            </a:r>
          </a:p>
          <a:p>
            <a:pPr lvl="1"/>
            <a:r>
              <a:rPr lang="pt-BR" dirty="0" smtClean="0"/>
              <a:t>Método </a:t>
            </a:r>
            <a:r>
              <a:rPr lang="pt-BR" dirty="0" err="1" smtClean="0"/>
              <a:t>run</a:t>
            </a:r>
            <a:r>
              <a:rPr lang="pt-BR" dirty="0" smtClean="0"/>
              <a:t> não lança exceções não verificadas</a:t>
            </a:r>
          </a:p>
          <a:p>
            <a:pPr lvl="2"/>
            <a:r>
              <a:rPr lang="pt-BR" dirty="0" smtClean="0"/>
              <a:t>Por que não?</a:t>
            </a:r>
          </a:p>
          <a:p>
            <a:pPr lvl="1"/>
            <a:r>
              <a:rPr lang="pt-BR" dirty="0" smtClean="0"/>
              <a:t>Adição de tratador</a:t>
            </a:r>
          </a:p>
          <a:p>
            <a:pPr lvl="2"/>
            <a:r>
              <a:rPr lang="pt-BR" dirty="0" smtClean="0"/>
              <a:t>Padrão</a:t>
            </a:r>
          </a:p>
          <a:p>
            <a:pPr lvl="2"/>
            <a:r>
              <a:rPr lang="pt-BR" dirty="0" smtClean="0"/>
              <a:t>Por thread</a:t>
            </a:r>
          </a:p>
          <a:p>
            <a:pPr lvl="2"/>
            <a:r>
              <a:rPr lang="pt-BR" dirty="0" smtClean="0"/>
              <a:t>Por grupo de thread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F40CAA-E4F4-413D-ACD1-F6C2A3B3D2FF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de Thread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err="1" smtClean="0"/>
              <a:t>p</a:t>
            </a:r>
            <a:r>
              <a:rPr lang="pt-BR" sz="2400" dirty="0" err="1" smtClean="0"/>
              <a:t>ublic</a:t>
            </a:r>
            <a:r>
              <a:rPr lang="pt-BR" sz="2400" dirty="0" smtClean="0"/>
              <a:t> </a:t>
            </a:r>
            <a:r>
              <a:rPr lang="pt-BR" sz="2400" dirty="0" err="1" smtClean="0"/>
              <a:t>void</a:t>
            </a:r>
            <a:r>
              <a:rPr lang="pt-BR" sz="2400" dirty="0" smtClean="0"/>
              <a:t> </a:t>
            </a:r>
            <a:r>
              <a:rPr lang="pt-BR" sz="2400" dirty="0" err="1" smtClean="0"/>
              <a:t>setPriority</a:t>
            </a:r>
            <a:r>
              <a:rPr lang="pt-BR" sz="2400" dirty="0" smtClean="0"/>
              <a:t>(</a:t>
            </a:r>
            <a:r>
              <a:rPr lang="pt-BR" sz="2400" dirty="0" err="1" smtClean="0"/>
              <a:t>int</a:t>
            </a:r>
            <a:r>
              <a:rPr lang="pt-BR" sz="2400" dirty="0" smtClean="0"/>
              <a:t> prioridade)</a:t>
            </a:r>
          </a:p>
          <a:p>
            <a:pPr lvl="1"/>
            <a:r>
              <a:rPr lang="pt-BR" sz="2000" dirty="0" smtClean="0"/>
              <a:t>Altera a prioridade do thread</a:t>
            </a:r>
          </a:p>
          <a:p>
            <a:r>
              <a:rPr lang="pt-BR" sz="2400" dirty="0" err="1" smtClean="0"/>
              <a:t>p</a:t>
            </a:r>
            <a:r>
              <a:rPr lang="pt-BR" sz="2400" dirty="0" err="1" smtClean="0"/>
              <a:t>ublic</a:t>
            </a:r>
            <a:r>
              <a:rPr lang="pt-BR" sz="2400" dirty="0" smtClean="0"/>
              <a:t> </a:t>
            </a:r>
            <a:r>
              <a:rPr lang="pt-BR" sz="2400" dirty="0" err="1" smtClean="0"/>
              <a:t>void</a:t>
            </a:r>
            <a:r>
              <a:rPr lang="pt-BR" sz="2400" dirty="0" smtClean="0"/>
              <a:t> </a:t>
            </a:r>
            <a:r>
              <a:rPr lang="pt-BR" sz="2400" dirty="0" err="1" smtClean="0"/>
              <a:t>setDaemon</a:t>
            </a:r>
            <a:r>
              <a:rPr lang="pt-BR" sz="2400" dirty="0" smtClean="0"/>
              <a:t>(</a:t>
            </a:r>
            <a:r>
              <a:rPr lang="pt-BR" sz="2400" dirty="0" err="1" smtClean="0"/>
              <a:t>boolean</a:t>
            </a:r>
            <a:r>
              <a:rPr lang="pt-BR" sz="2400" dirty="0" smtClean="0"/>
              <a:t> ligado)</a:t>
            </a:r>
          </a:p>
          <a:p>
            <a:pPr lvl="1"/>
            <a:r>
              <a:rPr lang="pt-BR" sz="2000" dirty="0" smtClean="0"/>
              <a:t>Ativa modo </a:t>
            </a:r>
            <a:r>
              <a:rPr lang="pt-BR" sz="2000" dirty="0" err="1" smtClean="0"/>
              <a:t>daemon</a:t>
            </a:r>
            <a:endParaRPr lang="pt-BR" sz="2000" dirty="0" smtClean="0"/>
          </a:p>
          <a:p>
            <a:r>
              <a:rPr lang="pt-BR" sz="2400" dirty="0" err="1" smtClean="0"/>
              <a:t>p</a:t>
            </a:r>
            <a:r>
              <a:rPr lang="pt-BR" sz="2400" dirty="0" err="1" smtClean="0"/>
              <a:t>ublic</a:t>
            </a:r>
            <a:r>
              <a:rPr lang="pt-BR" sz="2400" dirty="0" smtClean="0"/>
              <a:t> </a:t>
            </a:r>
            <a:r>
              <a:rPr lang="pt-BR" sz="2400" dirty="0" err="1" smtClean="0"/>
              <a:t>static</a:t>
            </a:r>
            <a:r>
              <a:rPr lang="pt-BR" sz="2400" dirty="0" smtClean="0"/>
              <a:t> </a:t>
            </a:r>
            <a:r>
              <a:rPr lang="pt-BR" sz="2400" dirty="0" err="1" smtClean="0"/>
              <a:t>void</a:t>
            </a:r>
            <a:r>
              <a:rPr lang="pt-BR" sz="2400" dirty="0" smtClean="0"/>
              <a:t> </a:t>
            </a:r>
            <a:r>
              <a:rPr lang="pt-BR" sz="2400" dirty="0" err="1" smtClean="0"/>
              <a:t>setDefaultUncaughtExceptionHandler</a:t>
            </a:r>
            <a:endParaRPr lang="pt-BR" sz="2400" dirty="0" smtClean="0"/>
          </a:p>
          <a:p>
            <a:pPr>
              <a:buNone/>
            </a:pPr>
            <a:r>
              <a:rPr lang="pt-BR" sz="2400" dirty="0" smtClean="0"/>
              <a:t>	(Thread.</a:t>
            </a:r>
            <a:r>
              <a:rPr lang="pt-BR" sz="2400" dirty="0" err="1" smtClean="0"/>
              <a:t>UncaughtExceptionHandler</a:t>
            </a:r>
            <a:r>
              <a:rPr lang="pt-BR" sz="2400" dirty="0" smtClean="0"/>
              <a:t> tratador)</a:t>
            </a:r>
          </a:p>
          <a:p>
            <a:pPr lvl="1"/>
            <a:r>
              <a:rPr lang="pt-BR" sz="2000" dirty="0" smtClean="0"/>
              <a:t>Adiciona tratador padrão</a:t>
            </a:r>
          </a:p>
          <a:p>
            <a:r>
              <a:rPr lang="pt-BR" sz="2400" dirty="0" err="1" smtClean="0"/>
              <a:t>p</a:t>
            </a:r>
            <a:r>
              <a:rPr lang="pt-BR" sz="2400" dirty="0" err="1" smtClean="0"/>
              <a:t>ublic</a:t>
            </a:r>
            <a:r>
              <a:rPr lang="pt-BR" sz="2400" dirty="0" smtClean="0"/>
              <a:t> </a:t>
            </a:r>
            <a:r>
              <a:rPr lang="pt-BR" sz="2400" dirty="0" err="1" smtClean="0"/>
              <a:t>void</a:t>
            </a:r>
            <a:r>
              <a:rPr lang="pt-BR" sz="2400" dirty="0" smtClean="0"/>
              <a:t> </a:t>
            </a:r>
            <a:r>
              <a:rPr lang="pt-BR" sz="2400" dirty="0" err="1" smtClean="0"/>
              <a:t>setUncaughtExceptionHandler</a:t>
            </a:r>
            <a:endParaRPr lang="pt-BR" sz="2400" dirty="0" smtClean="0"/>
          </a:p>
          <a:p>
            <a:pPr>
              <a:buNone/>
            </a:pPr>
            <a:r>
              <a:rPr lang="pt-BR" sz="2400" dirty="0" smtClean="0"/>
              <a:t>	</a:t>
            </a:r>
            <a:r>
              <a:rPr lang="pt-BR" sz="2400" dirty="0" smtClean="0"/>
              <a:t>(Thread.</a:t>
            </a:r>
            <a:r>
              <a:rPr lang="pt-BR" sz="2400" dirty="0" err="1" smtClean="0"/>
              <a:t>UncaughtExceptionHandler</a:t>
            </a:r>
            <a:r>
              <a:rPr lang="pt-BR" sz="2400" dirty="0" smtClean="0"/>
              <a:t> tratador)</a:t>
            </a:r>
          </a:p>
          <a:p>
            <a:pPr lvl="1"/>
            <a:r>
              <a:rPr lang="pt-BR" sz="2200" dirty="0" smtClean="0"/>
              <a:t>Adiciona tratador individual do thread</a:t>
            </a:r>
          </a:p>
          <a:p>
            <a:pPr>
              <a:buNone/>
            </a:pPr>
            <a:endParaRPr lang="pt-BR" sz="2400" dirty="0" smtClean="0"/>
          </a:p>
          <a:p>
            <a:pPr lvl="1"/>
            <a:endParaRPr lang="pt-BR" sz="2000" dirty="0" smtClean="0"/>
          </a:p>
          <a:p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F40CAA-E4F4-413D-ACD1-F6C2A3B3D2FF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</a:p>
        </p:txBody>
      </p:sp>
      <p:sp>
        <p:nvSpPr>
          <p:cNvPr id="3174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HORSTMANN, C. S.; CORNELL, G. </a:t>
            </a:r>
            <a:r>
              <a:rPr lang="pt-BR" b="1" dirty="0" smtClean="0"/>
              <a:t>Core Java</a:t>
            </a:r>
            <a:r>
              <a:rPr lang="pt-BR" dirty="0" smtClean="0"/>
              <a:t> </a:t>
            </a:r>
            <a:r>
              <a:rPr lang="pt-BR" b="1" dirty="0" smtClean="0"/>
              <a:t>- Fundamentos</a:t>
            </a:r>
            <a:r>
              <a:rPr lang="pt-BR" dirty="0" smtClean="0"/>
              <a:t> - </a:t>
            </a:r>
            <a:r>
              <a:rPr lang="pt-BR" dirty="0" err="1" smtClean="0"/>
              <a:t>Vol</a:t>
            </a:r>
            <a:r>
              <a:rPr lang="pt-BR" dirty="0" smtClean="0"/>
              <a:t> 1. 8 ed. cap. 14 (</a:t>
            </a:r>
            <a:r>
              <a:rPr lang="pt-BR" dirty="0" err="1" smtClean="0"/>
              <a:t>Multithreading</a:t>
            </a:r>
            <a:r>
              <a:rPr lang="pt-BR" dirty="0" smtClean="0"/>
              <a:t>).</a:t>
            </a:r>
          </a:p>
          <a:p>
            <a:pPr>
              <a:buFont typeface="Wingdings 2" pitchFamily="18" charset="2"/>
              <a:buNone/>
            </a:pPr>
            <a:endParaRPr lang="pt-BR" dirty="0" smtClean="0"/>
          </a:p>
          <a:p>
            <a:endParaRPr lang="pt-BR" sz="2800" dirty="0" smtClean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4F79DA-D5A0-40C2-9E44-338376B2B506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Multithreading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Conceito de multitarefa aplicado a processos</a:t>
            </a:r>
          </a:p>
          <a:p>
            <a:pPr lvl="1"/>
            <a:r>
              <a:rPr lang="pt-BR" dirty="0" smtClean="0"/>
              <a:t>Processo realiza várias atividades ao mesmo tempo</a:t>
            </a:r>
          </a:p>
          <a:p>
            <a:r>
              <a:rPr lang="pt-BR" dirty="0" smtClean="0"/>
              <a:t>Diferença</a:t>
            </a:r>
          </a:p>
          <a:p>
            <a:pPr lvl="1"/>
            <a:r>
              <a:rPr lang="pt-BR" dirty="0" smtClean="0"/>
              <a:t>Multitarefa</a:t>
            </a:r>
          </a:p>
          <a:p>
            <a:pPr lvl="2"/>
            <a:r>
              <a:rPr lang="pt-BR" dirty="0" smtClean="0"/>
              <a:t>Conjunto próprio de variáveis</a:t>
            </a:r>
          </a:p>
          <a:p>
            <a:pPr lvl="1"/>
            <a:r>
              <a:rPr lang="pt-BR" dirty="0" err="1" smtClean="0"/>
              <a:t>Multithread</a:t>
            </a:r>
            <a:endParaRPr lang="pt-BR" dirty="0" smtClean="0"/>
          </a:p>
          <a:p>
            <a:pPr lvl="2"/>
            <a:r>
              <a:rPr lang="pt-BR" dirty="0" smtClean="0"/>
              <a:t>Compartilhamento de variáveis</a:t>
            </a:r>
          </a:p>
          <a:p>
            <a:pPr lvl="2"/>
            <a:r>
              <a:rPr lang="pt-BR" dirty="0" smtClean="0"/>
              <a:t>Criação e destruição mais ágil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F40CAA-E4F4-413D-ACD1-F6C2A3B3D2FF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de </a:t>
            </a:r>
            <a:r>
              <a:rPr lang="pt-BR" dirty="0" err="1" smtClean="0"/>
              <a:t>multithreading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Browser</a:t>
            </a:r>
          </a:p>
          <a:p>
            <a:pPr lvl="1"/>
            <a:r>
              <a:rPr lang="pt-BR" dirty="0" smtClean="0"/>
              <a:t>Download de recursos de páginas</a:t>
            </a:r>
          </a:p>
          <a:p>
            <a:r>
              <a:rPr lang="pt-BR" dirty="0" smtClean="0"/>
              <a:t>Servidores de rede</a:t>
            </a:r>
          </a:p>
          <a:p>
            <a:pPr lvl="1"/>
            <a:r>
              <a:rPr lang="pt-BR" dirty="0" smtClean="0"/>
              <a:t>Atendimento a múltiplos usuários</a:t>
            </a:r>
          </a:p>
          <a:p>
            <a:r>
              <a:rPr lang="pt-BR" dirty="0" smtClean="0"/>
              <a:t>Programas gráficos</a:t>
            </a:r>
          </a:p>
          <a:p>
            <a:pPr lvl="1"/>
            <a:r>
              <a:rPr lang="pt-BR" dirty="0" smtClean="0"/>
              <a:t>Processamento de eventos gerados pela interface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F40CAA-E4F4-413D-ACD1-F6C2A3B3D2FF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de </a:t>
            </a:r>
            <a:r>
              <a:rPr lang="pt-BR" dirty="0" err="1" smtClean="0"/>
              <a:t>multithreading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F40CAA-E4F4-413D-ACD1-F6C2A3B3D2FF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9474" y="1918533"/>
            <a:ext cx="7457302" cy="44394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Bolas </a:t>
            </a:r>
            <a:r>
              <a:rPr lang="pt-BR" dirty="0" err="1" smtClean="0"/>
              <a:t>pulantes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Exemplo sem uso de threads</a:t>
            </a:r>
          </a:p>
          <a:p>
            <a:r>
              <a:rPr lang="pt-BR" sz="2800" dirty="0" smtClean="0"/>
              <a:t>Ao clicar em “Iniciar”</a:t>
            </a:r>
          </a:p>
          <a:p>
            <a:pPr lvl="1"/>
            <a:r>
              <a:rPr lang="pt-BR" sz="2800" dirty="0" smtClean="0"/>
              <a:t>Uma bola é disparada</a:t>
            </a:r>
          </a:p>
          <a:p>
            <a:pPr lvl="1"/>
            <a:r>
              <a:rPr lang="pt-BR" sz="2800" dirty="0" smtClean="0"/>
              <a:t>Rebate nas paredes</a:t>
            </a:r>
          </a:p>
          <a:p>
            <a:r>
              <a:rPr lang="pt-BR" sz="2800" dirty="0" smtClean="0"/>
              <a:t>Nenhuma interação enquanto bola está movendo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F40CAA-E4F4-413D-ACD1-F6C2A3B3D2FF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Bolas </a:t>
            </a:r>
            <a:r>
              <a:rPr lang="pt-BR" dirty="0" err="1" smtClean="0"/>
              <a:t>pulantes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Classe Bola</a:t>
            </a:r>
          </a:p>
          <a:p>
            <a:pPr lvl="1"/>
            <a:r>
              <a:rPr lang="pt-BR" sz="2000" dirty="0" smtClean="0"/>
              <a:t>Armazena as coordenadas de cada bola</a:t>
            </a:r>
          </a:p>
          <a:p>
            <a:pPr lvl="1"/>
            <a:r>
              <a:rPr lang="pt-BR" sz="2000" dirty="0" smtClean="0"/>
              <a:t>Permite movimentação pelo painel de bolas</a:t>
            </a:r>
          </a:p>
          <a:p>
            <a:r>
              <a:rPr lang="pt-BR" sz="2400" dirty="0" smtClean="0"/>
              <a:t>Classe </a:t>
            </a:r>
            <a:r>
              <a:rPr lang="pt-BR" sz="2400" dirty="0" err="1" smtClean="0"/>
              <a:t>PainelDeBolas</a:t>
            </a:r>
            <a:endParaRPr lang="pt-BR" sz="2400" dirty="0" smtClean="0"/>
          </a:p>
          <a:p>
            <a:pPr lvl="1"/>
            <a:r>
              <a:rPr lang="pt-BR" sz="2000" dirty="0" smtClean="0"/>
              <a:t>Permite adicionar bolas</a:t>
            </a:r>
          </a:p>
          <a:p>
            <a:pPr lvl="1"/>
            <a:r>
              <a:rPr lang="pt-BR" sz="2000" dirty="0" smtClean="0"/>
              <a:t>Permite que cada bola se desenhe</a:t>
            </a:r>
          </a:p>
          <a:p>
            <a:r>
              <a:rPr lang="pt-BR" sz="2400" dirty="0" smtClean="0"/>
              <a:t>Classe </a:t>
            </a:r>
            <a:r>
              <a:rPr lang="pt-BR" sz="2400" dirty="0" err="1" smtClean="0"/>
              <a:t>JanelaDeBolas</a:t>
            </a:r>
            <a:endParaRPr lang="pt-BR" sz="2400" dirty="0" smtClean="0"/>
          </a:p>
          <a:p>
            <a:pPr lvl="1"/>
            <a:r>
              <a:rPr lang="pt-BR" sz="2000" dirty="0" smtClean="0"/>
              <a:t>Contém o painel de bolas e botões</a:t>
            </a:r>
          </a:p>
          <a:p>
            <a:r>
              <a:rPr lang="pt-BR" sz="2400" dirty="0" smtClean="0"/>
              <a:t>Classe </a:t>
            </a:r>
            <a:r>
              <a:rPr lang="pt-BR" sz="2400" dirty="0" err="1" smtClean="0"/>
              <a:t>JanelaDeBolasApp</a:t>
            </a:r>
            <a:endParaRPr lang="pt-BR" sz="2400" dirty="0" smtClean="0"/>
          </a:p>
          <a:p>
            <a:pPr lvl="1"/>
            <a:r>
              <a:rPr lang="pt-BR" sz="2000" dirty="0" smtClean="0"/>
              <a:t>Contém método </a:t>
            </a:r>
            <a:r>
              <a:rPr lang="pt-BR" sz="2000" dirty="0" err="1" smtClean="0"/>
              <a:t>main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F40CAA-E4F4-413D-ACD1-F6C2A3B3D2FF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 </a:t>
            </a:r>
            <a:r>
              <a:rPr lang="pt-BR" dirty="0" err="1" smtClean="0"/>
              <a:t>JanelaDeBolas</a:t>
            </a:r>
            <a:r>
              <a:rPr lang="pt-BR" dirty="0" smtClean="0"/>
              <a:t>.</a:t>
            </a:r>
            <a:r>
              <a:rPr lang="pt-BR" dirty="0" err="1" smtClean="0"/>
              <a:t>addBola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sz="1800" b="1" dirty="0" err="1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pt-BR" sz="1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800" b="1" dirty="0" err="1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pt-BR" sz="1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800" b="1" dirty="0" err="1" smtClean="0">
                <a:solidFill>
                  <a:srgbClr val="000000"/>
                </a:solidFill>
                <a:latin typeface="Consolas"/>
              </a:rPr>
              <a:t>addBola</a:t>
            </a:r>
            <a:r>
              <a:rPr lang="pt-BR" sz="1800" b="1" dirty="0" smtClean="0">
                <a:solidFill>
                  <a:srgbClr val="000000"/>
                </a:solidFill>
                <a:latin typeface="Consolas"/>
              </a:rPr>
              <a:t>()</a:t>
            </a:r>
          </a:p>
          <a:p>
            <a:pPr>
              <a:buNone/>
            </a:pPr>
            <a:r>
              <a:rPr lang="pt-BR" sz="1800" dirty="0" smtClean="0">
                <a:solidFill>
                  <a:srgbClr val="000000"/>
                </a:solidFill>
                <a:latin typeface="Consolas"/>
              </a:rPr>
              <a:t>{	</a:t>
            </a:r>
            <a:r>
              <a:rPr lang="pt-BR" sz="1800" b="1" dirty="0" err="1" smtClean="0">
                <a:solidFill>
                  <a:srgbClr val="7F0055"/>
                </a:solidFill>
                <a:latin typeface="Consolas"/>
              </a:rPr>
              <a:t>try</a:t>
            </a:r>
            <a:endParaRPr lang="pt-BR" sz="1800" b="1" dirty="0" smtClean="0">
              <a:solidFill>
                <a:srgbClr val="7F0055"/>
              </a:solidFill>
              <a:latin typeface="Consolas"/>
            </a:endParaRPr>
          </a:p>
          <a:p>
            <a:pPr>
              <a:buNone/>
            </a:pPr>
            <a:r>
              <a:rPr lang="pt-BR" sz="1800" dirty="0" smtClean="0">
                <a:solidFill>
                  <a:srgbClr val="000000"/>
                </a:solidFill>
                <a:latin typeface="Consolas"/>
              </a:rPr>
              <a:t>	{	Bola </a:t>
            </a:r>
            <a:r>
              <a:rPr lang="pt-BR" sz="1800" dirty="0" err="1" smtClean="0">
                <a:solidFill>
                  <a:srgbClr val="6A3E3E"/>
                </a:solidFill>
                <a:highlight>
                  <a:srgbClr val="F0D8A8"/>
                </a:highlight>
                <a:latin typeface="Consolas"/>
              </a:rPr>
              <a:t>bola</a:t>
            </a:r>
            <a:r>
              <a:rPr lang="pt-BR" sz="1800" dirty="0" smtClean="0">
                <a:solidFill>
                  <a:srgbClr val="000000"/>
                </a:solidFill>
                <a:highlight>
                  <a:srgbClr val="F0D8A8"/>
                </a:highlight>
                <a:latin typeface="Consolas"/>
              </a:rPr>
              <a:t> = </a:t>
            </a:r>
            <a:r>
              <a:rPr lang="pt-BR" sz="1800" b="1" dirty="0" err="1" smtClean="0">
                <a:solidFill>
                  <a:srgbClr val="7F0055"/>
                </a:solidFill>
                <a:highlight>
                  <a:srgbClr val="F0D8A8"/>
                </a:highlight>
                <a:latin typeface="Consolas"/>
              </a:rPr>
              <a:t>new</a:t>
            </a:r>
            <a:r>
              <a:rPr lang="pt-BR" sz="1800" b="1" dirty="0" smtClean="0">
                <a:solidFill>
                  <a:srgbClr val="000000"/>
                </a:solidFill>
                <a:highlight>
                  <a:srgbClr val="F0D8A8"/>
                </a:highlight>
                <a:latin typeface="Consolas"/>
              </a:rPr>
              <a:t> Bola();</a:t>
            </a:r>
          </a:p>
          <a:p>
            <a:pPr>
              <a:buNone/>
            </a:pPr>
            <a:r>
              <a:rPr lang="pt-BR" sz="1800" dirty="0" smtClean="0">
                <a:solidFill>
                  <a:srgbClr val="0000C0"/>
                </a:solidFill>
                <a:latin typeface="Consolas"/>
              </a:rPr>
              <a:t>		</a:t>
            </a:r>
            <a:r>
              <a:rPr lang="pt-BR" sz="1800" dirty="0" err="1" smtClean="0">
                <a:solidFill>
                  <a:srgbClr val="0000C0"/>
                </a:solidFill>
                <a:latin typeface="Consolas"/>
              </a:rPr>
              <a:t>painelDeBolas</a:t>
            </a:r>
            <a:r>
              <a:rPr lang="pt-BR" sz="18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800" dirty="0" err="1" smtClean="0">
                <a:solidFill>
                  <a:srgbClr val="000000"/>
                </a:solidFill>
                <a:latin typeface="Consolas"/>
              </a:rPr>
              <a:t>addBola</a:t>
            </a:r>
            <a:r>
              <a:rPr lang="pt-BR" sz="18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800" dirty="0" smtClean="0">
                <a:solidFill>
                  <a:srgbClr val="6A3E3E"/>
                </a:solidFill>
                <a:highlight>
                  <a:srgbClr val="D4D4D4"/>
                </a:highlight>
                <a:latin typeface="Consolas"/>
              </a:rPr>
              <a:t>bola</a:t>
            </a:r>
            <a:r>
              <a:rPr lang="pt-BR" sz="18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);</a:t>
            </a:r>
          </a:p>
          <a:p>
            <a:pPr>
              <a:buNone/>
            </a:pPr>
            <a:r>
              <a:rPr lang="pt-BR" sz="1800" dirty="0" smtClean="0">
                <a:solidFill>
                  <a:srgbClr val="000000"/>
                </a:solidFill>
                <a:latin typeface="Consolas"/>
              </a:rPr>
              <a:t>       </a:t>
            </a:r>
            <a:r>
              <a:rPr lang="pt-BR" sz="1800" b="1" dirty="0" smtClean="0">
                <a:solidFill>
                  <a:srgbClr val="7F0055"/>
                </a:solidFill>
                <a:latin typeface="Consolas"/>
              </a:rPr>
              <a:t>for</a:t>
            </a:r>
            <a:r>
              <a:rPr lang="pt-BR" sz="1800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pt-BR" sz="18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pt-BR" sz="1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800" b="1" dirty="0" smtClean="0">
                <a:solidFill>
                  <a:srgbClr val="6A3E3E"/>
                </a:solidFill>
                <a:latin typeface="Consolas"/>
              </a:rPr>
              <a:t>i</a:t>
            </a:r>
            <a:r>
              <a:rPr lang="pt-BR" sz="1800" b="1" dirty="0" smtClean="0">
                <a:solidFill>
                  <a:srgbClr val="000000"/>
                </a:solidFill>
                <a:latin typeface="Consolas"/>
              </a:rPr>
              <a:t> = 1; </a:t>
            </a:r>
            <a:r>
              <a:rPr lang="pt-BR" sz="1800" b="1" dirty="0" smtClean="0">
                <a:solidFill>
                  <a:srgbClr val="6A3E3E"/>
                </a:solidFill>
                <a:latin typeface="Consolas"/>
              </a:rPr>
              <a:t>i</a:t>
            </a:r>
            <a:r>
              <a:rPr lang="pt-BR" sz="1800" b="1" dirty="0" smtClean="0">
                <a:solidFill>
                  <a:srgbClr val="000000"/>
                </a:solidFill>
                <a:latin typeface="Consolas"/>
              </a:rPr>
              <a:t> &lt;= </a:t>
            </a:r>
            <a:r>
              <a:rPr lang="pt-BR" sz="1800" b="1" i="1" dirty="0" smtClean="0">
                <a:solidFill>
                  <a:srgbClr val="0000C0"/>
                </a:solidFill>
                <a:latin typeface="Consolas"/>
              </a:rPr>
              <a:t>PASSOS</a:t>
            </a:r>
            <a:r>
              <a:rPr lang="pt-BR" sz="1800" b="1" i="1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pt-BR" sz="1800" b="1" i="1" dirty="0" smtClean="0">
                <a:solidFill>
                  <a:srgbClr val="6A3E3E"/>
                </a:solidFill>
                <a:latin typeface="Consolas"/>
              </a:rPr>
              <a:t>i</a:t>
            </a:r>
            <a:r>
              <a:rPr lang="pt-BR" sz="1800" b="1" i="1" dirty="0" smtClean="0">
                <a:solidFill>
                  <a:srgbClr val="000000"/>
                </a:solidFill>
                <a:latin typeface="Consolas"/>
              </a:rPr>
              <a:t>++)</a:t>
            </a:r>
          </a:p>
          <a:p>
            <a:pPr>
              <a:buNone/>
            </a:pPr>
            <a:r>
              <a:rPr lang="pt-BR" sz="1800" dirty="0" smtClean="0">
                <a:solidFill>
                  <a:srgbClr val="000000"/>
                </a:solidFill>
                <a:latin typeface="Consolas"/>
              </a:rPr>
              <a:t>       {	</a:t>
            </a:r>
            <a:r>
              <a:rPr lang="pt-BR" sz="1800" dirty="0" smtClean="0">
                <a:solidFill>
                  <a:srgbClr val="6A3E3E"/>
                </a:solidFill>
                <a:highlight>
                  <a:srgbClr val="D4D4D4"/>
                </a:highlight>
                <a:latin typeface="Consolas"/>
              </a:rPr>
              <a:t>bola</a:t>
            </a:r>
            <a:r>
              <a:rPr lang="pt-BR" sz="18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.mover(</a:t>
            </a:r>
            <a:r>
              <a:rPr lang="pt-BR" sz="1800" dirty="0" err="1" smtClean="0">
                <a:solidFill>
                  <a:srgbClr val="0000C0"/>
                </a:solidFill>
                <a:highlight>
                  <a:srgbClr val="D4D4D4"/>
                </a:highlight>
                <a:latin typeface="Consolas"/>
              </a:rPr>
              <a:t>painelDeBolas</a:t>
            </a:r>
            <a:r>
              <a:rPr lang="pt-BR" sz="18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.</a:t>
            </a:r>
            <a:r>
              <a:rPr lang="pt-BR" sz="1800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getBounds</a:t>
            </a:r>
            <a:r>
              <a:rPr lang="pt-BR" sz="18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());</a:t>
            </a:r>
          </a:p>
          <a:p>
            <a:pPr>
              <a:buNone/>
            </a:pPr>
            <a:r>
              <a:rPr lang="pt-BR" sz="1800" dirty="0" smtClean="0">
                <a:solidFill>
                  <a:srgbClr val="000000"/>
                </a:solidFill>
                <a:latin typeface="Consolas"/>
              </a:rPr>
              <a:t>            	</a:t>
            </a:r>
            <a:r>
              <a:rPr lang="pt-BR" sz="1800" dirty="0" err="1" smtClean="0">
                <a:solidFill>
                  <a:srgbClr val="0000C0"/>
                </a:solidFill>
                <a:latin typeface="Consolas"/>
              </a:rPr>
              <a:t>painelDeBolas</a:t>
            </a:r>
            <a:r>
              <a:rPr lang="pt-BR" sz="18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800" dirty="0" err="1" smtClean="0">
                <a:solidFill>
                  <a:srgbClr val="000000"/>
                </a:solidFill>
                <a:latin typeface="Consolas"/>
              </a:rPr>
              <a:t>paint</a:t>
            </a:r>
            <a:r>
              <a:rPr lang="pt-BR" sz="18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800" dirty="0" err="1" smtClean="0">
                <a:solidFill>
                  <a:srgbClr val="0000C0"/>
                </a:solidFill>
                <a:latin typeface="Consolas"/>
              </a:rPr>
              <a:t>painelDeBolas</a:t>
            </a:r>
            <a:r>
              <a:rPr lang="pt-BR" sz="18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pt-BR" sz="1800" dirty="0" err="1" smtClean="0">
                <a:solidFill>
                  <a:srgbClr val="000000"/>
                </a:solidFill>
                <a:latin typeface="Consolas"/>
              </a:rPr>
              <a:t>getGraphics</a:t>
            </a:r>
            <a:r>
              <a:rPr lang="pt-BR" sz="1800" dirty="0" smtClean="0">
                <a:solidFill>
                  <a:srgbClr val="000000"/>
                </a:solidFill>
                <a:latin typeface="Consolas"/>
              </a:rPr>
              <a:t>());</a:t>
            </a:r>
          </a:p>
          <a:p>
            <a:pPr>
              <a:buNone/>
            </a:pPr>
            <a:r>
              <a:rPr lang="pt-BR" sz="1800" dirty="0" smtClean="0">
                <a:solidFill>
                  <a:srgbClr val="000000"/>
                </a:solidFill>
                <a:latin typeface="Consolas"/>
              </a:rPr>
              <a:t>            	Thread.</a:t>
            </a:r>
            <a:r>
              <a:rPr lang="pt-BR" sz="1800" i="1" dirty="0" err="1" smtClean="0">
                <a:solidFill>
                  <a:srgbClr val="000000"/>
                </a:solidFill>
                <a:latin typeface="Consolas"/>
              </a:rPr>
              <a:t>sleep</a:t>
            </a:r>
            <a:r>
              <a:rPr lang="pt-BR" sz="18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800" b="1" i="1" dirty="0" smtClean="0">
                <a:solidFill>
                  <a:srgbClr val="0000C0"/>
                </a:solidFill>
                <a:latin typeface="Consolas"/>
              </a:rPr>
              <a:t>ATRASO</a:t>
            </a:r>
            <a:r>
              <a:rPr lang="pt-BR" sz="18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pt-BR" sz="1800" dirty="0" smtClean="0">
                <a:solidFill>
                  <a:srgbClr val="000000"/>
                </a:solidFill>
                <a:latin typeface="Consolas"/>
              </a:rPr>
              <a:t>       }</a:t>
            </a:r>
          </a:p>
          <a:p>
            <a:pPr>
              <a:buNone/>
            </a:pPr>
            <a:r>
              <a:rPr lang="pt-BR" sz="1800" dirty="0" smtClean="0">
                <a:solidFill>
                  <a:srgbClr val="000000"/>
                </a:solidFill>
                <a:latin typeface="Consolas"/>
              </a:rPr>
              <a:t>	} </a:t>
            </a:r>
            <a:r>
              <a:rPr lang="pt-BR" sz="1800" b="1" dirty="0" smtClean="0">
                <a:solidFill>
                  <a:srgbClr val="7F0055"/>
                </a:solidFill>
                <a:latin typeface="Consolas"/>
              </a:rPr>
              <a:t>catch</a:t>
            </a:r>
            <a:r>
              <a:rPr lang="pt-BR" sz="1800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pt-BR" sz="1800" b="1" dirty="0" err="1" smtClean="0">
                <a:solidFill>
                  <a:srgbClr val="000000"/>
                </a:solidFill>
                <a:latin typeface="Consolas"/>
              </a:rPr>
              <a:t>InterruptedException</a:t>
            </a:r>
            <a:r>
              <a:rPr lang="pt-BR" sz="1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800" b="1" dirty="0" smtClean="0">
                <a:solidFill>
                  <a:srgbClr val="6A3E3E"/>
                </a:solidFill>
                <a:latin typeface="Consolas"/>
              </a:rPr>
              <a:t>e</a:t>
            </a:r>
            <a:r>
              <a:rPr lang="pt-BR" sz="1800" b="1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>
              <a:buNone/>
            </a:pPr>
            <a:r>
              <a:rPr lang="pt-BR" sz="1800" dirty="0" smtClean="0">
                <a:solidFill>
                  <a:srgbClr val="000000"/>
                </a:solidFill>
                <a:latin typeface="Consolas"/>
              </a:rPr>
              <a:t>	{</a:t>
            </a:r>
          </a:p>
          <a:p>
            <a:pPr>
              <a:buNone/>
            </a:pPr>
            <a:r>
              <a:rPr lang="pt-BR" sz="1800" dirty="0" smtClean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r>
              <a:rPr lang="pt-BR" sz="18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pt-BR" sz="1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F40CAA-E4F4-413D-ACD1-F6C2A3B3D2FF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de Thread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err="1" smtClean="0"/>
              <a:t>public</a:t>
            </a:r>
            <a:r>
              <a:rPr lang="pt-BR" sz="2800" dirty="0" smtClean="0"/>
              <a:t> </a:t>
            </a:r>
            <a:r>
              <a:rPr lang="pt-BR" sz="2800" dirty="0" err="1" smtClean="0"/>
              <a:t>static</a:t>
            </a:r>
            <a:r>
              <a:rPr lang="pt-BR" sz="2800" dirty="0" smtClean="0"/>
              <a:t> </a:t>
            </a:r>
            <a:r>
              <a:rPr lang="pt-BR" sz="2800" dirty="0" err="1" smtClean="0"/>
              <a:t>void</a:t>
            </a:r>
            <a:r>
              <a:rPr lang="pt-BR" sz="2800" dirty="0" smtClean="0"/>
              <a:t> </a:t>
            </a:r>
            <a:r>
              <a:rPr lang="pt-BR" sz="2800" dirty="0" err="1" smtClean="0"/>
              <a:t>sleep</a:t>
            </a:r>
            <a:r>
              <a:rPr lang="pt-BR" sz="2800" dirty="0" smtClean="0"/>
              <a:t>(</a:t>
            </a:r>
            <a:r>
              <a:rPr lang="pt-BR" sz="2800" dirty="0" err="1" smtClean="0"/>
              <a:t>long</a:t>
            </a:r>
            <a:r>
              <a:rPr lang="pt-BR" sz="2800" dirty="0" smtClean="0"/>
              <a:t> </a:t>
            </a:r>
            <a:r>
              <a:rPr lang="pt-BR" sz="2800" dirty="0" err="1" smtClean="0"/>
              <a:t>milisegundos</a:t>
            </a:r>
            <a:r>
              <a:rPr lang="pt-BR" sz="2800" dirty="0" smtClean="0"/>
              <a:t>)</a:t>
            </a:r>
          </a:p>
          <a:p>
            <a:pPr lvl="1"/>
            <a:r>
              <a:rPr lang="pt-BR" sz="2800" dirty="0" smtClean="0"/>
              <a:t>Método estático</a:t>
            </a:r>
          </a:p>
          <a:p>
            <a:pPr lvl="1"/>
            <a:r>
              <a:rPr lang="pt-BR" sz="2800" dirty="0" smtClean="0"/>
              <a:t>Para o thread atual</a:t>
            </a:r>
          </a:p>
          <a:p>
            <a:pPr lvl="1"/>
            <a:r>
              <a:rPr lang="pt-BR" sz="2800" dirty="0" smtClean="0"/>
              <a:t>Tempo de parada definida pelo parâmetro milissegundos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F40CAA-E4F4-413D-ACD1-F6C2A3B3D2FF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uxo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uxo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2972</TotalTime>
  <Words>680</Words>
  <PresentationFormat>Apresentação na tela (4:3)</PresentationFormat>
  <Paragraphs>246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Fluxo</vt:lpstr>
      <vt:lpstr>  Multithreading</vt:lpstr>
      <vt:lpstr>Multitarefa</vt:lpstr>
      <vt:lpstr>Multithreading</vt:lpstr>
      <vt:lpstr>Exemplos de multithreading</vt:lpstr>
      <vt:lpstr>Exemplos de multithreading</vt:lpstr>
      <vt:lpstr>Bolas pulantes</vt:lpstr>
      <vt:lpstr>Bolas pulantes</vt:lpstr>
      <vt:lpstr>Método JanelaDeBolas.addBola</vt:lpstr>
      <vt:lpstr>Métodos de Thread</vt:lpstr>
      <vt:lpstr>Bolas pulantes com threads</vt:lpstr>
      <vt:lpstr>Classe BolaRunnable</vt:lpstr>
      <vt:lpstr>Método JanelaDeBolas.addBola</vt:lpstr>
      <vt:lpstr>Métodos de Runnable</vt:lpstr>
      <vt:lpstr>Métodos de Thread</vt:lpstr>
      <vt:lpstr>Interrompendo threads</vt:lpstr>
      <vt:lpstr>Interrompendo threads</vt:lpstr>
      <vt:lpstr>Métodos de Thread</vt:lpstr>
      <vt:lpstr>Métodos de Thread</vt:lpstr>
      <vt:lpstr>Estados de thread</vt:lpstr>
      <vt:lpstr>Estados de thread</vt:lpstr>
      <vt:lpstr>Estados de thread</vt:lpstr>
      <vt:lpstr>Métodos de Thread</vt:lpstr>
      <vt:lpstr>Propriedades de threads</vt:lpstr>
      <vt:lpstr>Propriedades de threads</vt:lpstr>
      <vt:lpstr>Propriedades de threads</vt:lpstr>
      <vt:lpstr>Métodos de Thread</vt:lpstr>
      <vt:lpstr>Referências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Estruturas de Decisão</dc:title>
  <dc:creator>Bruno</dc:creator>
  <cp:lastModifiedBy>Bruno</cp:lastModifiedBy>
  <cp:revision>724</cp:revision>
  <dcterms:modified xsi:type="dcterms:W3CDTF">2016-11-11T02:26:17Z</dcterms:modified>
</cp:coreProperties>
</file>