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0"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0A6D302-5EF0-319C-1492-DC73929C0037}" name="Evan Sugden" initials="" userId="S::esugden@wasatch.coop::9e266d1a-1826-4706-8efe-773d2cf38e9d" providerId="AD"/>
  <p188:author id="{60A61525-B829-576C-5A9E-22FE6FC89C63}" name="Anderson, Riley Morgan" initials="RA" userId="S::riley.m.anderson@wsu.edu::0e34af02-73d3-4d40-a8cc-7926eb7d7c3a" providerId="AD"/>
  <p188:author id="{F107A550-6330-51A3-C29F-614ECAC6EA39}" name="Will Peterman" initials="WP" userId="2493fbdbb8163deb"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FC4ED"/>
    <a:srgbClr val="20E7FC"/>
    <a:srgbClr val="568B39"/>
    <a:srgbClr val="52B6A1"/>
    <a:srgbClr val="27CEF5"/>
    <a:srgbClr val="F8B610"/>
    <a:srgbClr val="FA9A0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055" autoAdjust="0"/>
    <p:restoredTop sz="94660"/>
  </p:normalViewPr>
  <p:slideViewPr>
    <p:cSldViewPr snapToGrid="0">
      <p:cViewPr>
        <p:scale>
          <a:sx n="20" d="100"/>
          <a:sy n="20" d="100"/>
        </p:scale>
        <p:origin x="8" y="8"/>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8/10/relationships/authors" Targe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62DEA3-FC89-4EB0-84B1-B70AC0EB0AB0}" type="datetimeFigureOut">
              <a:rPr lang="en-US" smtClean="0"/>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78CB4-B0C0-4E09-9B16-37BD37F3C004}" type="slidenum">
              <a:rPr lang="en-US" smtClean="0"/>
              <a:t>‹#›</a:t>
            </a:fld>
            <a:endParaRPr lang="en-US"/>
          </a:p>
        </p:txBody>
      </p:sp>
    </p:spTree>
    <p:extLst>
      <p:ext uri="{BB962C8B-B14F-4D97-AF65-F5344CB8AC3E}">
        <p14:creationId xmlns:p14="http://schemas.microsoft.com/office/powerpoint/2010/main" val="3503850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62DEA3-FC89-4EB0-84B1-B70AC0EB0AB0}" type="datetimeFigureOut">
              <a:rPr lang="en-US" smtClean="0"/>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78CB4-B0C0-4E09-9B16-37BD37F3C004}" type="slidenum">
              <a:rPr lang="en-US" smtClean="0"/>
              <a:t>‹#›</a:t>
            </a:fld>
            <a:endParaRPr lang="en-US"/>
          </a:p>
        </p:txBody>
      </p:sp>
    </p:spTree>
    <p:extLst>
      <p:ext uri="{BB962C8B-B14F-4D97-AF65-F5344CB8AC3E}">
        <p14:creationId xmlns:p14="http://schemas.microsoft.com/office/powerpoint/2010/main" val="3700261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62DEA3-FC89-4EB0-84B1-B70AC0EB0AB0}" type="datetimeFigureOut">
              <a:rPr lang="en-US" smtClean="0"/>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78CB4-B0C0-4E09-9B16-37BD37F3C004}" type="slidenum">
              <a:rPr lang="en-US" smtClean="0"/>
              <a:t>‹#›</a:t>
            </a:fld>
            <a:endParaRPr lang="en-US"/>
          </a:p>
        </p:txBody>
      </p:sp>
    </p:spTree>
    <p:extLst>
      <p:ext uri="{BB962C8B-B14F-4D97-AF65-F5344CB8AC3E}">
        <p14:creationId xmlns:p14="http://schemas.microsoft.com/office/powerpoint/2010/main" val="1287522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62DEA3-FC89-4EB0-84B1-B70AC0EB0AB0}" type="datetimeFigureOut">
              <a:rPr lang="en-US" smtClean="0"/>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78CB4-B0C0-4E09-9B16-37BD37F3C004}" type="slidenum">
              <a:rPr lang="en-US" smtClean="0"/>
              <a:t>‹#›</a:t>
            </a:fld>
            <a:endParaRPr lang="en-US"/>
          </a:p>
        </p:txBody>
      </p:sp>
    </p:spTree>
    <p:extLst>
      <p:ext uri="{BB962C8B-B14F-4D97-AF65-F5344CB8AC3E}">
        <p14:creationId xmlns:p14="http://schemas.microsoft.com/office/powerpoint/2010/main" val="3245923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A62DEA3-FC89-4EB0-84B1-B70AC0EB0AB0}" type="datetimeFigureOut">
              <a:rPr lang="en-US" smtClean="0"/>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78CB4-B0C0-4E09-9B16-37BD37F3C004}" type="slidenum">
              <a:rPr lang="en-US" smtClean="0"/>
              <a:t>‹#›</a:t>
            </a:fld>
            <a:endParaRPr lang="en-US"/>
          </a:p>
        </p:txBody>
      </p:sp>
    </p:spTree>
    <p:extLst>
      <p:ext uri="{BB962C8B-B14F-4D97-AF65-F5344CB8AC3E}">
        <p14:creationId xmlns:p14="http://schemas.microsoft.com/office/powerpoint/2010/main" val="2350602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62DEA3-FC89-4EB0-84B1-B70AC0EB0AB0}" type="datetimeFigureOut">
              <a:rPr lang="en-US" smtClean="0"/>
              <a:t>9/13/2024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C78CB4-B0C0-4E09-9B16-37BD37F3C004}" type="slidenum">
              <a:rPr lang="en-US" smtClean="0"/>
              <a:t>‹#›</a:t>
            </a:fld>
            <a:endParaRPr lang="en-US"/>
          </a:p>
        </p:txBody>
      </p:sp>
    </p:spTree>
    <p:extLst>
      <p:ext uri="{BB962C8B-B14F-4D97-AF65-F5344CB8AC3E}">
        <p14:creationId xmlns:p14="http://schemas.microsoft.com/office/powerpoint/2010/main" val="2345649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62DEA3-FC89-4EB0-84B1-B70AC0EB0AB0}" type="datetimeFigureOut">
              <a:rPr lang="en-US" smtClean="0"/>
              <a:t>9/13/2024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C78CB4-B0C0-4E09-9B16-37BD37F3C004}" type="slidenum">
              <a:rPr lang="en-US" smtClean="0"/>
              <a:t>‹#›</a:t>
            </a:fld>
            <a:endParaRPr lang="en-US"/>
          </a:p>
        </p:txBody>
      </p:sp>
    </p:spTree>
    <p:extLst>
      <p:ext uri="{BB962C8B-B14F-4D97-AF65-F5344CB8AC3E}">
        <p14:creationId xmlns:p14="http://schemas.microsoft.com/office/powerpoint/2010/main" val="3278970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62DEA3-FC89-4EB0-84B1-B70AC0EB0AB0}" type="datetimeFigureOut">
              <a:rPr lang="en-US" smtClean="0"/>
              <a:t>9/13/2024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C78CB4-B0C0-4E09-9B16-37BD37F3C004}" type="slidenum">
              <a:rPr lang="en-US" smtClean="0"/>
              <a:t>‹#›</a:t>
            </a:fld>
            <a:endParaRPr lang="en-US"/>
          </a:p>
        </p:txBody>
      </p:sp>
    </p:spTree>
    <p:extLst>
      <p:ext uri="{BB962C8B-B14F-4D97-AF65-F5344CB8AC3E}">
        <p14:creationId xmlns:p14="http://schemas.microsoft.com/office/powerpoint/2010/main" val="1440965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62DEA3-FC89-4EB0-84B1-B70AC0EB0AB0}" type="datetimeFigureOut">
              <a:rPr lang="en-US" smtClean="0"/>
              <a:t>9/13/2024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C78CB4-B0C0-4E09-9B16-37BD37F3C004}" type="slidenum">
              <a:rPr lang="en-US" smtClean="0"/>
              <a:t>‹#›</a:t>
            </a:fld>
            <a:endParaRPr lang="en-US"/>
          </a:p>
        </p:txBody>
      </p:sp>
    </p:spTree>
    <p:extLst>
      <p:ext uri="{BB962C8B-B14F-4D97-AF65-F5344CB8AC3E}">
        <p14:creationId xmlns:p14="http://schemas.microsoft.com/office/powerpoint/2010/main" val="532493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EA62DEA3-FC89-4EB0-84B1-B70AC0EB0AB0}" type="datetimeFigureOut">
              <a:rPr lang="en-US" smtClean="0"/>
              <a:t>9/13/2024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C78CB4-B0C0-4E09-9B16-37BD37F3C004}" type="slidenum">
              <a:rPr lang="en-US" smtClean="0"/>
              <a:t>‹#›</a:t>
            </a:fld>
            <a:endParaRPr lang="en-US"/>
          </a:p>
        </p:txBody>
      </p:sp>
    </p:spTree>
    <p:extLst>
      <p:ext uri="{BB962C8B-B14F-4D97-AF65-F5344CB8AC3E}">
        <p14:creationId xmlns:p14="http://schemas.microsoft.com/office/powerpoint/2010/main" val="3103349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EA62DEA3-FC89-4EB0-84B1-B70AC0EB0AB0}" type="datetimeFigureOut">
              <a:rPr lang="en-US" smtClean="0"/>
              <a:t>9/13/2024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C78CB4-B0C0-4E09-9B16-37BD37F3C004}" type="slidenum">
              <a:rPr lang="en-US" smtClean="0"/>
              <a:t>‹#›</a:t>
            </a:fld>
            <a:endParaRPr lang="en-US"/>
          </a:p>
        </p:txBody>
      </p:sp>
    </p:spTree>
    <p:extLst>
      <p:ext uri="{BB962C8B-B14F-4D97-AF65-F5344CB8AC3E}">
        <p14:creationId xmlns:p14="http://schemas.microsoft.com/office/powerpoint/2010/main" val="2808181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EA62DEA3-FC89-4EB0-84B1-B70AC0EB0AB0}" type="datetimeFigureOut">
              <a:rPr lang="en-US" smtClean="0"/>
              <a:t>9/13/2024</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DEC78CB4-B0C0-4E09-9B16-37BD37F3C004}" type="slidenum">
              <a:rPr lang="en-US" smtClean="0"/>
              <a:t>‹#›</a:t>
            </a:fld>
            <a:endParaRPr lang="en-US"/>
          </a:p>
        </p:txBody>
      </p:sp>
    </p:spTree>
    <p:extLst>
      <p:ext uri="{BB962C8B-B14F-4D97-AF65-F5344CB8AC3E}">
        <p14:creationId xmlns:p14="http://schemas.microsoft.com/office/powerpoint/2010/main" val="9997000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jpg"/><Relationship Id="rId13" Type="http://schemas.openxmlformats.org/officeDocument/2006/relationships/image" Target="../media/image8.emf"/><Relationship Id="rId3" Type="http://schemas.openxmlformats.org/officeDocument/2006/relationships/hyperlink" Target="mailto:will@beasearch.com" TargetMode="External"/><Relationship Id="rId7" Type="http://schemas.openxmlformats.org/officeDocument/2006/relationships/image" Target="../media/image3.png"/><Relationship Id="rId12" Type="http://schemas.openxmlformats.org/officeDocument/2006/relationships/package" Target="../embeddings/Microsoft_Excel_Worksheet.xlsx"/><Relationship Id="rId2" Type="http://schemas.openxmlformats.org/officeDocument/2006/relationships/hyperlink" Target="mailto:evan@entomologic.com" TargetMode="External"/><Relationship Id="rId16"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2.png"/><Relationship Id="rId11" Type="http://schemas.openxmlformats.org/officeDocument/2006/relationships/image" Target="../media/image7.jpg"/><Relationship Id="rId5" Type="http://schemas.openxmlformats.org/officeDocument/2006/relationships/image" Target="../media/image1.png"/><Relationship Id="rId15" Type="http://schemas.openxmlformats.org/officeDocument/2006/relationships/image" Target="../media/image10.png"/><Relationship Id="rId10" Type="http://schemas.openxmlformats.org/officeDocument/2006/relationships/image" Target="../media/image6.png"/><Relationship Id="rId4" Type="http://schemas.openxmlformats.org/officeDocument/2006/relationships/hyperlink" Target="mailto:riley.m.anderson@wsu.edu" TargetMode="External"/><Relationship Id="rId9" Type="http://schemas.openxmlformats.org/officeDocument/2006/relationships/image" Target="../media/image5.jpg"/><Relationship Id="rId1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A5D186-3558-10F0-CFD9-31EF93D4B1EA}"/>
              </a:ext>
            </a:extLst>
          </p:cNvPr>
          <p:cNvSpPr/>
          <p:nvPr/>
        </p:nvSpPr>
        <p:spPr>
          <a:xfrm>
            <a:off x="481263" y="338667"/>
            <a:ext cx="42928673" cy="32308800"/>
          </a:xfrm>
          <a:prstGeom prst="rect">
            <a:avLst/>
          </a:prstGeom>
          <a:solidFill>
            <a:srgbClr val="2FC4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91E2C651-FF9B-1DD9-C5F1-0A6CFA85B53C}"/>
              </a:ext>
            </a:extLst>
          </p:cNvPr>
          <p:cNvSpPr/>
          <p:nvPr/>
        </p:nvSpPr>
        <p:spPr>
          <a:xfrm>
            <a:off x="1251283" y="1176257"/>
            <a:ext cx="41316443" cy="3994484"/>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55CB538-58A5-93B8-42FA-32EE02A75914}"/>
              </a:ext>
            </a:extLst>
          </p:cNvPr>
          <p:cNvSpPr/>
          <p:nvPr/>
        </p:nvSpPr>
        <p:spPr>
          <a:xfrm>
            <a:off x="1552119" y="1351179"/>
            <a:ext cx="40823102" cy="3633462"/>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sp>
        <p:nvSpPr>
          <p:cNvPr id="5" name="Rectangle 4">
            <a:extLst>
              <a:ext uri="{FF2B5EF4-FFF2-40B4-BE49-F238E27FC236}">
                <a16:creationId xmlns:a16="http://schemas.microsoft.com/office/drawing/2014/main" id="{005A7DC4-8BB9-EDD1-2610-3B994A0494C1}"/>
              </a:ext>
            </a:extLst>
          </p:cNvPr>
          <p:cNvSpPr/>
          <p:nvPr/>
        </p:nvSpPr>
        <p:spPr>
          <a:xfrm>
            <a:off x="1294819" y="5511250"/>
            <a:ext cx="8518359" cy="9921256"/>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3DACAA4-8957-90D8-BD07-EE736A519B19}"/>
              </a:ext>
            </a:extLst>
          </p:cNvPr>
          <p:cNvSpPr/>
          <p:nvPr/>
        </p:nvSpPr>
        <p:spPr>
          <a:xfrm>
            <a:off x="1511388" y="5679691"/>
            <a:ext cx="8077202" cy="9567484"/>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309990D-C623-97A0-A7EC-0B585355B2CB}"/>
              </a:ext>
            </a:extLst>
          </p:cNvPr>
          <p:cNvSpPr/>
          <p:nvPr/>
        </p:nvSpPr>
        <p:spPr>
          <a:xfrm>
            <a:off x="1727956" y="5935363"/>
            <a:ext cx="7652085" cy="65872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rPr>
              <a:t>Introduction</a:t>
            </a:r>
            <a:endParaRPr lang="en-US" b="1" dirty="0">
              <a:solidFill>
                <a:schemeClr val="tx1"/>
              </a:solidFill>
            </a:endParaRPr>
          </a:p>
        </p:txBody>
      </p:sp>
      <p:sp>
        <p:nvSpPr>
          <p:cNvPr id="8" name="Rectangle 7">
            <a:extLst>
              <a:ext uri="{FF2B5EF4-FFF2-40B4-BE49-F238E27FC236}">
                <a16:creationId xmlns:a16="http://schemas.microsoft.com/office/drawing/2014/main" id="{9A559068-DF4E-0E0C-4FF7-40FD391C3B8B}"/>
              </a:ext>
            </a:extLst>
          </p:cNvPr>
          <p:cNvSpPr/>
          <p:nvPr/>
        </p:nvSpPr>
        <p:spPr>
          <a:xfrm>
            <a:off x="1727956" y="6594092"/>
            <a:ext cx="7652085" cy="840962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C25F942-78AB-BD59-346B-178F1A8EC424}"/>
              </a:ext>
            </a:extLst>
          </p:cNvPr>
          <p:cNvSpPr txBox="1"/>
          <p:nvPr/>
        </p:nvSpPr>
        <p:spPr>
          <a:xfrm>
            <a:off x="1899965" y="6834455"/>
            <a:ext cx="7228451" cy="8217634"/>
          </a:xfrm>
          <a:prstGeom prst="rect">
            <a:avLst/>
          </a:prstGeom>
          <a:noFill/>
          <a:ln>
            <a:noFill/>
          </a:ln>
        </p:spPr>
        <p:txBody>
          <a:bodyPr wrap="square" rtlCol="0">
            <a:spAutoFit/>
          </a:bodyPr>
          <a:lstStyle/>
          <a:p>
            <a:pPr algn="just"/>
            <a:r>
              <a:rPr lang="en-US" sz="2400" kern="100" dirty="0">
                <a:latin typeface="Aptos" panose="020B0004020202020204" pitchFamily="34" charset="0"/>
                <a:ea typeface="Aptos" panose="020B0004020202020204" pitchFamily="34" charset="0"/>
                <a:cs typeface="Times New Roman" panose="02020603050405020304" pitchFamily="18" charset="0"/>
              </a:rPr>
              <a:t>The Puget Sound zone west of the Cascade Range is known for relatively low insect diversity in many taxonomic groups compared with other areas in non-maritime North America. Whether this pattern holds for bee fauna as well remains untested as this group is largely undescribed and unsampled. Recent research, including this study, has provided the foundation for a more complete analysis. The newly conceived and implemented </a:t>
            </a:r>
            <a:r>
              <a:rPr lang="en-US" sz="2400" i="1" kern="100" dirty="0">
                <a:latin typeface="Aptos" panose="020B0004020202020204" pitchFamily="34" charset="0"/>
                <a:ea typeface="Aptos" panose="020B0004020202020204" pitchFamily="34" charset="0"/>
                <a:cs typeface="Times New Roman" panose="02020603050405020304" pitchFamily="18" charset="0"/>
              </a:rPr>
              <a:t>Washington Bee Atlas </a:t>
            </a:r>
            <a:r>
              <a:rPr lang="en-US" sz="2400" kern="100" dirty="0">
                <a:latin typeface="Aptos" panose="020B0004020202020204" pitchFamily="34" charset="0"/>
                <a:ea typeface="Aptos" panose="020B0004020202020204" pitchFamily="34" charset="0"/>
                <a:cs typeface="Times New Roman" panose="02020603050405020304" pitchFamily="18" charset="0"/>
              </a:rPr>
              <a:t>project is assembling the data collected over the past few years, sponsoring more focused sampling, and supplementing this data with specimen collections curated by Washington State University. As a contribution to the scientific understanding of the bees of the region, we collected bees for 7 years on marginal lowlands of the Puget Sound area as part of a revegetation monitoring effort that began in 2014, sponsored by The Common Acre. Here, we present a description of the bee species we found and the communities they shape.</a:t>
            </a:r>
          </a:p>
          <a:p>
            <a:pPr algn="just"/>
            <a:endParaRPr lang="en-US" sz="2400" kern="100" dirty="0">
              <a:latin typeface="Aptos" panose="020B0004020202020204" pitchFamily="34" charset="0"/>
              <a:ea typeface="Aptos" panose="020B0004020202020204" pitchFamily="34" charset="0"/>
              <a:cs typeface="Times New Roman" panose="02020603050405020304" pitchFamily="18" charset="0"/>
            </a:endParaRPr>
          </a:p>
          <a:p>
            <a:pPr algn="just"/>
            <a:endParaRPr lang="en-US" sz="2400" kern="100" dirty="0">
              <a:latin typeface="Aptos" panose="020B0004020202020204" pitchFamily="34" charset="0"/>
              <a:ea typeface="Aptos" panose="020B0004020202020204" pitchFamily="34" charset="0"/>
              <a:cs typeface="Times New Roman" panose="02020603050405020304" pitchFamily="18" charset="0"/>
            </a:endParaRPr>
          </a:p>
        </p:txBody>
      </p:sp>
      <p:sp>
        <p:nvSpPr>
          <p:cNvPr id="10" name="Rectangle 9">
            <a:extLst>
              <a:ext uri="{FF2B5EF4-FFF2-40B4-BE49-F238E27FC236}">
                <a16:creationId xmlns:a16="http://schemas.microsoft.com/office/drawing/2014/main" id="{5A13DB70-0476-04A4-B35C-1034312F147B}"/>
              </a:ext>
            </a:extLst>
          </p:cNvPr>
          <p:cNvSpPr/>
          <p:nvPr/>
        </p:nvSpPr>
        <p:spPr>
          <a:xfrm>
            <a:off x="1303874" y="23533768"/>
            <a:ext cx="8518359" cy="8232626"/>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53C36D2-2896-42CC-8AE0-2A51755944B2}"/>
              </a:ext>
            </a:extLst>
          </p:cNvPr>
          <p:cNvSpPr/>
          <p:nvPr/>
        </p:nvSpPr>
        <p:spPr>
          <a:xfrm>
            <a:off x="1520442" y="23742316"/>
            <a:ext cx="8077202" cy="7867008"/>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5642B54-106B-95A3-9B76-C79D170A5303}"/>
              </a:ext>
            </a:extLst>
          </p:cNvPr>
          <p:cNvSpPr/>
          <p:nvPr/>
        </p:nvSpPr>
        <p:spPr>
          <a:xfrm>
            <a:off x="1693475" y="23925903"/>
            <a:ext cx="7695621" cy="75506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F390E7F6-3B6A-A53E-3D87-1F797FBCD651}"/>
              </a:ext>
            </a:extLst>
          </p:cNvPr>
          <p:cNvSpPr txBox="1"/>
          <p:nvPr/>
        </p:nvSpPr>
        <p:spPr>
          <a:xfrm>
            <a:off x="1837195" y="24814753"/>
            <a:ext cx="7252900" cy="4524315"/>
          </a:xfrm>
          <a:prstGeom prst="rect">
            <a:avLst/>
          </a:prstGeom>
          <a:noFill/>
        </p:spPr>
        <p:txBody>
          <a:bodyPr wrap="square" rtlCol="0">
            <a:spAutoFit/>
          </a:bodyPr>
          <a:lstStyle/>
          <a:p>
            <a:pPr marL="342900" indent="-342900">
              <a:buFont typeface="Arial" panose="020B0604020202020204" pitchFamily="34" charset="0"/>
              <a:buChar char="•"/>
            </a:pPr>
            <a:r>
              <a:rPr lang="en-US" sz="2400" dirty="0"/>
              <a:t>Sites included select parcels within properties of </a:t>
            </a:r>
            <a:r>
              <a:rPr lang="en-US" sz="2400" kern="100" dirty="0">
                <a:latin typeface="Aptos" panose="020B0004020202020204" pitchFamily="34" charset="0"/>
                <a:ea typeface="Aptos" panose="020B0004020202020204" pitchFamily="34" charset="0"/>
                <a:cs typeface="Times New Roman" panose="02020603050405020304" pitchFamily="18" charset="0"/>
              </a:rPr>
              <a:t>Seattle City Light, Port of Seattle, and Boeing Paine field (Fig. 1).</a:t>
            </a:r>
          </a:p>
          <a:p>
            <a:pPr marL="342900" indent="-342900">
              <a:buFont typeface="Arial" panose="020B0604020202020204" pitchFamily="34" charset="0"/>
              <a:buChar char="•"/>
            </a:pPr>
            <a:r>
              <a:rPr lang="en-US" sz="2400" kern="100" dirty="0">
                <a:latin typeface="Aptos" panose="020B0004020202020204" pitchFamily="34" charset="0"/>
                <a:ea typeface="Aptos" panose="020B0004020202020204" pitchFamily="34" charset="0"/>
                <a:cs typeface="Times New Roman" panose="02020603050405020304" pitchFamily="18" charset="0"/>
              </a:rPr>
              <a:t>Standard field methods were used, including colored bowl and blue vane traps set in multiple 15/3 series (1 set per station) for one 24-hour period per month.</a:t>
            </a:r>
          </a:p>
          <a:p>
            <a:pPr marL="342900" indent="-342900">
              <a:buFont typeface="Arial" panose="020B0604020202020204" pitchFamily="34" charset="0"/>
              <a:buChar char="•"/>
            </a:pPr>
            <a:r>
              <a:rPr lang="en-US" sz="2400" kern="100" dirty="0">
                <a:latin typeface="Aptos" panose="020B0004020202020204" pitchFamily="34" charset="0"/>
                <a:ea typeface="Aptos" panose="020B0004020202020204" pitchFamily="34" charset="0"/>
                <a:cs typeface="Times New Roman" panose="02020603050405020304" pitchFamily="18" charset="0"/>
              </a:rPr>
              <a:t>Traps were monitored March-September and supplemented with opportunistic net collecting.</a:t>
            </a:r>
          </a:p>
          <a:p>
            <a:pPr marL="342900" indent="-342900">
              <a:buFont typeface="Arial" panose="020B0604020202020204" pitchFamily="34" charset="0"/>
              <a:buChar char="•"/>
            </a:pPr>
            <a:r>
              <a:rPr lang="en-US" sz="2400" kern="100" dirty="0">
                <a:latin typeface="Aptos" panose="020B0004020202020204" pitchFamily="34" charset="0"/>
                <a:ea typeface="Aptos" panose="020B0004020202020204" pitchFamily="34" charset="0"/>
                <a:cs typeface="Times New Roman" panose="02020603050405020304" pitchFamily="18" charset="0"/>
              </a:rPr>
              <a:t>Bees were preserved in the field in alcohol, labeled and pinned in the lab, identified to species with the help of specialists, and cataloged.</a:t>
            </a:r>
          </a:p>
        </p:txBody>
      </p:sp>
      <p:sp>
        <p:nvSpPr>
          <p:cNvPr id="14" name="Rectangle 13">
            <a:extLst>
              <a:ext uri="{FF2B5EF4-FFF2-40B4-BE49-F238E27FC236}">
                <a16:creationId xmlns:a16="http://schemas.microsoft.com/office/drawing/2014/main" id="{D1C97A64-8CD2-6F6D-0ECC-E35A723A1D82}"/>
              </a:ext>
            </a:extLst>
          </p:cNvPr>
          <p:cNvSpPr/>
          <p:nvPr/>
        </p:nvSpPr>
        <p:spPr>
          <a:xfrm>
            <a:off x="1789913" y="24161742"/>
            <a:ext cx="7448556" cy="5883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rPr>
              <a:t>Methods</a:t>
            </a:r>
            <a:endParaRPr lang="en-US" b="1" dirty="0">
              <a:solidFill>
                <a:schemeClr val="tx1"/>
              </a:solidFill>
            </a:endParaRPr>
          </a:p>
        </p:txBody>
      </p:sp>
      <p:sp>
        <p:nvSpPr>
          <p:cNvPr id="15" name="Rectangle 14">
            <a:extLst>
              <a:ext uri="{FF2B5EF4-FFF2-40B4-BE49-F238E27FC236}">
                <a16:creationId xmlns:a16="http://schemas.microsoft.com/office/drawing/2014/main" id="{C4D4C5D0-822D-8D9D-B503-C892854F032F}"/>
              </a:ext>
            </a:extLst>
          </p:cNvPr>
          <p:cNvSpPr/>
          <p:nvPr/>
        </p:nvSpPr>
        <p:spPr>
          <a:xfrm>
            <a:off x="10106525" y="5486998"/>
            <a:ext cx="10646212" cy="26255145"/>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F475573-9E23-8D8E-691D-91370D7ED754}"/>
              </a:ext>
            </a:extLst>
          </p:cNvPr>
          <p:cNvSpPr/>
          <p:nvPr/>
        </p:nvSpPr>
        <p:spPr>
          <a:xfrm>
            <a:off x="10347159" y="5704188"/>
            <a:ext cx="10122568" cy="25863032"/>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2C263E5-DC8A-8233-44B4-AB00D8E49707}"/>
              </a:ext>
            </a:extLst>
          </p:cNvPr>
          <p:cNvSpPr/>
          <p:nvPr/>
        </p:nvSpPr>
        <p:spPr>
          <a:xfrm>
            <a:off x="21092263" y="5511250"/>
            <a:ext cx="12547770" cy="26255145"/>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A461B37-9251-BA10-BD32-D393969C284D}"/>
              </a:ext>
            </a:extLst>
          </p:cNvPr>
          <p:cNvSpPr/>
          <p:nvPr/>
        </p:nvSpPr>
        <p:spPr>
          <a:xfrm>
            <a:off x="21375273" y="5704187"/>
            <a:ext cx="11967612" cy="25788389"/>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B85797D-D09B-F3A0-48F9-206405E41F03}"/>
              </a:ext>
            </a:extLst>
          </p:cNvPr>
          <p:cNvSpPr/>
          <p:nvPr/>
        </p:nvSpPr>
        <p:spPr>
          <a:xfrm>
            <a:off x="34124201" y="5539928"/>
            <a:ext cx="8580840" cy="10323490"/>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7ADD995-18F8-4AC4-4ACA-F6216E2DC0D1}"/>
              </a:ext>
            </a:extLst>
          </p:cNvPr>
          <p:cNvSpPr/>
          <p:nvPr/>
        </p:nvSpPr>
        <p:spPr>
          <a:xfrm>
            <a:off x="34378780" y="5708370"/>
            <a:ext cx="8107565" cy="9963150"/>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357E668-262F-13A7-F18D-2A29F8BAB3DD}"/>
              </a:ext>
            </a:extLst>
          </p:cNvPr>
          <p:cNvSpPr/>
          <p:nvPr/>
        </p:nvSpPr>
        <p:spPr>
          <a:xfrm>
            <a:off x="34164695" y="16198929"/>
            <a:ext cx="8580840" cy="10115471"/>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DF4879A-33FD-10D2-57C8-B3174805BA5E}"/>
              </a:ext>
            </a:extLst>
          </p:cNvPr>
          <p:cNvSpPr/>
          <p:nvPr/>
        </p:nvSpPr>
        <p:spPr>
          <a:xfrm>
            <a:off x="34378780" y="16390828"/>
            <a:ext cx="8157904" cy="9707671"/>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6BB8B79-84E8-E664-212E-9851C00B2A34}"/>
              </a:ext>
            </a:extLst>
          </p:cNvPr>
          <p:cNvSpPr/>
          <p:nvPr/>
        </p:nvSpPr>
        <p:spPr>
          <a:xfrm>
            <a:off x="34234150" y="26772781"/>
            <a:ext cx="8511385" cy="4993614"/>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9F7B8AF-08B4-FC78-DC5A-D6B3C4011B99}"/>
              </a:ext>
            </a:extLst>
          </p:cNvPr>
          <p:cNvSpPr/>
          <p:nvPr/>
        </p:nvSpPr>
        <p:spPr>
          <a:xfrm>
            <a:off x="34494713" y="26983037"/>
            <a:ext cx="8061174" cy="4509539"/>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41BB774-0EC8-0333-9D72-73CE0EE0FAB2}"/>
              </a:ext>
            </a:extLst>
          </p:cNvPr>
          <p:cNvSpPr/>
          <p:nvPr/>
        </p:nvSpPr>
        <p:spPr>
          <a:xfrm>
            <a:off x="34640875" y="27210029"/>
            <a:ext cx="7675490" cy="398734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a:extLst>
              <a:ext uri="{FF2B5EF4-FFF2-40B4-BE49-F238E27FC236}">
                <a16:creationId xmlns:a16="http://schemas.microsoft.com/office/drawing/2014/main" id="{53FCCA5B-95EC-FFB0-1EFF-4F9682028919}"/>
              </a:ext>
            </a:extLst>
          </p:cNvPr>
          <p:cNvSpPr txBox="1"/>
          <p:nvPr/>
        </p:nvSpPr>
        <p:spPr>
          <a:xfrm>
            <a:off x="34791861" y="27745246"/>
            <a:ext cx="7407342" cy="3416320"/>
          </a:xfrm>
          <a:prstGeom prst="rect">
            <a:avLst/>
          </a:prstGeom>
          <a:noFill/>
          <a:ln>
            <a:noFill/>
          </a:ln>
        </p:spPr>
        <p:txBody>
          <a:bodyPr wrap="square" rtlCol="0">
            <a:spAutoFit/>
          </a:bodyPr>
          <a:lstStyle/>
          <a:p>
            <a:r>
              <a:rPr lang="en-US" sz="1800" dirty="0">
                <a:ln>
                  <a:noFill/>
                </a:ln>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rPr>
              <a:t>For identification service we thank Terry </a:t>
            </a:r>
            <a:r>
              <a:rPr lang="en-US" sz="1800" dirty="0" err="1">
                <a:ln>
                  <a:noFill/>
                </a:ln>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rPr>
              <a:t>Giswold</a:t>
            </a:r>
            <a:r>
              <a:rPr lang="en-US" sz="1800" dirty="0">
                <a:ln>
                  <a:noFill/>
                </a:ln>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rPr>
              <a:t>, Harold </a:t>
            </a:r>
            <a:r>
              <a:rPr lang="en-US" sz="1800" dirty="0" err="1">
                <a:ln>
                  <a:noFill/>
                </a:ln>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rPr>
              <a:t>Ikerd</a:t>
            </a:r>
            <a:r>
              <a:rPr lang="en-US" sz="1800" dirty="0">
                <a:ln>
                  <a:noFill/>
                </a:ln>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rPr>
              <a:t> and Diana Cox-Foster, USDA, ARS, Pollinating Insects Collection, Logan, UT; James Strange, OH State U.; Jason Gibbs, U. Manitoba, Winnipeg, CAN; Joel Gardner, Washington State U. and Robbin Thorp, University of California, Davis (deceased). Kami </a:t>
            </a:r>
            <a:r>
              <a:rPr lang="en-US" sz="1800" dirty="0" err="1">
                <a:ln>
                  <a:noFill/>
                </a:ln>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rPr>
              <a:t>Koyamatsu</a:t>
            </a:r>
            <a:r>
              <a:rPr lang="en-US" sz="1800" dirty="0">
                <a:ln>
                  <a:noFill/>
                </a:ln>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rPr>
              <a:t> assisted in specimen preparation. Chris Looney of Washington State Department of Agriculture provided practical advice. Field site access and support was provided by Seattle City Light, The Port of Seattle, and Boeing Corp. Major funding was provided by the Bullitt Foundation. Allison </a:t>
            </a:r>
            <a:r>
              <a:rPr lang="en-US" sz="1800" dirty="0" err="1">
                <a:ln>
                  <a:noFill/>
                </a:ln>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rPr>
              <a:t>Rynard</a:t>
            </a:r>
            <a:r>
              <a:rPr lang="en-US" sz="1800" dirty="0">
                <a:ln>
                  <a:noFill/>
                </a:ln>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rPr>
              <a:t>, Nat </a:t>
            </a:r>
            <a:r>
              <a:rPr lang="en-US" sz="1800" dirty="0" err="1">
                <a:ln>
                  <a:noFill/>
                </a:ln>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rPr>
              <a:t>Mengist</a:t>
            </a:r>
            <a:r>
              <a:rPr lang="en-US" sz="1800" dirty="0">
                <a:ln>
                  <a:noFill/>
                </a:ln>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rPr>
              <a:t> and Talia London of the Common Acre provided administrative support. Our late colleague and co-worker Bob Redmond conceived of and actuated the project.</a:t>
            </a:r>
          </a:p>
        </p:txBody>
      </p:sp>
      <p:sp>
        <p:nvSpPr>
          <p:cNvPr id="31" name="Rectangle 30">
            <a:extLst>
              <a:ext uri="{FF2B5EF4-FFF2-40B4-BE49-F238E27FC236}">
                <a16:creationId xmlns:a16="http://schemas.microsoft.com/office/drawing/2014/main" id="{25562DC5-6AF1-B97C-2C12-51A3ACC4BCB2}"/>
              </a:ext>
            </a:extLst>
          </p:cNvPr>
          <p:cNvSpPr/>
          <p:nvPr/>
        </p:nvSpPr>
        <p:spPr>
          <a:xfrm>
            <a:off x="35459038" y="27217836"/>
            <a:ext cx="6266770" cy="54637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Acknowledgments</a:t>
            </a:r>
          </a:p>
        </p:txBody>
      </p:sp>
      <p:sp>
        <p:nvSpPr>
          <p:cNvPr id="32" name="Rectangle 31">
            <a:extLst>
              <a:ext uri="{FF2B5EF4-FFF2-40B4-BE49-F238E27FC236}">
                <a16:creationId xmlns:a16="http://schemas.microsoft.com/office/drawing/2014/main" id="{2D9A14C0-F5DF-621E-D462-9D4392F5973C}"/>
              </a:ext>
            </a:extLst>
          </p:cNvPr>
          <p:cNvSpPr/>
          <p:nvPr/>
        </p:nvSpPr>
        <p:spPr>
          <a:xfrm>
            <a:off x="5716971" y="1566757"/>
            <a:ext cx="29074890" cy="332551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b="1" dirty="0">
                <a:solidFill>
                  <a:schemeClr val="tx1"/>
                </a:solidFill>
              </a:rPr>
              <a:t>Bee Diversity in Lowland Puget Sound Marginal Lands</a:t>
            </a:r>
          </a:p>
          <a:p>
            <a:pPr algn="ctr"/>
            <a:r>
              <a:rPr lang="en-US" sz="4000" b="1" dirty="0">
                <a:solidFill>
                  <a:schemeClr val="tx1"/>
                </a:solidFill>
              </a:rPr>
              <a:t>Evan Sudgen</a:t>
            </a:r>
            <a:r>
              <a:rPr lang="en-US" sz="4000" b="1" baseline="30000" dirty="0">
                <a:solidFill>
                  <a:schemeClr val="tx1"/>
                </a:solidFill>
              </a:rPr>
              <a:t>1</a:t>
            </a:r>
            <a:r>
              <a:rPr lang="en-US" sz="4000" b="1" dirty="0">
                <a:solidFill>
                  <a:schemeClr val="tx1"/>
                </a:solidFill>
              </a:rPr>
              <a:t>, Will Peterman</a:t>
            </a:r>
            <a:r>
              <a:rPr lang="en-US" sz="4000" b="1" baseline="30000" dirty="0">
                <a:solidFill>
                  <a:schemeClr val="tx1"/>
                </a:solidFill>
              </a:rPr>
              <a:t>2</a:t>
            </a:r>
            <a:r>
              <a:rPr lang="en-US" sz="4000" b="1" dirty="0">
                <a:solidFill>
                  <a:schemeClr val="tx1"/>
                </a:solidFill>
              </a:rPr>
              <a:t>, Riley Anderson</a:t>
            </a:r>
            <a:r>
              <a:rPr lang="en-US" sz="4000" b="1" baseline="30000" dirty="0">
                <a:solidFill>
                  <a:schemeClr val="tx1"/>
                </a:solidFill>
              </a:rPr>
              <a:t>3</a:t>
            </a:r>
            <a:r>
              <a:rPr lang="en-US" sz="4000" b="1" dirty="0">
                <a:solidFill>
                  <a:schemeClr val="tx1"/>
                </a:solidFill>
              </a:rPr>
              <a:t>, Bob Redmond</a:t>
            </a:r>
            <a:r>
              <a:rPr lang="en-US" sz="4000" b="1" baseline="30000" dirty="0">
                <a:solidFill>
                  <a:schemeClr val="tx1"/>
                </a:solidFill>
              </a:rPr>
              <a:t>4</a:t>
            </a:r>
            <a:endParaRPr lang="en-US" sz="3200" b="1" dirty="0">
              <a:solidFill>
                <a:schemeClr val="tx1"/>
              </a:solidFill>
            </a:endParaRPr>
          </a:p>
          <a:p>
            <a:pPr algn="ctr"/>
            <a:r>
              <a:rPr lang="en-US" sz="2400" kern="100" baseline="30000" dirty="0">
                <a:solidFill>
                  <a:schemeClr val="tx1"/>
                </a:solidFill>
                <a:latin typeface="Aptos" panose="020B0004020202020204" pitchFamily="34" charset="0"/>
                <a:ea typeface="Aptos" panose="020B0004020202020204" pitchFamily="34" charset="0"/>
                <a:cs typeface="Times New Roman" panose="02020603050405020304" pitchFamily="18" charset="0"/>
              </a:rPr>
              <a:t>1</a:t>
            </a:r>
            <a:r>
              <a:rPr lang="en-US" sz="24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Entomo-Logic, Salt Lake City, UT  </a:t>
            </a:r>
            <a:r>
              <a:rPr lang="en-US" sz="2400" u="sng" kern="100" dirty="0">
                <a:solidFill>
                  <a:schemeClr val="tx1"/>
                </a:solidFill>
                <a:latin typeface="Aptos" panose="020B0004020202020204" pitchFamily="34" charset="0"/>
                <a:ea typeface="Aptos" panose="020B000402020202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evan@entomologic.com</a:t>
            </a:r>
            <a:r>
              <a:rPr lang="en-US" sz="24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 </a:t>
            </a:r>
            <a:r>
              <a:rPr lang="en-US" sz="2400" kern="100" baseline="30000" dirty="0">
                <a:solidFill>
                  <a:schemeClr val="tx1"/>
                </a:solidFill>
                <a:latin typeface="Aptos" panose="020B0004020202020204" pitchFamily="34" charset="0"/>
                <a:ea typeface="Aptos" panose="020B0004020202020204" pitchFamily="34" charset="0"/>
                <a:cs typeface="Times New Roman" panose="02020603050405020304" pitchFamily="18" charset="0"/>
              </a:rPr>
              <a:t>2</a:t>
            </a:r>
            <a:r>
              <a:rPr lang="en-US" sz="24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Bee Search, Seattle, WA  </a:t>
            </a:r>
            <a:r>
              <a:rPr lang="en-US" sz="2400" u="sng" kern="100" dirty="0">
                <a:solidFill>
                  <a:schemeClr val="tx1"/>
                </a:solidFill>
                <a:latin typeface="Aptos" panose="020B0004020202020204" pitchFamily="34" charset="0"/>
                <a:ea typeface="Aptos" panose="020B000402020202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will@beesearch.</a:t>
            </a:r>
            <a:r>
              <a:rPr lang="en-US" sz="2400" u="sng"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org</a:t>
            </a:r>
            <a:r>
              <a:rPr lang="en-US" sz="24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 </a:t>
            </a:r>
            <a:r>
              <a:rPr lang="en-US" sz="2400" kern="100" baseline="30000" dirty="0">
                <a:solidFill>
                  <a:schemeClr val="tx1"/>
                </a:solidFill>
                <a:latin typeface="Aptos" panose="020B0004020202020204" pitchFamily="34" charset="0"/>
                <a:ea typeface="Aptos" panose="020B0004020202020204" pitchFamily="34" charset="0"/>
                <a:cs typeface="Times New Roman" panose="02020603050405020304" pitchFamily="18" charset="0"/>
              </a:rPr>
              <a:t>3</a:t>
            </a:r>
            <a:r>
              <a:rPr lang="en-US" sz="24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Washington State University, Pullman, WA  </a:t>
            </a:r>
            <a:r>
              <a:rPr lang="en-US" sz="2400" u="sng" kern="100" dirty="0">
                <a:solidFill>
                  <a:schemeClr val="tx1"/>
                </a:solidFill>
                <a:latin typeface="Aptos" panose="020B0004020202020204" pitchFamily="34" charset="0"/>
                <a:ea typeface="Aptos" panose="020B000402020202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riley.m.anderson@wsu.edu</a:t>
            </a:r>
            <a:r>
              <a:rPr lang="en-US" sz="2400" u="sng"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 </a:t>
            </a:r>
            <a:r>
              <a:rPr lang="en-US" sz="2400" kern="100" baseline="30000" dirty="0">
                <a:solidFill>
                  <a:schemeClr val="tx1"/>
                </a:solidFill>
                <a:latin typeface="Aptos" panose="020B0004020202020204" pitchFamily="34" charset="0"/>
                <a:ea typeface="Aptos" panose="020B0004020202020204" pitchFamily="34" charset="0"/>
                <a:cs typeface="Times New Roman" panose="02020603050405020304" pitchFamily="18" charset="0"/>
              </a:rPr>
              <a:t>4 </a:t>
            </a:r>
            <a:r>
              <a:rPr lang="en-US" sz="24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The Common Acre, (deceased)</a:t>
            </a:r>
          </a:p>
        </p:txBody>
      </p:sp>
      <p:pic>
        <p:nvPicPr>
          <p:cNvPr id="33" name="Picture 32" descr="A screenshot of a cell phone&#10;&#10;Description automatically generated">
            <a:extLst>
              <a:ext uri="{FF2B5EF4-FFF2-40B4-BE49-F238E27FC236}">
                <a16:creationId xmlns:a16="http://schemas.microsoft.com/office/drawing/2014/main" id="{C11A6B1E-A4CF-B492-B2EB-2069E8E7127E}"/>
              </a:ext>
            </a:extLst>
          </p:cNvPr>
          <p:cNvPicPr>
            <a:picLocks noChangeAspect="1"/>
          </p:cNvPicPr>
          <p:nvPr/>
        </p:nvPicPr>
        <p:blipFill rotWithShape="1">
          <a:blip r:embed="rId5">
            <a:extLst>
              <a:ext uri="{28A0092B-C50C-407E-A947-70E740481C1C}">
                <a14:useLocalDpi xmlns:a14="http://schemas.microsoft.com/office/drawing/2010/main" val="0"/>
              </a:ext>
            </a:extLst>
          </a:blip>
          <a:srcRect l="43128" r="41512" b="85788"/>
          <a:stretch/>
        </p:blipFill>
        <p:spPr>
          <a:xfrm>
            <a:off x="21568509" y="5935363"/>
            <a:ext cx="11401537" cy="25314019"/>
          </a:xfrm>
          <a:prstGeom prst="rect">
            <a:avLst/>
          </a:prstGeom>
        </p:spPr>
      </p:pic>
      <p:sp>
        <p:nvSpPr>
          <p:cNvPr id="34" name="Rectangle 33">
            <a:extLst>
              <a:ext uri="{FF2B5EF4-FFF2-40B4-BE49-F238E27FC236}">
                <a16:creationId xmlns:a16="http://schemas.microsoft.com/office/drawing/2014/main" id="{B7822D46-FBDB-8BB4-A9A3-24FD034FD494}"/>
              </a:ext>
            </a:extLst>
          </p:cNvPr>
          <p:cNvSpPr/>
          <p:nvPr/>
        </p:nvSpPr>
        <p:spPr>
          <a:xfrm>
            <a:off x="1294819" y="15671520"/>
            <a:ext cx="8518359" cy="7583777"/>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AB921A27-FE2C-F9EF-6812-2B2985C1AE28}"/>
              </a:ext>
            </a:extLst>
          </p:cNvPr>
          <p:cNvSpPr/>
          <p:nvPr/>
        </p:nvSpPr>
        <p:spPr>
          <a:xfrm>
            <a:off x="1537630" y="15863418"/>
            <a:ext cx="8077202" cy="7123581"/>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descr="A logo of a heart&#10;&#10;Description automatically generated">
            <a:extLst>
              <a:ext uri="{FF2B5EF4-FFF2-40B4-BE49-F238E27FC236}">
                <a16:creationId xmlns:a16="http://schemas.microsoft.com/office/drawing/2014/main" id="{C913DBED-5282-74D8-E9B9-3DE11DB679A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29495" y="1564106"/>
            <a:ext cx="3894970" cy="2664377"/>
          </a:xfrm>
          <a:prstGeom prst="rect">
            <a:avLst/>
          </a:prstGeom>
        </p:spPr>
      </p:pic>
      <p:pic>
        <p:nvPicPr>
          <p:cNvPr id="37" name="Picture 36" descr="A green text on a white background&#10;&#10;Description automatically generated">
            <a:extLst>
              <a:ext uri="{FF2B5EF4-FFF2-40B4-BE49-F238E27FC236}">
                <a16:creationId xmlns:a16="http://schemas.microsoft.com/office/drawing/2014/main" id="{F41A5238-3F02-F35F-7EA1-56DE95B3890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29497" y="4205280"/>
            <a:ext cx="3894970" cy="669640"/>
          </a:xfrm>
          <a:prstGeom prst="rect">
            <a:avLst/>
          </a:prstGeom>
        </p:spPr>
      </p:pic>
      <p:pic>
        <p:nvPicPr>
          <p:cNvPr id="38" name="Picture 37" descr="A red logo with a cat head&#10;&#10;Description automatically generated">
            <a:extLst>
              <a:ext uri="{FF2B5EF4-FFF2-40B4-BE49-F238E27FC236}">
                <a16:creationId xmlns:a16="http://schemas.microsoft.com/office/drawing/2014/main" id="{3772057C-F3C9-A3BD-D99C-8C473391390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056493" y="1564106"/>
            <a:ext cx="3315821" cy="3308681"/>
          </a:xfrm>
          <a:prstGeom prst="rect">
            <a:avLst/>
          </a:prstGeom>
        </p:spPr>
      </p:pic>
      <p:sp>
        <p:nvSpPr>
          <p:cNvPr id="39" name="Rectangle 38">
            <a:extLst>
              <a:ext uri="{FF2B5EF4-FFF2-40B4-BE49-F238E27FC236}">
                <a16:creationId xmlns:a16="http://schemas.microsoft.com/office/drawing/2014/main" id="{6D979DCE-2966-B59C-ADEC-B134FD84BB7A}"/>
              </a:ext>
            </a:extLst>
          </p:cNvPr>
          <p:cNvSpPr/>
          <p:nvPr/>
        </p:nvSpPr>
        <p:spPr>
          <a:xfrm>
            <a:off x="2143002" y="21575584"/>
            <a:ext cx="7088435" cy="11357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i="1" dirty="0">
                <a:solidFill>
                  <a:schemeClr val="tx1"/>
                </a:solidFill>
              </a:rPr>
              <a:t>Halictus tripartitus </a:t>
            </a:r>
            <a:r>
              <a:rPr lang="en-US" sz="1800" dirty="0">
                <a:solidFill>
                  <a:schemeClr val="tx1"/>
                </a:solidFill>
              </a:rPr>
              <a:t>(Halictidae), an all-female population in our study area and the most common bee in our collections (body size approx. 6 mm). Photo </a:t>
            </a:r>
            <a:r>
              <a:rPr lang="en-US" sz="1800" dirty="0">
                <a:solidFill>
                  <a:schemeClr val="tx1"/>
                </a:solidFill>
                <a:latin typeface="Abadi MT Condensed Light" panose="020B0306030101010103" pitchFamily="34" charset="77"/>
              </a:rPr>
              <a:t>©</a:t>
            </a:r>
            <a:r>
              <a:rPr lang="en-US" sz="1800" dirty="0">
                <a:solidFill>
                  <a:schemeClr val="tx1"/>
                </a:solidFill>
              </a:rPr>
              <a:t> Will Peterman</a:t>
            </a:r>
          </a:p>
        </p:txBody>
      </p:sp>
      <p:sp>
        <p:nvSpPr>
          <p:cNvPr id="40" name="Rectangle 39">
            <a:extLst>
              <a:ext uri="{FF2B5EF4-FFF2-40B4-BE49-F238E27FC236}">
                <a16:creationId xmlns:a16="http://schemas.microsoft.com/office/drawing/2014/main" id="{84D80C51-2BF7-3A14-6ADF-A186DC8FC327}"/>
              </a:ext>
            </a:extLst>
          </p:cNvPr>
          <p:cNvSpPr/>
          <p:nvPr/>
        </p:nvSpPr>
        <p:spPr>
          <a:xfrm>
            <a:off x="2143002" y="15877676"/>
            <a:ext cx="7088436" cy="5717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dirty="0">
              <a:solidFill>
                <a:schemeClr val="tx1"/>
              </a:solidFill>
            </a:endParaRPr>
          </a:p>
        </p:txBody>
      </p:sp>
      <p:pic>
        <p:nvPicPr>
          <p:cNvPr id="41" name="Picture 40">
            <a:extLst>
              <a:ext uri="{FF2B5EF4-FFF2-40B4-BE49-F238E27FC236}">
                <a16:creationId xmlns:a16="http://schemas.microsoft.com/office/drawing/2014/main" id="{F2EB685E-BE24-54D9-BF31-49634F3D53DD}"/>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2681344" y="16066841"/>
            <a:ext cx="6071253" cy="5279529"/>
          </a:xfrm>
          <a:prstGeom prst="rect">
            <a:avLst/>
          </a:prstGeom>
        </p:spPr>
      </p:pic>
      <p:sp>
        <p:nvSpPr>
          <p:cNvPr id="42" name="TextBox 41">
            <a:extLst>
              <a:ext uri="{FF2B5EF4-FFF2-40B4-BE49-F238E27FC236}">
                <a16:creationId xmlns:a16="http://schemas.microsoft.com/office/drawing/2014/main" id="{AA4B2BE2-83E0-2287-A3C2-97C4AAAF88B9}"/>
              </a:ext>
            </a:extLst>
          </p:cNvPr>
          <p:cNvSpPr txBox="1"/>
          <p:nvPr/>
        </p:nvSpPr>
        <p:spPr>
          <a:xfrm>
            <a:off x="1837193" y="29339068"/>
            <a:ext cx="4625619" cy="1938992"/>
          </a:xfrm>
          <a:prstGeom prst="rect">
            <a:avLst/>
          </a:prstGeom>
          <a:noFill/>
        </p:spPr>
        <p:txBody>
          <a:bodyPr wrap="square" rtlCol="0">
            <a:spAutoFit/>
          </a:bodyPr>
          <a:lstStyle/>
          <a:p>
            <a:pPr marL="342900" indent="-342900">
              <a:buFont typeface="Arial" panose="020B0604020202020204" pitchFamily="34" charset="0"/>
              <a:buChar char="•"/>
            </a:pPr>
            <a:r>
              <a:rPr lang="en-US" sz="2400" kern="100" dirty="0">
                <a:latin typeface="Aptos" panose="020B0004020202020204" pitchFamily="34" charset="0"/>
                <a:cs typeface="Times New Roman" panose="02020603050405020304" pitchFamily="18" charset="0"/>
              </a:rPr>
              <a:t>Data are carefully curated and open to all!</a:t>
            </a:r>
          </a:p>
          <a:p>
            <a:pPr marL="342900" indent="-342900">
              <a:buFont typeface="Arial" panose="020B0604020202020204" pitchFamily="34" charset="0"/>
              <a:buChar char="•"/>
            </a:pPr>
            <a:r>
              <a:rPr lang="en-US" sz="2400" kern="100" dirty="0">
                <a:latin typeface="Aptos" panose="020B0004020202020204" pitchFamily="34" charset="0"/>
                <a:cs typeface="Times New Roman" panose="02020603050405020304" pitchFamily="18" charset="0"/>
              </a:rPr>
              <a:t>Check out our GitHub page with all data and code publicly available:</a:t>
            </a:r>
            <a:endParaRPr lang="en-US" sz="2400" dirty="0"/>
          </a:p>
        </p:txBody>
      </p:sp>
      <p:pic>
        <p:nvPicPr>
          <p:cNvPr id="43" name="Picture 42" descr="A qr code with a black and white background&#10;&#10;Description automatically generated">
            <a:extLst>
              <a:ext uri="{FF2B5EF4-FFF2-40B4-BE49-F238E27FC236}">
                <a16:creationId xmlns:a16="http://schemas.microsoft.com/office/drawing/2014/main" id="{AFAC75D6-2D1B-F4D5-57BB-A7D75DDBCAE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787022" y="28882274"/>
            <a:ext cx="2042839" cy="2026562"/>
          </a:xfrm>
          <a:prstGeom prst="rect">
            <a:avLst/>
          </a:prstGeom>
        </p:spPr>
      </p:pic>
      <p:sp>
        <p:nvSpPr>
          <p:cNvPr id="44" name="Rectangle 43">
            <a:extLst>
              <a:ext uri="{FF2B5EF4-FFF2-40B4-BE49-F238E27FC236}">
                <a16:creationId xmlns:a16="http://schemas.microsoft.com/office/drawing/2014/main" id="{412BD1DE-51FC-57C7-1E96-864EC9022D25}"/>
              </a:ext>
            </a:extLst>
          </p:cNvPr>
          <p:cNvSpPr/>
          <p:nvPr/>
        </p:nvSpPr>
        <p:spPr>
          <a:xfrm>
            <a:off x="5765402" y="30921514"/>
            <a:ext cx="3614639" cy="4801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Scan me!</a:t>
            </a:r>
          </a:p>
          <a:p>
            <a:pPr algn="ctr"/>
            <a:r>
              <a:rPr lang="en-US" sz="1400" dirty="0">
                <a:solidFill>
                  <a:schemeClr val="tx1"/>
                </a:solidFill>
              </a:rPr>
              <a:t>Github.com/andersonrm/BeeSearch/tree/main</a:t>
            </a:r>
          </a:p>
        </p:txBody>
      </p:sp>
      <p:pic>
        <p:nvPicPr>
          <p:cNvPr id="45" name="Picture 44" descr="A satellite image of a city&#10;&#10;Description automatically generated">
            <a:extLst>
              <a:ext uri="{FF2B5EF4-FFF2-40B4-BE49-F238E27FC236}">
                <a16:creationId xmlns:a16="http://schemas.microsoft.com/office/drawing/2014/main" id="{54E3D02B-A8E0-748C-5037-9B949C369EC0}"/>
              </a:ext>
            </a:extLst>
          </p:cNvPr>
          <p:cNvPicPr>
            <a:picLocks noChangeAspect="1"/>
          </p:cNvPicPr>
          <p:nvPr/>
        </p:nvPicPr>
        <p:blipFill>
          <a:blip r:embed="rId11"/>
          <a:srcRect b="65523"/>
          <a:stretch/>
        </p:blipFill>
        <p:spPr>
          <a:xfrm>
            <a:off x="10457289" y="13345793"/>
            <a:ext cx="9720255" cy="5970818"/>
          </a:xfrm>
          <a:prstGeom prst="rect">
            <a:avLst/>
          </a:prstGeom>
          <a:ln w="6350">
            <a:solidFill>
              <a:schemeClr val="bg1"/>
            </a:solidFill>
          </a:ln>
        </p:spPr>
      </p:pic>
      <p:sp>
        <p:nvSpPr>
          <p:cNvPr id="46" name="Rectangle 45">
            <a:extLst>
              <a:ext uri="{FF2B5EF4-FFF2-40B4-BE49-F238E27FC236}">
                <a16:creationId xmlns:a16="http://schemas.microsoft.com/office/drawing/2014/main" id="{5D74EEA5-3E8D-FE3B-179A-38139986F2FE}"/>
              </a:ext>
            </a:extLst>
          </p:cNvPr>
          <p:cNvSpPr/>
          <p:nvPr/>
        </p:nvSpPr>
        <p:spPr>
          <a:xfrm>
            <a:off x="34436746" y="5732824"/>
            <a:ext cx="7991632" cy="980581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rPr>
              <a:t>Conclusions</a:t>
            </a:r>
            <a:endParaRPr lang="en-US" sz="24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342900" indent="-342900">
              <a:buFont typeface="Arial" panose="020B0604020202020204" pitchFamily="34" charset="0"/>
              <a:buChar char="•"/>
            </a:pPr>
            <a:r>
              <a:rPr lang="en-US" sz="24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This research has revealed that bee diversity and bee community complexity is substantial in disturbed, largely weedy habitats of marginal lands of the lower  Puget Sound.</a:t>
            </a:r>
          </a:p>
          <a:p>
            <a:pPr marL="342900" indent="-342900">
              <a:buFont typeface="Arial" panose="020B0604020202020204" pitchFamily="34" charset="0"/>
              <a:buChar char="•"/>
            </a:pPr>
            <a:r>
              <a:rPr lang="en-US" sz="24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In total, 25,400 specimens were collected, preserved, identified, and cataloged.</a:t>
            </a:r>
          </a:p>
          <a:p>
            <a:pPr marL="342900" indent="-342900">
              <a:buFont typeface="Arial" panose="020B0604020202020204" pitchFamily="34" charset="0"/>
              <a:buChar char="•"/>
            </a:pPr>
            <a:r>
              <a:rPr lang="en-US" sz="24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We identified 155 </a:t>
            </a:r>
            <a:r>
              <a:rPr lang="en-US" sz="2400" kern="100" dirty="0" err="1">
                <a:solidFill>
                  <a:schemeClr val="tx1"/>
                </a:solidFill>
                <a:latin typeface="Aptos" panose="020B0004020202020204" pitchFamily="34" charset="0"/>
                <a:ea typeface="Aptos" panose="020B0004020202020204" pitchFamily="34" charset="0"/>
                <a:cs typeface="Times New Roman" panose="02020603050405020304" pitchFamily="18" charset="0"/>
              </a:rPr>
              <a:t>morphogroups</a:t>
            </a:r>
            <a:r>
              <a:rPr lang="en-US" sz="24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 representing </a:t>
            </a:r>
            <a:r>
              <a:rPr lang="en-US" sz="2400" i="1"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at least </a:t>
            </a:r>
            <a:r>
              <a:rPr lang="en-US" sz="24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122 species.</a:t>
            </a:r>
          </a:p>
          <a:p>
            <a:pPr marL="342900" indent="-342900">
              <a:buFont typeface="Arial" panose="020B0604020202020204" pitchFamily="34" charset="0"/>
              <a:buChar char="•"/>
            </a:pPr>
            <a:r>
              <a:rPr lang="en-US" sz="24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Across the region, we present a well-sampled estimate of 122 species. </a:t>
            </a:r>
          </a:p>
          <a:p>
            <a:pPr marL="342900" indent="-342900">
              <a:buFont typeface="Arial" panose="020B0604020202020204" pitchFamily="34" charset="0"/>
              <a:buChar char="•"/>
            </a:pPr>
            <a:r>
              <a:rPr lang="en-US" sz="24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Species accumulation curves at the site level are stunted by singletons, in the aggregate, our sample is robust.</a:t>
            </a:r>
          </a:p>
          <a:p>
            <a:pPr marL="342900" indent="-342900">
              <a:buFont typeface="Arial" panose="020B0604020202020204" pitchFamily="34" charset="0"/>
              <a:buChar char="•"/>
            </a:pPr>
            <a:r>
              <a:rPr lang="en-US" sz="24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While species identity across sites is similar, large differences in proportional abundance account for the compositional peculiarities of the BPF site.</a:t>
            </a:r>
          </a:p>
          <a:p>
            <a:pPr marL="342900" indent="-342900">
              <a:buFont typeface="Arial" panose="020B0604020202020204" pitchFamily="34" charset="0"/>
              <a:buChar char="•"/>
            </a:pPr>
            <a:r>
              <a:rPr lang="en-US" sz="24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Despite 2 honeybee apiaries within 1 km of our study site at POS, Apis mellifera accounted for only 2.26 % of specimens collected.</a:t>
            </a:r>
          </a:p>
          <a:p>
            <a:pPr marL="342900" indent="-342900">
              <a:buFont typeface="Arial" panose="020B0604020202020204" pitchFamily="34" charset="0"/>
              <a:buChar char="•"/>
            </a:pPr>
            <a:r>
              <a:rPr lang="en-US" sz="24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Our results are comparable to those of Bloom, </a:t>
            </a:r>
            <a:r>
              <a:rPr lang="en-US" sz="2400" i="1"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et al.</a:t>
            </a:r>
            <a:r>
              <a:rPr lang="en-US" sz="24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 (2021), who made similar collections in Puget Sound small farms, gardens and parks. Together, the two studies extend our current knowledge of pollinators of the region  and form a baseline for monitoring bee diversity into the future.</a:t>
            </a:r>
          </a:p>
        </p:txBody>
      </p:sp>
      <p:sp>
        <p:nvSpPr>
          <p:cNvPr id="49" name="TextBox 48">
            <a:extLst>
              <a:ext uri="{FF2B5EF4-FFF2-40B4-BE49-F238E27FC236}">
                <a16:creationId xmlns:a16="http://schemas.microsoft.com/office/drawing/2014/main" id="{B4B49616-CF87-3E10-0654-B953C670FE0D}"/>
              </a:ext>
            </a:extLst>
          </p:cNvPr>
          <p:cNvSpPr txBox="1"/>
          <p:nvPr/>
        </p:nvSpPr>
        <p:spPr>
          <a:xfrm>
            <a:off x="21731213" y="28150388"/>
            <a:ext cx="11126278" cy="3046988"/>
          </a:xfrm>
          <a:prstGeom prst="rect">
            <a:avLst/>
          </a:prstGeom>
          <a:noFill/>
        </p:spPr>
        <p:txBody>
          <a:bodyPr wrap="square" rtlCol="0">
            <a:spAutoFit/>
          </a:bodyPr>
          <a:lstStyle/>
          <a:p>
            <a:r>
              <a:rPr lang="en-US" sz="2400" b="1" dirty="0"/>
              <a:t>Variation in community composition across sites. </a:t>
            </a:r>
            <a:r>
              <a:rPr lang="en-US" sz="2400" dirty="0"/>
              <a:t>Bee species are plotted on the first two axes of a three-dimensional non-metric multidimensional scaling ordination of the 58 combinations of station (subsite) and year, across the three sites. Small points are the individual station/year combinations. Large points are the centroids of the three sites. Ellipses are 95% confidence intervals around the site centroids. Bee species shown are the most representative (top 10th percentile of a random forest analysis) of the compositional differences among sites. Text size of the labels is proportional to variable importance score (mean decrease in Gini score).</a:t>
            </a:r>
          </a:p>
        </p:txBody>
      </p:sp>
      <p:graphicFrame>
        <p:nvGraphicFramePr>
          <p:cNvPr id="51" name="Object 50">
            <a:extLst>
              <a:ext uri="{FF2B5EF4-FFF2-40B4-BE49-F238E27FC236}">
                <a16:creationId xmlns:a16="http://schemas.microsoft.com/office/drawing/2014/main" id="{E9B2FCBC-36A8-76B6-4558-C37540D00FAC}"/>
              </a:ext>
            </a:extLst>
          </p:cNvPr>
          <p:cNvGraphicFramePr>
            <a:graphicFrameLocks noChangeAspect="1"/>
          </p:cNvGraphicFramePr>
          <p:nvPr>
            <p:extLst>
              <p:ext uri="{D42A27DB-BD31-4B8C-83A1-F6EECF244321}">
                <p14:modId xmlns:p14="http://schemas.microsoft.com/office/powerpoint/2010/main" val="4173091741"/>
              </p:ext>
            </p:extLst>
          </p:nvPr>
        </p:nvGraphicFramePr>
        <p:xfrm>
          <a:off x="22123915" y="6443051"/>
          <a:ext cx="10340873" cy="7438685"/>
        </p:xfrm>
        <a:graphic>
          <a:graphicData uri="http://schemas.openxmlformats.org/presentationml/2006/ole">
            <mc:AlternateContent xmlns:mc="http://schemas.openxmlformats.org/markup-compatibility/2006">
              <mc:Choice xmlns:v="urn:schemas-microsoft-com:vml" Requires="v">
                <p:oleObj name="Worksheet" r:id="rId12" imgW="6934200" imgH="4368800" progId="Excel.Sheet.12">
                  <p:embed/>
                </p:oleObj>
              </mc:Choice>
              <mc:Fallback>
                <p:oleObj name="Worksheet" r:id="rId12" imgW="6934200" imgH="4368800" progId="Excel.Sheet.12">
                  <p:embed/>
                  <p:pic>
                    <p:nvPicPr>
                      <p:cNvPr id="52" name="Object 51">
                        <a:extLst>
                          <a:ext uri="{FF2B5EF4-FFF2-40B4-BE49-F238E27FC236}">
                            <a16:creationId xmlns:a16="http://schemas.microsoft.com/office/drawing/2014/main" id="{60F37891-ACBF-7D3A-2539-472A080F915F}"/>
                          </a:ext>
                        </a:extLst>
                      </p:cNvPr>
                      <p:cNvPicPr/>
                      <p:nvPr/>
                    </p:nvPicPr>
                    <p:blipFill>
                      <a:blip r:embed="rId13"/>
                      <a:stretch>
                        <a:fillRect/>
                      </a:stretch>
                    </p:blipFill>
                    <p:spPr>
                      <a:xfrm>
                        <a:off x="22123915" y="6443051"/>
                        <a:ext cx="10340873" cy="7438685"/>
                      </a:xfrm>
                      <a:prstGeom prst="rect">
                        <a:avLst/>
                      </a:prstGeom>
                    </p:spPr>
                  </p:pic>
                </p:oleObj>
              </mc:Fallback>
            </mc:AlternateContent>
          </a:graphicData>
        </a:graphic>
      </p:graphicFrame>
      <p:pic>
        <p:nvPicPr>
          <p:cNvPr id="52" name="Picture 51" descr="A satellite image of a city&#10;&#10;Description automatically generated">
            <a:extLst>
              <a:ext uri="{FF2B5EF4-FFF2-40B4-BE49-F238E27FC236}">
                <a16:creationId xmlns:a16="http://schemas.microsoft.com/office/drawing/2014/main" id="{CD620C92-22BF-84E4-00AC-80FC43C58A53}"/>
              </a:ext>
            </a:extLst>
          </p:cNvPr>
          <p:cNvPicPr>
            <a:picLocks noChangeAspect="1"/>
          </p:cNvPicPr>
          <p:nvPr/>
        </p:nvPicPr>
        <p:blipFill>
          <a:blip r:embed="rId11"/>
          <a:srcRect t="45924"/>
          <a:stretch/>
        </p:blipFill>
        <p:spPr>
          <a:xfrm>
            <a:off x="10490651" y="19523744"/>
            <a:ext cx="9720255" cy="9365159"/>
          </a:xfrm>
          <a:prstGeom prst="rect">
            <a:avLst/>
          </a:prstGeom>
          <a:ln w="6350">
            <a:solidFill>
              <a:schemeClr val="bg1"/>
            </a:solidFill>
          </a:ln>
        </p:spPr>
      </p:pic>
      <p:sp>
        <p:nvSpPr>
          <p:cNvPr id="53" name="Rectangle 52">
            <a:extLst>
              <a:ext uri="{FF2B5EF4-FFF2-40B4-BE49-F238E27FC236}">
                <a16:creationId xmlns:a16="http://schemas.microsoft.com/office/drawing/2014/main" id="{9C0DBC6A-69E5-4C99-D2FE-E54319797D4F}"/>
              </a:ext>
            </a:extLst>
          </p:cNvPr>
          <p:cNvSpPr/>
          <p:nvPr/>
        </p:nvSpPr>
        <p:spPr>
          <a:xfrm>
            <a:off x="10545465" y="11336247"/>
            <a:ext cx="9719977" cy="171926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A1AF7749-1F2B-37C1-1458-E5234F6C8ED3}"/>
              </a:ext>
            </a:extLst>
          </p:cNvPr>
          <p:cNvSpPr/>
          <p:nvPr/>
        </p:nvSpPr>
        <p:spPr>
          <a:xfrm>
            <a:off x="10461655" y="29339069"/>
            <a:ext cx="9747510" cy="20625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D42B37D7-26CE-3C6C-8CA1-821CAE056E2A}"/>
              </a:ext>
            </a:extLst>
          </p:cNvPr>
          <p:cNvSpPr/>
          <p:nvPr/>
        </p:nvSpPr>
        <p:spPr>
          <a:xfrm>
            <a:off x="10921179" y="29927722"/>
            <a:ext cx="9009911" cy="1113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lgn="just">
              <a:buFont typeface="Arial" panose="020B0604020202020204" pitchFamily="34" charset="0"/>
              <a:buChar char="•"/>
            </a:pPr>
            <a:r>
              <a:rPr lang="en-US" sz="2400" dirty="0">
                <a:solidFill>
                  <a:schemeClr val="tx1"/>
                </a:solidFill>
              </a:rPr>
              <a:t>BPF = Boeing Paine Field (8 stations).</a:t>
            </a:r>
          </a:p>
          <a:p>
            <a:pPr marL="457200" indent="-457200" algn="just">
              <a:buFont typeface="Arial" panose="020B0604020202020204" pitchFamily="34" charset="0"/>
              <a:buChar char="•"/>
            </a:pPr>
            <a:r>
              <a:rPr lang="en-US" sz="2400" dirty="0">
                <a:solidFill>
                  <a:schemeClr val="tx1"/>
                </a:solidFill>
              </a:rPr>
              <a:t>POS = Port of Seattle (SeaTac Airport) (22 stations).</a:t>
            </a:r>
          </a:p>
          <a:p>
            <a:pPr marL="457200" indent="-457200" algn="just">
              <a:buFont typeface="Arial" panose="020B0604020202020204" pitchFamily="34" charset="0"/>
              <a:buChar char="•"/>
            </a:pPr>
            <a:r>
              <a:rPr lang="en-US" sz="2400" dirty="0">
                <a:solidFill>
                  <a:schemeClr val="tx1"/>
                </a:solidFill>
              </a:rPr>
              <a:t>SCL = Seattle City Light power corridor (5 stations).</a:t>
            </a:r>
          </a:p>
          <a:p>
            <a:pPr lvl="1" algn="just"/>
            <a:r>
              <a:rPr lang="en-US" sz="2400" dirty="0">
                <a:solidFill>
                  <a:schemeClr val="tx1"/>
                </a:solidFill>
              </a:rPr>
              <a:t>(Map is divided for  graphical fitting.)</a:t>
            </a:r>
            <a:endParaRPr lang="en-US" sz="2000" dirty="0">
              <a:solidFill>
                <a:schemeClr val="tx1"/>
              </a:solidFill>
            </a:endParaRPr>
          </a:p>
        </p:txBody>
      </p:sp>
      <p:sp>
        <p:nvSpPr>
          <p:cNvPr id="56" name="Rectangle 55">
            <a:extLst>
              <a:ext uri="{FF2B5EF4-FFF2-40B4-BE49-F238E27FC236}">
                <a16:creationId xmlns:a16="http://schemas.microsoft.com/office/drawing/2014/main" id="{E296CEC0-A303-2888-FB34-A21B7590840D}"/>
              </a:ext>
            </a:extLst>
          </p:cNvPr>
          <p:cNvSpPr/>
          <p:nvPr/>
        </p:nvSpPr>
        <p:spPr>
          <a:xfrm>
            <a:off x="10461655" y="29107788"/>
            <a:ext cx="9761340" cy="6388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rPr>
              <a:t>Study sites</a:t>
            </a:r>
            <a:endParaRPr lang="en-US" b="1" dirty="0">
              <a:solidFill>
                <a:schemeClr val="tx1"/>
              </a:solidFill>
            </a:endParaRPr>
          </a:p>
        </p:txBody>
      </p:sp>
      <p:pic>
        <p:nvPicPr>
          <p:cNvPr id="57" name="Picture 56" descr="A graph of a number of years&#10;&#10;Description automatically generated">
            <a:extLst>
              <a:ext uri="{FF2B5EF4-FFF2-40B4-BE49-F238E27FC236}">
                <a16:creationId xmlns:a16="http://schemas.microsoft.com/office/drawing/2014/main" id="{98053FF8-36BD-F9BB-32A4-778C2D566F1B}"/>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1909504" y="15317161"/>
            <a:ext cx="10408630" cy="6045532"/>
          </a:xfrm>
          <a:prstGeom prst="rect">
            <a:avLst/>
          </a:prstGeom>
        </p:spPr>
      </p:pic>
      <p:sp>
        <p:nvSpPr>
          <p:cNvPr id="58" name="TextBox 57">
            <a:extLst>
              <a:ext uri="{FF2B5EF4-FFF2-40B4-BE49-F238E27FC236}">
                <a16:creationId xmlns:a16="http://schemas.microsoft.com/office/drawing/2014/main" id="{25BA8906-6ED4-FA08-8E4E-2202415A5D3E}"/>
              </a:ext>
            </a:extLst>
          </p:cNvPr>
          <p:cNvSpPr txBox="1"/>
          <p:nvPr/>
        </p:nvSpPr>
        <p:spPr>
          <a:xfrm>
            <a:off x="21743564" y="21161439"/>
            <a:ext cx="11051425" cy="1938992"/>
          </a:xfrm>
          <a:prstGeom prst="rect">
            <a:avLst/>
          </a:prstGeom>
          <a:noFill/>
        </p:spPr>
        <p:txBody>
          <a:bodyPr wrap="square" rtlCol="0">
            <a:spAutoFit/>
          </a:bodyPr>
          <a:lstStyle/>
          <a:p>
            <a:r>
              <a:rPr lang="en-US" sz="2400" b="1" dirty="0"/>
              <a:t>Species richness across sites and sampling years.</a:t>
            </a:r>
            <a:r>
              <a:rPr lang="en-US" sz="2400" dirty="0"/>
              <a:t> Points are Chao1 minimum estimated species richness, triangles are raw species counts at each substation within each site. Chao richness estimates are lifted by an additive parameter that accounts for rare species likely missed in the sampling. The data exclude some morphospecies, and all net caught records.</a:t>
            </a:r>
          </a:p>
        </p:txBody>
      </p:sp>
      <p:pic>
        <p:nvPicPr>
          <p:cNvPr id="59" name="Picture 58" descr="A graph showing a number of samples&#10;&#10;Description automatically generated">
            <a:extLst>
              <a:ext uri="{FF2B5EF4-FFF2-40B4-BE49-F238E27FC236}">
                <a16:creationId xmlns:a16="http://schemas.microsoft.com/office/drawing/2014/main" id="{53D652D1-431B-0DE3-1FB6-2DAB0E430DF7}"/>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0545465" y="5971878"/>
            <a:ext cx="9719977" cy="5453095"/>
          </a:xfrm>
          <a:prstGeom prst="rect">
            <a:avLst/>
          </a:prstGeom>
        </p:spPr>
      </p:pic>
      <p:sp>
        <p:nvSpPr>
          <p:cNvPr id="60" name="TextBox 59">
            <a:extLst>
              <a:ext uri="{FF2B5EF4-FFF2-40B4-BE49-F238E27FC236}">
                <a16:creationId xmlns:a16="http://schemas.microsoft.com/office/drawing/2014/main" id="{7332EA3F-155A-5928-8220-5CB46030DAB9}"/>
              </a:ext>
            </a:extLst>
          </p:cNvPr>
          <p:cNvSpPr txBox="1"/>
          <p:nvPr/>
        </p:nvSpPr>
        <p:spPr>
          <a:xfrm>
            <a:off x="10592474" y="11304755"/>
            <a:ext cx="9616690" cy="1569660"/>
          </a:xfrm>
          <a:prstGeom prst="rect">
            <a:avLst/>
          </a:prstGeom>
          <a:noFill/>
        </p:spPr>
        <p:txBody>
          <a:bodyPr wrap="square" rtlCol="0">
            <a:spAutoFit/>
          </a:bodyPr>
          <a:lstStyle/>
          <a:p>
            <a:r>
              <a:rPr lang="en-US" sz="2400" b="1" dirty="0"/>
              <a:t>Species accumulation curves.</a:t>
            </a:r>
            <a:r>
              <a:rPr lang="en-US" sz="2400" dirty="0"/>
              <a:t> Sampling effort is derived from permutation resampling. The data exclude some morphospecies, and all net caught records. At the site level, curves are stunted by singleton records, in the aggregate, these species are found more often.</a:t>
            </a:r>
          </a:p>
        </p:txBody>
      </p:sp>
      <p:pic>
        <p:nvPicPr>
          <p:cNvPr id="61" name="Picture 60" descr="A diagram of different types of objects&#10;&#10;Description automatically generated">
            <a:extLst>
              <a:ext uri="{FF2B5EF4-FFF2-40B4-BE49-F238E27FC236}">
                <a16:creationId xmlns:a16="http://schemas.microsoft.com/office/drawing/2014/main" id="{74F347FA-3E39-8857-0F84-3B57CC608A88}"/>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1731213" y="23397578"/>
            <a:ext cx="10856058" cy="4798623"/>
          </a:xfrm>
          <a:prstGeom prst="rect">
            <a:avLst/>
          </a:prstGeom>
        </p:spPr>
      </p:pic>
      <p:sp>
        <p:nvSpPr>
          <p:cNvPr id="62" name="Rectangle 61">
            <a:extLst>
              <a:ext uri="{FF2B5EF4-FFF2-40B4-BE49-F238E27FC236}">
                <a16:creationId xmlns:a16="http://schemas.microsoft.com/office/drawing/2014/main" id="{F2A3F266-0173-5058-FF4D-F7DF444290FC}"/>
              </a:ext>
            </a:extLst>
          </p:cNvPr>
          <p:cNvSpPr/>
          <p:nvPr/>
        </p:nvSpPr>
        <p:spPr>
          <a:xfrm>
            <a:off x="21513737" y="23123759"/>
            <a:ext cx="11829148" cy="227163"/>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2783BACE-D730-1B41-9122-12CFBE3128FD}"/>
              </a:ext>
            </a:extLst>
          </p:cNvPr>
          <p:cNvSpPr/>
          <p:nvPr/>
        </p:nvSpPr>
        <p:spPr>
          <a:xfrm>
            <a:off x="21444505" y="15133593"/>
            <a:ext cx="11829148" cy="227163"/>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024CBBB6-169C-A9B3-C1E5-9AAC4EEC9BFA}"/>
              </a:ext>
            </a:extLst>
          </p:cNvPr>
          <p:cNvSpPr txBox="1"/>
          <p:nvPr/>
        </p:nvSpPr>
        <p:spPr>
          <a:xfrm>
            <a:off x="35280409" y="1564106"/>
            <a:ext cx="3255020" cy="3308681"/>
          </a:xfrm>
          <a:prstGeom prst="rect">
            <a:avLst/>
          </a:prstGeom>
          <a:solidFill>
            <a:schemeClr val="bg1"/>
          </a:solidFill>
        </p:spPr>
        <p:txBody>
          <a:bodyPr wrap="square" rtlCol="0">
            <a:spAutoFit/>
          </a:bodyPr>
          <a:lstStyle/>
          <a:p>
            <a:endParaRPr lang="en-US" dirty="0"/>
          </a:p>
        </p:txBody>
      </p:sp>
      <p:sp>
        <p:nvSpPr>
          <p:cNvPr id="65" name="TextBox 64">
            <a:extLst>
              <a:ext uri="{FF2B5EF4-FFF2-40B4-BE49-F238E27FC236}">
                <a16:creationId xmlns:a16="http://schemas.microsoft.com/office/drawing/2014/main" id="{CA76FC9B-C161-2E7D-A8B6-D0BA5277391E}"/>
              </a:ext>
            </a:extLst>
          </p:cNvPr>
          <p:cNvSpPr txBox="1"/>
          <p:nvPr/>
        </p:nvSpPr>
        <p:spPr>
          <a:xfrm>
            <a:off x="48593829" y="1489455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17331113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2931</TotalTime>
  <Words>999</Words>
  <Application>Microsoft Office PowerPoint</Application>
  <PresentationFormat>Custom</PresentationFormat>
  <Paragraphs>34</Paragraphs>
  <Slides>1</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9" baseType="lpstr">
      <vt:lpstr>Abadi MT Condensed Light</vt:lpstr>
      <vt:lpstr>Aptos</vt:lpstr>
      <vt:lpstr>Arial</vt:lpstr>
      <vt:lpstr>Calibri</vt:lpstr>
      <vt:lpstr>Calibri Light</vt:lpstr>
      <vt:lpstr>Helvetica Neue</vt:lpstr>
      <vt:lpstr>Office Theme</vt:lpstr>
      <vt:lpstr>Worksheet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Riley Anderson</dc:creator>
  <cp:lastModifiedBy>Anderson, Riley Morgan</cp:lastModifiedBy>
  <cp:revision>84</cp:revision>
  <dcterms:created xsi:type="dcterms:W3CDTF">2019-02-19T19:47:55Z</dcterms:created>
  <dcterms:modified xsi:type="dcterms:W3CDTF">2024-09-13T16:29:08Z</dcterms:modified>
</cp:coreProperties>
</file>