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6D302-5EF0-319C-1492-DC73929C0037}" name="Evan Sugden" initials="" userId="S::esugden@wasatch.coop::9e266d1a-1826-4706-8efe-773d2cf38e9d" providerId="AD"/>
  <p188:author id="{60A61525-B829-576C-5A9E-22FE6FC89C63}" name="Anderson, Riley Morgan" initials="RA" userId="S::riley.m.anderson@wsu.edu::0e34af02-73d3-4d40-a8cc-7926eb7d7c3a" providerId="AD"/>
  <p188:author id="{F107A550-6330-51A3-C29F-614ECAC6EA39}" name="Will Peterman" initials="WP" userId="2493fbdbb8163de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C4ED"/>
    <a:srgbClr val="20E7FC"/>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55" autoAdjust="0"/>
    <p:restoredTop sz="94660"/>
  </p:normalViewPr>
  <p:slideViewPr>
    <p:cSldViewPr snapToGrid="0">
      <p:cViewPr>
        <p:scale>
          <a:sx n="20" d="100"/>
          <a:sy n="20" d="100"/>
        </p:scale>
        <p:origin x="8" y="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9/17/2024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png"/><Relationship Id="rId3" Type="http://schemas.openxmlformats.org/officeDocument/2006/relationships/hyperlink" Target="mailto:will@beasearch.com"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evan@entomologic.com" TargetMode="Externa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mailto:riley.m.anderson@wsu.edu" TargetMode="External"/><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A5D186-3558-10F0-CFD9-31EF93D4B1EA}"/>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1E2C651-FF9B-1DD9-C5F1-0A6CFA85B53C}"/>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5CB538-58A5-93B8-42FA-32EE02A7591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 name="Rectangle 4">
            <a:extLst>
              <a:ext uri="{FF2B5EF4-FFF2-40B4-BE49-F238E27FC236}">
                <a16:creationId xmlns:a16="http://schemas.microsoft.com/office/drawing/2014/main" id="{005A7DC4-8BB9-EDD1-2610-3B994A0494C1}"/>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DACAA4-8957-90D8-BD07-EE736A519B19}"/>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09990D-C623-97A0-A7EC-0B585355B2CB}"/>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8" name="Rectangle 7">
            <a:extLst>
              <a:ext uri="{FF2B5EF4-FFF2-40B4-BE49-F238E27FC236}">
                <a16:creationId xmlns:a16="http://schemas.microsoft.com/office/drawing/2014/main" id="{9A559068-DF4E-0E0C-4FF7-40FD391C3B8B}"/>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C25F942-78AB-BD59-346B-178F1A8EC424}"/>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Puget Sound zone west of the Cascade Range is known for relatively low insect diversity in many taxonomic groups compared with other areas in non-maritime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5A13DB70-0476-04A4-B35C-1034312F147B}"/>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3C36D2-2896-42CC-8AE0-2A51755944B2}"/>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642B54-106B-95A3-9B76-C79D170A5303}"/>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390E7F6-3B6A-A53E-3D87-1F797FBCD651}"/>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4" name="Rectangle 13">
            <a:extLst>
              <a:ext uri="{FF2B5EF4-FFF2-40B4-BE49-F238E27FC236}">
                <a16:creationId xmlns:a16="http://schemas.microsoft.com/office/drawing/2014/main" id="{D1C97A64-8CD2-6F6D-0ECC-E35A723A1D82}"/>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5" name="Rectangle 14">
            <a:extLst>
              <a:ext uri="{FF2B5EF4-FFF2-40B4-BE49-F238E27FC236}">
                <a16:creationId xmlns:a16="http://schemas.microsoft.com/office/drawing/2014/main" id="{C4D4C5D0-822D-8D9D-B503-C892854F032F}"/>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475573-9E23-8D8E-691D-91370D7ED754}"/>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C263E5-DC8A-8233-44B4-AB00D8E49707}"/>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461B37-9251-BA10-BD32-D393969C284D}"/>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85797D-D09B-F3A0-48F9-206405E41F03}"/>
              </a:ext>
            </a:extLst>
          </p:cNvPr>
          <p:cNvSpPr/>
          <p:nvPr/>
        </p:nvSpPr>
        <p:spPr>
          <a:xfrm>
            <a:off x="34124201" y="5539928"/>
            <a:ext cx="8580840" cy="970724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ADD995-18F8-4AC4-4ACA-F6216E2DC0D1}"/>
              </a:ext>
            </a:extLst>
          </p:cNvPr>
          <p:cNvSpPr/>
          <p:nvPr/>
        </p:nvSpPr>
        <p:spPr>
          <a:xfrm>
            <a:off x="34378780" y="5708370"/>
            <a:ext cx="8107565" cy="9225925"/>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57E668-262F-13A7-F18D-2A29F8BAB3DD}"/>
              </a:ext>
            </a:extLst>
          </p:cNvPr>
          <p:cNvSpPr/>
          <p:nvPr/>
        </p:nvSpPr>
        <p:spPr>
          <a:xfrm>
            <a:off x="34164695" y="15469512"/>
            <a:ext cx="8580840" cy="10990389"/>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4879A-33FD-10D2-57C8-B3174805BA5E}"/>
              </a:ext>
            </a:extLst>
          </p:cNvPr>
          <p:cNvSpPr/>
          <p:nvPr/>
        </p:nvSpPr>
        <p:spPr>
          <a:xfrm>
            <a:off x="34378780" y="15671520"/>
            <a:ext cx="8157904" cy="1055732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6BB8B79-84E8-E664-212E-9851C00B2A34}"/>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F7B8AF-08B4-FC78-DC5A-D6B3C4011B99}"/>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1BB774-0EC8-0333-9D72-73CE0EE0FAB2}"/>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53FCCA5B-95EC-FFB0-1EFF-4F9682028919}"/>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Giswold, Harold Ikerd and Diana Cox-Foster, USDA, ARS, Pollinating Insects Collection, Logan, UT; James Strange, OH State U.; Jason Gibbs, U. Manitoba, Winnipeg, CAN; Joel Gardner, Washington State U. and Robbin Thorp, University of California, Davis (deceased). Kami Koyamatsu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Rynard, Nat Mengist and Talia London of the Common Acre provided administrative support. Our late colleague and co-worker Bob Redmond conceived of and actuated the project.</a:t>
            </a:r>
          </a:p>
        </p:txBody>
      </p:sp>
      <p:sp>
        <p:nvSpPr>
          <p:cNvPr id="31" name="Rectangle 30">
            <a:extLst>
              <a:ext uri="{FF2B5EF4-FFF2-40B4-BE49-F238E27FC236}">
                <a16:creationId xmlns:a16="http://schemas.microsoft.com/office/drawing/2014/main" id="{25562DC5-6AF1-B97C-2C12-51A3ACC4BCB2}"/>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2" name="Rectangle 31">
            <a:extLst>
              <a:ext uri="{FF2B5EF4-FFF2-40B4-BE49-F238E27FC236}">
                <a16:creationId xmlns:a16="http://schemas.microsoft.com/office/drawing/2014/main" id="{2D9A14C0-F5DF-621E-D462-9D4392F5973C}"/>
              </a:ext>
            </a:extLst>
          </p:cNvPr>
          <p:cNvSpPr/>
          <p:nvPr/>
        </p:nvSpPr>
        <p:spPr>
          <a:xfrm>
            <a:off x="5716971" y="1566757"/>
            <a:ext cx="2907489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3" name="Picture 32" descr="A screenshot of a cell phone&#10;&#10;Description automatically generated">
            <a:extLst>
              <a:ext uri="{FF2B5EF4-FFF2-40B4-BE49-F238E27FC236}">
                <a16:creationId xmlns:a16="http://schemas.microsoft.com/office/drawing/2014/main" id="{C11A6B1E-A4CF-B492-B2EB-2069E8E7127E}"/>
              </a:ext>
            </a:extLst>
          </p:cNvPr>
          <p:cNvPicPr>
            <a:picLocks noChangeAspect="1"/>
          </p:cNvPicPr>
          <p:nvPr/>
        </p:nvPicPr>
        <p:blipFill rotWithShape="1">
          <a:blip r:embed="rId5">
            <a:extLst>
              <a:ext uri="{28A0092B-C50C-407E-A947-70E740481C1C}">
                <a14:useLocalDpi xmlns:a14="http://schemas.microsoft.com/office/drawing/2010/main" val="0"/>
              </a:ext>
            </a:extLst>
          </a:blip>
          <a:srcRect l="43128" r="41512" b="85788"/>
          <a:stretch/>
        </p:blipFill>
        <p:spPr>
          <a:xfrm>
            <a:off x="21568510" y="5935363"/>
            <a:ext cx="11583806" cy="25314019"/>
          </a:xfrm>
          <a:prstGeom prst="rect">
            <a:avLst/>
          </a:prstGeom>
        </p:spPr>
      </p:pic>
      <p:sp>
        <p:nvSpPr>
          <p:cNvPr id="34" name="Rectangle 33">
            <a:extLst>
              <a:ext uri="{FF2B5EF4-FFF2-40B4-BE49-F238E27FC236}">
                <a16:creationId xmlns:a16="http://schemas.microsoft.com/office/drawing/2014/main" id="{B7822D46-FBDB-8BB4-A9A3-24FD034FD494}"/>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921A27-FE2C-F9EF-6812-2B2985C1AE28}"/>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logo of a heart&#10;&#10;Description automatically generated">
            <a:extLst>
              <a:ext uri="{FF2B5EF4-FFF2-40B4-BE49-F238E27FC236}">
                <a16:creationId xmlns:a16="http://schemas.microsoft.com/office/drawing/2014/main" id="{C913DBED-5282-74D8-E9B9-3DE11DB679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37" name="Picture 36" descr="A green text on a white background&#10;&#10;Description automatically generated">
            <a:extLst>
              <a:ext uri="{FF2B5EF4-FFF2-40B4-BE49-F238E27FC236}">
                <a16:creationId xmlns:a16="http://schemas.microsoft.com/office/drawing/2014/main" id="{F41A5238-3F02-F35F-7EA1-56DE95B38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38" name="Picture 37" descr="A red logo with a cat head&#10;&#10;Description automatically generated">
            <a:extLst>
              <a:ext uri="{FF2B5EF4-FFF2-40B4-BE49-F238E27FC236}">
                <a16:creationId xmlns:a16="http://schemas.microsoft.com/office/drawing/2014/main" id="{3772057C-F3C9-A3BD-D99C-8C47339139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9" name="Rectangle 38">
            <a:extLst>
              <a:ext uri="{FF2B5EF4-FFF2-40B4-BE49-F238E27FC236}">
                <a16:creationId xmlns:a16="http://schemas.microsoft.com/office/drawing/2014/main" id="{6D979DCE-2966-B59C-ADEC-B134FD84BB7A}"/>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0" name="Rectangle 39">
            <a:extLst>
              <a:ext uri="{FF2B5EF4-FFF2-40B4-BE49-F238E27FC236}">
                <a16:creationId xmlns:a16="http://schemas.microsoft.com/office/drawing/2014/main" id="{84D80C51-2BF7-3A14-6ADF-A186DC8FC327}"/>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1" name="Picture 40">
            <a:extLst>
              <a:ext uri="{FF2B5EF4-FFF2-40B4-BE49-F238E27FC236}">
                <a16:creationId xmlns:a16="http://schemas.microsoft.com/office/drawing/2014/main" id="{F2EB685E-BE24-54D9-BF31-49634F3D53DD}"/>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2" name="TextBox 41">
            <a:extLst>
              <a:ext uri="{FF2B5EF4-FFF2-40B4-BE49-F238E27FC236}">
                <a16:creationId xmlns:a16="http://schemas.microsoft.com/office/drawing/2014/main" id="{AA4B2BE2-83E0-2287-A3C2-97C4AAAF88B9}"/>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3" name="Picture 42" descr="A qr code with a black and white background&#10;&#10;Description automatically generated">
            <a:extLst>
              <a:ext uri="{FF2B5EF4-FFF2-40B4-BE49-F238E27FC236}">
                <a16:creationId xmlns:a16="http://schemas.microsoft.com/office/drawing/2014/main" id="{AFAC75D6-2D1B-F4D5-57BB-A7D75DDBCA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4" name="Rectangle 43">
            <a:extLst>
              <a:ext uri="{FF2B5EF4-FFF2-40B4-BE49-F238E27FC236}">
                <a16:creationId xmlns:a16="http://schemas.microsoft.com/office/drawing/2014/main" id="{412BD1DE-51FC-57C7-1E96-864EC9022D25}"/>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5" name="Picture 44" descr="A satellite image of a city&#10;&#10;Description automatically generated">
            <a:extLst>
              <a:ext uri="{FF2B5EF4-FFF2-40B4-BE49-F238E27FC236}">
                <a16:creationId xmlns:a16="http://schemas.microsoft.com/office/drawing/2014/main" id="{54E3D02B-A8E0-748C-5037-9B949C369EC0}"/>
              </a:ext>
            </a:extLst>
          </p:cNvPr>
          <p:cNvPicPr>
            <a:picLocks noChangeAspect="1"/>
          </p:cNvPicPr>
          <p:nvPr/>
        </p:nvPicPr>
        <p:blipFill>
          <a:blip r:embed="rId11"/>
          <a:srcRect b="65523"/>
          <a:stretch/>
        </p:blipFill>
        <p:spPr>
          <a:xfrm>
            <a:off x="10457289" y="13345793"/>
            <a:ext cx="9720255" cy="5970818"/>
          </a:xfrm>
          <a:prstGeom prst="rect">
            <a:avLst/>
          </a:prstGeom>
          <a:ln w="6350">
            <a:solidFill>
              <a:schemeClr val="bg1"/>
            </a:solidFill>
          </a:ln>
        </p:spPr>
      </p:pic>
      <p:sp>
        <p:nvSpPr>
          <p:cNvPr id="46" name="Rectangle 45">
            <a:extLst>
              <a:ext uri="{FF2B5EF4-FFF2-40B4-BE49-F238E27FC236}">
                <a16:creationId xmlns:a16="http://schemas.microsoft.com/office/drawing/2014/main" id="{5D74EEA5-3E8D-FE3B-179A-38139986F2FE}"/>
              </a:ext>
            </a:extLst>
          </p:cNvPr>
          <p:cNvSpPr/>
          <p:nvPr/>
        </p:nvSpPr>
        <p:spPr>
          <a:xfrm>
            <a:off x="34459299" y="15863418"/>
            <a:ext cx="7991632" cy="101568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Arial" panose="020B0604020202020204" pitchFamily="34" charset="0"/>
              <a:buChar char="•"/>
            </a:pP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that bee diversity and bee community complexity is substantial in disturbed, largely weedy habitats of marginal lands of the lower  Puget Sound.</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We identified 155 morphogroups, representing </a:t>
            </a:r>
            <a:r>
              <a:rPr lang="en-US" sz="2400" i="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Across the region, Chao1 minimum richness estimates 182.5 species, meaning our sample captured ~77% (141/182.5) of unique species. </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Species accumulation curves at the site level are stunted by singletons, in the aggregate, our sample is robust.</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While species identity across sites is similar, large differences in proportional abundance account for the compositional peculiarities of the BPF site.</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Despite 2 honeybee apiaries within 1 km of our study site at POS, Apis mellifera accounted for only 2.7 % of specimens collected.</a:t>
            </a:r>
          </a:p>
          <a:p>
            <a:pPr marL="342900" indent="-342900">
              <a:buFont typeface="Arial" panose="020B0604020202020204" pitchFamily="34" charset="0"/>
              <a:buChar char="•"/>
            </a:pP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p:txBody>
      </p:sp>
      <p:sp>
        <p:nvSpPr>
          <p:cNvPr id="49" name="TextBox 48">
            <a:extLst>
              <a:ext uri="{FF2B5EF4-FFF2-40B4-BE49-F238E27FC236}">
                <a16:creationId xmlns:a16="http://schemas.microsoft.com/office/drawing/2014/main" id="{B4B49616-CF87-3E10-0654-B953C670FE0D}"/>
              </a:ext>
            </a:extLst>
          </p:cNvPr>
          <p:cNvSpPr txBox="1"/>
          <p:nvPr/>
        </p:nvSpPr>
        <p:spPr>
          <a:xfrm>
            <a:off x="21731213" y="28150388"/>
            <a:ext cx="11421102"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pic>
        <p:nvPicPr>
          <p:cNvPr id="52" name="Picture 51" descr="A satellite image of a city&#10;&#10;Description automatically generated">
            <a:extLst>
              <a:ext uri="{FF2B5EF4-FFF2-40B4-BE49-F238E27FC236}">
                <a16:creationId xmlns:a16="http://schemas.microsoft.com/office/drawing/2014/main" id="{CD620C92-22BF-84E4-00AC-80FC43C58A53}"/>
              </a:ext>
            </a:extLst>
          </p:cNvPr>
          <p:cNvPicPr>
            <a:picLocks noChangeAspect="1"/>
          </p:cNvPicPr>
          <p:nvPr/>
        </p:nvPicPr>
        <p:blipFill>
          <a:blip r:embed="rId11"/>
          <a:srcRect t="45924"/>
          <a:stretch/>
        </p:blipFill>
        <p:spPr>
          <a:xfrm>
            <a:off x="10490651" y="19523744"/>
            <a:ext cx="9720255" cy="9365159"/>
          </a:xfrm>
          <a:prstGeom prst="rect">
            <a:avLst/>
          </a:prstGeom>
          <a:ln w="6350">
            <a:solidFill>
              <a:schemeClr val="bg1"/>
            </a:solidFill>
          </a:ln>
        </p:spPr>
      </p:pic>
      <p:sp>
        <p:nvSpPr>
          <p:cNvPr id="53" name="Rectangle 52">
            <a:extLst>
              <a:ext uri="{FF2B5EF4-FFF2-40B4-BE49-F238E27FC236}">
                <a16:creationId xmlns:a16="http://schemas.microsoft.com/office/drawing/2014/main" id="{9C0DBC6A-69E5-4C99-D2FE-E54319797D4F}"/>
              </a:ext>
            </a:extLst>
          </p:cNvPr>
          <p:cNvSpPr/>
          <p:nvPr/>
        </p:nvSpPr>
        <p:spPr>
          <a:xfrm>
            <a:off x="10490651" y="11361787"/>
            <a:ext cx="9783251" cy="17192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1AF7749-1F2B-37C1-1458-E5234F6C8ED3}"/>
              </a:ext>
            </a:extLst>
          </p:cNvPr>
          <p:cNvSpPr/>
          <p:nvPr/>
        </p:nvSpPr>
        <p:spPr>
          <a:xfrm>
            <a:off x="10461655" y="29339069"/>
            <a:ext cx="9747510" cy="2062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D42B37D7-26CE-3C6C-8CA1-821CAE056E2A}"/>
              </a:ext>
            </a:extLst>
          </p:cNvPr>
          <p:cNvSpPr/>
          <p:nvPr/>
        </p:nvSpPr>
        <p:spPr>
          <a:xfrm>
            <a:off x="10921179" y="29927722"/>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p>
          <a:p>
            <a:pPr lvl="1" algn="just"/>
            <a:r>
              <a:rPr lang="en-US" sz="2400" dirty="0">
                <a:solidFill>
                  <a:schemeClr val="tx1"/>
                </a:solidFill>
              </a:rPr>
              <a:t>(Map is divided for  graphical fitting.)</a:t>
            </a:r>
            <a:endParaRPr lang="en-US" sz="2000" dirty="0">
              <a:solidFill>
                <a:schemeClr val="tx1"/>
              </a:solidFill>
            </a:endParaRPr>
          </a:p>
        </p:txBody>
      </p:sp>
      <p:sp>
        <p:nvSpPr>
          <p:cNvPr id="56" name="Rectangle 55">
            <a:extLst>
              <a:ext uri="{FF2B5EF4-FFF2-40B4-BE49-F238E27FC236}">
                <a16:creationId xmlns:a16="http://schemas.microsoft.com/office/drawing/2014/main" id="{E296CEC0-A303-2888-FB34-A21B7590840D}"/>
              </a:ext>
            </a:extLst>
          </p:cNvPr>
          <p:cNvSpPr/>
          <p:nvPr/>
        </p:nvSpPr>
        <p:spPr>
          <a:xfrm>
            <a:off x="10461655" y="29107788"/>
            <a:ext cx="9761340" cy="6388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57" name="Picture 56" descr="A graph of a number of years&#10;&#10;Description automatically generated">
            <a:extLst>
              <a:ext uri="{FF2B5EF4-FFF2-40B4-BE49-F238E27FC236}">
                <a16:creationId xmlns:a16="http://schemas.microsoft.com/office/drawing/2014/main" id="{98053FF8-36BD-F9BB-32A4-778C2D566F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09503" y="14934295"/>
            <a:ext cx="10816699" cy="6045532"/>
          </a:xfrm>
          <a:prstGeom prst="rect">
            <a:avLst/>
          </a:prstGeom>
        </p:spPr>
      </p:pic>
      <p:sp>
        <p:nvSpPr>
          <p:cNvPr id="58" name="TextBox 57">
            <a:extLst>
              <a:ext uri="{FF2B5EF4-FFF2-40B4-BE49-F238E27FC236}">
                <a16:creationId xmlns:a16="http://schemas.microsoft.com/office/drawing/2014/main" id="{25BA8906-6ED4-FA08-8E4E-2202415A5D3E}"/>
              </a:ext>
            </a:extLst>
          </p:cNvPr>
          <p:cNvSpPr txBox="1"/>
          <p:nvPr/>
        </p:nvSpPr>
        <p:spPr>
          <a:xfrm>
            <a:off x="21743564" y="20870455"/>
            <a:ext cx="11238631"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sp>
        <p:nvSpPr>
          <p:cNvPr id="60" name="TextBox 59">
            <a:extLst>
              <a:ext uri="{FF2B5EF4-FFF2-40B4-BE49-F238E27FC236}">
                <a16:creationId xmlns:a16="http://schemas.microsoft.com/office/drawing/2014/main" id="{7332EA3F-155A-5928-8220-5CB46030DAB9}"/>
              </a:ext>
            </a:extLst>
          </p:cNvPr>
          <p:cNvSpPr txBox="1"/>
          <p:nvPr/>
        </p:nvSpPr>
        <p:spPr>
          <a:xfrm>
            <a:off x="21769308" y="12963174"/>
            <a:ext cx="10956895" cy="1569660"/>
          </a:xfrm>
          <a:prstGeom prst="rect">
            <a:avLst/>
          </a:prstGeom>
          <a:noFill/>
        </p:spPr>
        <p:txBody>
          <a:bodyPr wrap="square" rtlCol="0">
            <a:spAutoFit/>
          </a:bodyPr>
          <a:lstStyle/>
          <a:p>
            <a:r>
              <a:rPr lang="en-US" sz="2400" b="1" dirty="0"/>
              <a:t>Species accumulation curves.</a:t>
            </a:r>
            <a:r>
              <a:rPr lang="en-US" sz="2400" dirty="0"/>
              <a:t> Sampling effort is derived from permutation resampling, where each sampling event is a substation/year. The data include all blue vane trap, and all net caught records. At the site level, curves are stunted by singleton records, in the aggregate, these species are found more often.</a:t>
            </a:r>
          </a:p>
        </p:txBody>
      </p:sp>
      <p:sp>
        <p:nvSpPr>
          <p:cNvPr id="62" name="Rectangle 61">
            <a:extLst>
              <a:ext uri="{FF2B5EF4-FFF2-40B4-BE49-F238E27FC236}">
                <a16:creationId xmlns:a16="http://schemas.microsoft.com/office/drawing/2014/main" id="{F2A3F266-0173-5058-FF4D-F7DF444290FC}"/>
              </a:ext>
            </a:extLst>
          </p:cNvPr>
          <p:cNvSpPr/>
          <p:nvPr/>
        </p:nvSpPr>
        <p:spPr>
          <a:xfrm>
            <a:off x="21547464" y="22843390"/>
            <a:ext cx="11604851" cy="19723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783BACE-D730-1B41-9122-12CFBE3128FD}"/>
              </a:ext>
            </a:extLst>
          </p:cNvPr>
          <p:cNvSpPr/>
          <p:nvPr/>
        </p:nvSpPr>
        <p:spPr>
          <a:xfrm>
            <a:off x="21475105" y="14619983"/>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24CBBB6-169C-A9B3-C1E5-9AAC4EEC9BFA}"/>
              </a:ext>
            </a:extLst>
          </p:cNvPr>
          <p:cNvSpPr txBox="1"/>
          <p:nvPr/>
        </p:nvSpPr>
        <p:spPr>
          <a:xfrm>
            <a:off x="35280409" y="1564106"/>
            <a:ext cx="3255020" cy="3308681"/>
          </a:xfrm>
          <a:prstGeom prst="rect">
            <a:avLst/>
          </a:prstGeom>
          <a:solidFill>
            <a:schemeClr val="bg1"/>
          </a:solidFill>
        </p:spPr>
        <p:txBody>
          <a:bodyPr wrap="square" rtlCol="0">
            <a:spAutoFit/>
          </a:bodyPr>
          <a:lstStyle/>
          <a:p>
            <a:endParaRPr lang="en-US" dirty="0"/>
          </a:p>
        </p:txBody>
      </p:sp>
      <p:sp>
        <p:nvSpPr>
          <p:cNvPr id="65" name="TextBox 64">
            <a:extLst>
              <a:ext uri="{FF2B5EF4-FFF2-40B4-BE49-F238E27FC236}">
                <a16:creationId xmlns:a16="http://schemas.microsoft.com/office/drawing/2014/main" id="{CA76FC9B-C161-2E7D-A8B6-D0BA5277391E}"/>
              </a:ext>
            </a:extLst>
          </p:cNvPr>
          <p:cNvSpPr txBox="1"/>
          <p:nvPr/>
        </p:nvSpPr>
        <p:spPr>
          <a:xfrm>
            <a:off x="48593829" y="14894550"/>
            <a:ext cx="184731" cy="369332"/>
          </a:xfrm>
          <a:prstGeom prst="rect">
            <a:avLst/>
          </a:prstGeom>
          <a:noFill/>
        </p:spPr>
        <p:txBody>
          <a:bodyPr wrap="none" rtlCol="0">
            <a:spAutoFit/>
          </a:bodyPr>
          <a:lstStyle/>
          <a:p>
            <a:endParaRPr lang="en-US" dirty="0"/>
          </a:p>
        </p:txBody>
      </p:sp>
      <p:pic>
        <p:nvPicPr>
          <p:cNvPr id="24" name="Picture 23" descr="A screenshot of a computer&#10;&#10;Description automatically generated">
            <a:extLst>
              <a:ext uri="{FF2B5EF4-FFF2-40B4-BE49-F238E27FC236}">
                <a16:creationId xmlns:a16="http://schemas.microsoft.com/office/drawing/2014/main" id="{D2F6F9FA-5A4D-CBD8-BF0C-C53B222913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90651" y="5798566"/>
            <a:ext cx="9783251" cy="5563221"/>
          </a:xfrm>
          <a:prstGeom prst="rect">
            <a:avLst/>
          </a:prstGeom>
        </p:spPr>
      </p:pic>
      <p:pic>
        <p:nvPicPr>
          <p:cNvPr id="30" name="Picture 29" descr="A graph of a sample&#10;&#10;Description automatically generated with medium confidence">
            <a:extLst>
              <a:ext uri="{FF2B5EF4-FFF2-40B4-BE49-F238E27FC236}">
                <a16:creationId xmlns:a16="http://schemas.microsoft.com/office/drawing/2014/main" id="{2983E84C-B6B3-94E0-E106-53FE7E8F66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769308" y="6008331"/>
            <a:ext cx="11025681" cy="7046064"/>
          </a:xfrm>
          <a:prstGeom prst="rect">
            <a:avLst/>
          </a:prstGeom>
        </p:spPr>
      </p:pic>
      <p:pic>
        <p:nvPicPr>
          <p:cNvPr id="48" name="Picture 47" descr="A diagram of a variety of objects&#10;&#10;Description automatically generated with medium confidence">
            <a:extLst>
              <a:ext uri="{FF2B5EF4-FFF2-40B4-BE49-F238E27FC236}">
                <a16:creationId xmlns:a16="http://schemas.microsoft.com/office/drawing/2014/main" id="{67C7827A-B67B-9D11-3278-036E927EED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659080" y="23149956"/>
            <a:ext cx="11493235" cy="5059806"/>
          </a:xfrm>
          <a:prstGeom prst="rect">
            <a:avLst/>
          </a:prstGeom>
        </p:spPr>
      </p:pic>
      <p:sp>
        <p:nvSpPr>
          <p:cNvPr id="50" name="TextBox 49">
            <a:extLst>
              <a:ext uri="{FF2B5EF4-FFF2-40B4-BE49-F238E27FC236}">
                <a16:creationId xmlns:a16="http://schemas.microsoft.com/office/drawing/2014/main" id="{73552767-F824-26E4-CF01-F83586478F79}"/>
              </a:ext>
            </a:extLst>
          </p:cNvPr>
          <p:cNvSpPr txBox="1"/>
          <p:nvPr/>
        </p:nvSpPr>
        <p:spPr>
          <a:xfrm>
            <a:off x="10621427" y="11384294"/>
            <a:ext cx="9673521" cy="1569660"/>
          </a:xfrm>
          <a:prstGeom prst="rect">
            <a:avLst/>
          </a:prstGeom>
          <a:noFill/>
        </p:spPr>
        <p:txBody>
          <a:bodyPr wrap="square" rtlCol="0">
            <a:spAutoFit/>
          </a:bodyPr>
          <a:lstStyle/>
          <a:p>
            <a:r>
              <a:rPr lang="en-US" sz="2400" b="1" dirty="0"/>
              <a:t>Key descriptive highlights from the survey. </a:t>
            </a:r>
            <a:r>
              <a:rPr lang="en-US" sz="2400" dirty="0"/>
              <a:t>Data presented are raw counts, unmanipulated by minimum richness estimators (i.e., Chao richness). Species percentages are calculated based on richness. Honeybee percentages are calculated based on abundance. </a:t>
            </a:r>
          </a:p>
        </p:txBody>
      </p:sp>
      <p:pic>
        <p:nvPicPr>
          <p:cNvPr id="73" name="Picture 72" descr="A graph with colorful bars and black text&#10;&#10;Description automatically generated">
            <a:extLst>
              <a:ext uri="{FF2B5EF4-FFF2-40B4-BE49-F238E27FC236}">
                <a16:creationId xmlns:a16="http://schemas.microsoft.com/office/drawing/2014/main" id="{842E8101-2417-E1E3-7ADF-62C0C9959FE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521736" y="5823628"/>
            <a:ext cx="7821652" cy="7169847"/>
          </a:xfrm>
          <a:prstGeom prst="rect">
            <a:avLst/>
          </a:prstGeom>
        </p:spPr>
      </p:pic>
      <p:sp>
        <p:nvSpPr>
          <p:cNvPr id="74" name="Rectangle 73">
            <a:extLst>
              <a:ext uri="{FF2B5EF4-FFF2-40B4-BE49-F238E27FC236}">
                <a16:creationId xmlns:a16="http://schemas.microsoft.com/office/drawing/2014/main" id="{2A964C0B-009C-0D38-252C-0B8BF6FD8B41}"/>
              </a:ext>
            </a:extLst>
          </p:cNvPr>
          <p:cNvSpPr/>
          <p:nvPr/>
        </p:nvSpPr>
        <p:spPr>
          <a:xfrm>
            <a:off x="34521736" y="12970968"/>
            <a:ext cx="7821651" cy="17192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801F2974-0918-0BB2-9696-213D8B089267}"/>
              </a:ext>
            </a:extLst>
          </p:cNvPr>
          <p:cNvSpPr txBox="1"/>
          <p:nvPr/>
        </p:nvSpPr>
        <p:spPr>
          <a:xfrm>
            <a:off x="34652513" y="12993475"/>
            <a:ext cx="7690876" cy="1569660"/>
          </a:xfrm>
          <a:prstGeom prst="rect">
            <a:avLst/>
          </a:prstGeom>
          <a:noFill/>
        </p:spPr>
        <p:txBody>
          <a:bodyPr wrap="square" rtlCol="0">
            <a:spAutoFit/>
          </a:bodyPr>
          <a:lstStyle/>
          <a:p>
            <a:r>
              <a:rPr lang="en-US" sz="2400" b="1" dirty="0"/>
              <a:t>Proportional abundance and richness by genera. </a:t>
            </a:r>
            <a:r>
              <a:rPr lang="en-US" sz="2400" dirty="0"/>
              <a:t>Genera found in the survey are plotted by proportional abundance (left) and species richness (right). Data are raw counts and exclude some morphospecies.</a:t>
            </a:r>
          </a:p>
        </p:txBody>
      </p:sp>
    </p:spTree>
    <p:extLst>
      <p:ext uri="{BB962C8B-B14F-4D97-AF65-F5344CB8AC3E}">
        <p14:creationId xmlns:p14="http://schemas.microsoft.com/office/powerpoint/2010/main" val="2173311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3008</TotalTime>
  <Words>1100</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Abadi MT Condensed Light</vt:lpstr>
      <vt:lpstr>Aptos</vt:lpstr>
      <vt:lpstr>Arial</vt:lpstr>
      <vt:lpstr>Calibri</vt:lpstr>
      <vt:lpstr>Calibri Light</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85</cp:revision>
  <dcterms:created xsi:type="dcterms:W3CDTF">2019-02-19T19:47:55Z</dcterms:created>
  <dcterms:modified xsi:type="dcterms:W3CDTF">2024-09-17T16:21:54Z</dcterms:modified>
</cp:coreProperties>
</file>