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2_FFD1590D.xml" ContentType="application/vnd.ms-powerpoint.comments+xml"/>
  <Override PartName="/ppt/comments/modernComment_101_303A7B98.xml" ContentType="application/vnd.ms-powerpoint.comments+xml"/>
  <Override PartName="/ppt/comments/modernComment_100_2882C7EF.xml" ContentType="application/vnd.ms-powerpoint.comments+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8" r:id="rId2"/>
    <p:sldId id="257" r:id="rId3"/>
    <p:sldId id="256" r:id="rId4"/>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userDrawn="1">
          <p15:clr>
            <a:srgbClr val="A4A3A4"/>
          </p15:clr>
        </p15:guide>
        <p15:guide id="2" pos="1382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0A6D302-5EF0-319C-1492-DC73929C0037}" name="Evan Sugden" initials="" userId="S::esugden@wasatch.coop::9e266d1a-1826-4706-8efe-773d2cf38e9d" providerId="AD"/>
  <p188:author id="{60A61525-B829-576C-5A9E-22FE6FC89C63}" name="Anderson, Riley Morgan" initials="RA" userId="S::riley.m.anderson@wsu.edu::0e34af02-73d3-4d40-a8cc-7926eb7d7c3a" providerId="AD"/>
  <p188:author id="{F107A550-6330-51A3-C29F-614ECAC6EA39}" name="Will Peterman" initials="WP" userId="2493fbdbb8163de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FC4ED"/>
    <a:srgbClr val="20E7FC"/>
    <a:srgbClr val="568B39"/>
    <a:srgbClr val="52B6A1"/>
    <a:srgbClr val="27CEF5"/>
    <a:srgbClr val="F8B610"/>
    <a:srgbClr val="FA9A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01" autoAdjust="0"/>
    <p:restoredTop sz="94660"/>
  </p:normalViewPr>
  <p:slideViewPr>
    <p:cSldViewPr snapToGrid="0">
      <p:cViewPr>
        <p:scale>
          <a:sx n="19" d="100"/>
          <a:sy n="19" d="100"/>
        </p:scale>
        <p:origin x="472" y="8"/>
      </p:cViewPr>
      <p:guideLst>
        <p:guide orient="horz" pos="10368"/>
        <p:guide pos="13824"/>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8/10/relationships/authors" Target="authors.xml"/></Relationships>
</file>

<file path=ppt/comments/modernComment_100_2882C7EF.xml><?xml version="1.0" encoding="utf-8"?>
<p188:cmLst xmlns:a="http://schemas.openxmlformats.org/drawingml/2006/main" xmlns:r="http://schemas.openxmlformats.org/officeDocument/2006/relationships" xmlns:p188="http://schemas.microsoft.com/office/powerpoint/2018/8/main">
  <p188:cm id="{46AD5E76-E5AA-4A4D-95EE-745F196FF706}" authorId="{60A61525-B829-576C-5A9E-22FE6FC89C63}" created="2024-09-05T19:12:11.963">
    <ac:txMkLst xmlns:ac="http://schemas.microsoft.com/office/drawing/2013/main/command">
      <pc:docMk xmlns:pc="http://schemas.microsoft.com/office/powerpoint/2013/main/command"/>
      <pc:sldMk xmlns:pc="http://schemas.microsoft.com/office/powerpoint/2013/main/command" cId="679659503" sldId="256"/>
      <ac:spMk id="19" creationId="{BA70CB97-4DE7-E107-7BEE-346F5F524023}"/>
      <ac:txMk cp="28" len="430">
        <ac:context len="862" hash="2474764325"/>
      </ac:txMk>
    </ac:txMkLst>
    <p188:pos x="16211076" y="1319009"/>
    <p188:txBody>
      <a:bodyPr/>
      <a:lstStyle/>
      <a:p>
        <a:r>
          <a:rPr lang="en-US"/>
          <a:t>No references needed in posters. Too much wasted room.</a:t>
        </a:r>
      </a:p>
    </p188:txBody>
  </p188:cm>
  <p188:cm id="{4C2FF9BD-7EEB-40BD-8B7B-6D1DB14C98C6}" authorId="{60A61525-B829-576C-5A9E-22FE6FC89C63}" created="2024-09-05T19:13:12.870">
    <ac:deMkLst xmlns:ac="http://schemas.microsoft.com/office/drawing/2013/main/command">
      <pc:docMk xmlns:pc="http://schemas.microsoft.com/office/powerpoint/2013/main/command"/>
      <pc:sldMk xmlns:pc="http://schemas.microsoft.com/office/powerpoint/2013/main/command" cId="679659503" sldId="256"/>
      <ac:spMk id="5" creationId="{9D335EC3-67E9-C67B-BEB2-6383AC8896DA}"/>
    </ac:deMkLst>
    <p188:txBody>
      <a:bodyPr/>
      <a:lstStyle/>
      <a:p>
        <a:r>
          <a:rPr lang="en-US"/>
          <a:t>Long text is hard to read when it spans 3 feet! Also, don't need an abstract, the poster itself should convey and abstract of the project.</a:t>
        </a:r>
      </a:p>
    </p188:txBody>
  </p188:cm>
  <p188:cm id="{005134E6-C0B9-42C4-830E-2FB1F734BEC4}" authorId="{60A61525-B829-576C-5A9E-22FE6FC89C63}" created="2024-09-05T19:14:23.924">
    <ac:deMkLst xmlns:ac="http://schemas.microsoft.com/office/drawing/2013/main/command">
      <pc:docMk xmlns:pc="http://schemas.microsoft.com/office/powerpoint/2013/main/command"/>
      <pc:sldMk xmlns:pc="http://schemas.microsoft.com/office/powerpoint/2013/main/command" cId="679659503" sldId="256"/>
      <ac:spMk id="8" creationId="{4CA307E4-6AF9-DA6D-C951-3F6BE41EA802}"/>
    </ac:deMkLst>
    <p188:txBody>
      <a:bodyPr/>
      <a:lstStyle/>
      <a:p>
        <a:r>
          <a:rPr lang="en-US"/>
          <a:t>Use bullets and succinct writing</a:t>
        </a:r>
      </a:p>
    </p188:txBody>
  </p188:cm>
</p188:cmLst>
</file>

<file path=ppt/comments/modernComment_101_303A7B98.xml><?xml version="1.0" encoding="utf-8"?>
<p188:cmLst xmlns:a="http://schemas.openxmlformats.org/drawingml/2006/main" xmlns:r="http://schemas.openxmlformats.org/officeDocument/2006/relationships" xmlns:p188="http://schemas.microsoft.com/office/powerpoint/2018/8/main">
  <p188:cm id="{C4A188CA-01DE-4011-9654-C3E685108950}" authorId="{60A61525-B829-576C-5A9E-22FE6FC89C63}" created="2024-09-05T18:53:46.111">
    <ac:txMkLst xmlns:ac="http://schemas.microsoft.com/office/drawing/2013/main/command">
      <pc:docMk xmlns:pc="http://schemas.microsoft.com/office/powerpoint/2013/main/command"/>
      <pc:sldMk xmlns:pc="http://schemas.microsoft.com/office/powerpoint/2013/main/command" cId="809139096" sldId="257"/>
      <ac:spMk id="14" creationId="{78A8DA6F-0FD8-4134-88E7-FED8E99C468D}"/>
      <ac:txMk cp="354" len="450">
        <ac:context len="805" hash="2119539359"/>
      </ac:txMk>
    </ac:txMkLst>
    <p188:pos x="7309349" y="4105688"/>
    <p188:replyLst>
      <p188:reply id="{6C9F1B30-C47C-490A-BF09-6BADCF6F8BE1}" authorId="{F107A550-6330-51A3-C29F-614ECAC6EA39}" created="2024-09-05T22:02:27.679">
        <p188:txBody>
          <a:bodyPr/>
          <a:lstStyle/>
          <a:p>
            <a:r>
              <a:rPr lang="en-US"/>
              <a:t>Fine with me.  When the text is this short, I don’t see the point in splitting it.</a:t>
            </a:r>
          </a:p>
        </p188:txBody>
      </p188:reply>
    </p188:replyLst>
    <p188:txBody>
      <a:bodyPr/>
      <a:lstStyle/>
      <a:p>
        <a:r>
          <a:rPr lang="en-US"/>
          <a:t>These are results, do they belong in the intro? As the intro is often where readers start, I sometimes use this technique to draw them in. Just want to confirm that they don't belong somewhere else.</a:t>
        </a:r>
      </a:p>
    </p188:txBody>
  </p188:cm>
  <p188:cm id="{4C89DC2D-AF42-4A05-8DD9-A27717A1A9BA}" authorId="{60A61525-B829-576C-5A9E-22FE6FC89C63}" created="2024-09-05T18:54:50.528">
    <ac:txMkLst xmlns:ac="http://schemas.microsoft.com/office/drawing/2013/main/command">
      <pc:docMk xmlns:pc="http://schemas.microsoft.com/office/powerpoint/2013/main/command"/>
      <pc:sldMk xmlns:pc="http://schemas.microsoft.com/office/powerpoint/2013/main/command" cId="809139096" sldId="257"/>
      <ac:spMk id="47" creationId="{A6BB9800-D8F5-4C92-F63F-A407755F790B}"/>
      <ac:txMk cp="147" len="28">
        <ac:context len="177" hash="47467498"/>
      </ac:txMk>
    </ac:txMkLst>
    <p188:pos x="4819008" y="2600817"/>
    <p188:txBody>
      <a:bodyPr/>
      <a:lstStyle/>
      <a:p>
        <a:r>
          <a:rPr lang="en-US"/>
          <a:t>This section has room for more detail, why did we chose this area? Why do we care about the bee diversity here?</a:t>
        </a:r>
      </a:p>
    </p188:txBody>
  </p188:cm>
  <p188:cm id="{129F8FF1-EA40-47EC-AD9B-E967A95C2C2B}" authorId="{60A61525-B829-576C-5A9E-22FE6FC89C63}" created="2024-09-05T18:56:08.904">
    <ac:deMkLst xmlns:ac="http://schemas.microsoft.com/office/drawing/2013/main/command">
      <pc:docMk xmlns:pc="http://schemas.microsoft.com/office/powerpoint/2013/main/command"/>
      <pc:sldMk xmlns:pc="http://schemas.microsoft.com/office/powerpoint/2013/main/command" cId="809139096" sldId="257"/>
      <ac:picMk id="69" creationId="{19C49AB4-378D-E4EC-A166-BB9989875001}"/>
    </ac:deMkLst>
    <p188:txBody>
      <a:bodyPr/>
      <a:lstStyle/>
      <a:p>
        <a:r>
          <a:rPr lang="en-US"/>
          <a:t>This seems like the most useful information to the audience. Let's formalize the ideas we want to convey, I can extract these numbers from the data and make a nice table.</a:t>
        </a:r>
      </a:p>
    </p188:txBody>
  </p188:cm>
  <p188:cm id="{A916D937-BCCF-450F-8823-F1C65C28FFEF}" authorId="{60A61525-B829-576C-5A9E-22FE6FC89C63}" created="2024-09-05T18:57:42.395">
    <ac:deMkLst xmlns:ac="http://schemas.microsoft.com/office/drawing/2013/main/command">
      <pc:docMk xmlns:pc="http://schemas.microsoft.com/office/powerpoint/2013/main/command"/>
      <pc:sldMk xmlns:pc="http://schemas.microsoft.com/office/powerpoint/2013/main/command" cId="809139096" sldId="257"/>
      <ac:picMk id="78" creationId="{0D73FBBD-D19E-5FCB-33AC-4688FFB782CB}"/>
    </ac:deMkLst>
    <p188:txBody>
      <a:bodyPr/>
      <a:lstStyle/>
      <a:p>
        <a:r>
          <a:rPr lang="en-US"/>
          <a:t>I'm not sure this is the most intuitive figure we have to show richness. It implies some kind of temporal relationship. What exactly are we trying to show? Maybe I can generate a better figure.</a:t>
        </a:r>
      </a:p>
    </p188:txBody>
  </p188:cm>
  <p188:cm id="{88C13EEF-9A22-45A4-8640-260D6396C607}" authorId="{60A61525-B829-576C-5A9E-22FE6FC89C63}" created="2024-09-05T19:00:18.525">
    <ac:deMkLst xmlns:ac="http://schemas.microsoft.com/office/drawing/2013/main/command">
      <pc:docMk xmlns:pc="http://schemas.microsoft.com/office/powerpoint/2013/main/command"/>
      <pc:sldMk xmlns:pc="http://schemas.microsoft.com/office/powerpoint/2013/main/command" cId="809139096" sldId="257"/>
      <ac:picMk id="81" creationId="{B8F84F4D-E318-E9A1-9140-AA52393ACECB}"/>
    </ac:deMkLst>
    <p188:txBody>
      <a:bodyPr/>
      <a:lstStyle/>
      <a:p>
        <a:r>
          <a:rPr lang="en-US"/>
          <a:t>This figure is well developed and finalized, but only really tells us that the BPF site species composition is significantly dissimilar from the other sites. If we're going to show it, we should offer a reason why we think it's different, even if it's speculative.</a:t>
        </a:r>
      </a:p>
    </p188:txBody>
  </p188:cm>
  <p188:cm id="{EE967D87-DFA5-4E2E-89A9-062B2273CDE0}" authorId="{60A61525-B829-576C-5A9E-22FE6FC89C63}" created="2024-09-05T19:01:12.320">
    <ac:deMkLst xmlns:ac="http://schemas.microsoft.com/office/drawing/2013/main/command">
      <pc:docMk xmlns:pc="http://schemas.microsoft.com/office/powerpoint/2013/main/command"/>
      <pc:sldMk xmlns:pc="http://schemas.microsoft.com/office/powerpoint/2013/main/command" cId="809139096" sldId="257"/>
      <ac:spMk id="55" creationId="{DB484BBE-190C-452A-B7FA-3C26E5197DB9}"/>
    </ac:deMkLst>
    <p188:txBody>
      <a:bodyPr/>
      <a:lstStyle/>
      <a:p>
        <a:r>
          <a:rPr lang="en-US"/>
          <a:t>We can include more data/results, or room for discussion here.</a:t>
        </a:r>
      </a:p>
    </p188:txBody>
  </p188:cm>
  <p188:cm id="{4F17799A-47CE-4D37-A059-25B696DB52D5}" authorId="{60A61525-B829-576C-5A9E-22FE6FC89C63}" created="2024-09-05T19:03:35.492">
    <ac:deMkLst xmlns:ac="http://schemas.microsoft.com/office/drawing/2013/main/command">
      <pc:docMk xmlns:pc="http://schemas.microsoft.com/office/powerpoint/2013/main/command"/>
      <pc:sldMk xmlns:pc="http://schemas.microsoft.com/office/powerpoint/2013/main/command" cId="809139096" sldId="257"/>
      <ac:spMk id="60" creationId="{8ECCD46E-16D8-4F1E-8D1E-1C08385E3D67}"/>
    </ac:deMkLst>
    <p188:replyLst>
      <p188:reply id="{B919AA2F-95DA-458C-B2E3-826C129DF7BF}" authorId="{F107A550-6330-51A3-C29F-614ECAC6EA39}" created="2024-09-05T22:04:29.345">
        <p188:txBody>
          <a:bodyPr/>
          <a:lstStyle/>
          <a:p>
            <a:r>
              <a:rPr lang="en-US"/>
              <a:t>I can provide hundreds, but which ones, and where do we put them?</a:t>
            </a:r>
          </a:p>
        </p188:txBody>
      </p188:reply>
    </p188:replyLst>
    <p188:txBody>
      <a:bodyPr/>
      <a:lstStyle/>
      <a:p>
        <a:r>
          <a:rPr lang="en-US"/>
          <a:t>Need lots more photos of bees! Photos draw in the audience and can be used to bring your attention to specific parts of the poster. Remember, most people only spend 10 seconds glancing, then walk away, we need to pull them in!</a:t>
        </a:r>
      </a:p>
    </p188:txBody>
  </p188:cm>
  <p188:cm id="{28DE5BF9-CF4C-4FF6-99E6-950A732AF34D}" authorId="{F107A550-6330-51A3-C29F-614ECAC6EA39}" created="2024-09-05T22:08:28.876">
    <pc:sldMkLst xmlns:pc="http://schemas.microsoft.com/office/powerpoint/2013/main/command">
      <pc:docMk/>
      <pc:sldMk cId="809139096" sldId="257"/>
    </pc:sldMkLst>
    <p188:txBody>
      <a:bodyPr/>
      <a:lstStyle/>
      <a:p>
        <a:r>
          <a:rPr lang="en-US"/>
          <a:t>There were 28 stations at POS, but I believe we excluded six because they were only used for supplementary testing.  </a:t>
        </a:r>
      </a:p>
    </p188:txBody>
  </p188:cm>
  <p188:cm id="{D0D6DAB3-E8EC-4BF1-B529-EACC94215BD2}" authorId="{F107A550-6330-51A3-C29F-614ECAC6EA39}" created="2024-09-05T22:17:19.228">
    <ac:deMkLst xmlns:ac="http://schemas.microsoft.com/office/drawing/2013/main/command">
      <pc:docMk xmlns:pc="http://schemas.microsoft.com/office/powerpoint/2013/main/command"/>
      <pc:sldMk xmlns:pc="http://schemas.microsoft.com/office/powerpoint/2013/main/command" cId="809139096" sldId="257"/>
      <ac:spMk id="62" creationId="{D3377B54-A584-49AA-819C-6231E114AF39}"/>
    </ac:deMkLst>
    <p188:txBody>
      <a:bodyPr/>
      <a:lstStyle/>
      <a:p>
        <a:r>
          <a:rPr lang="en-US"/>
          <a:t>Fixed some typos and added some acknowledgements – figure we should probably tip the hat to the people who funded the project</a:t>
        </a:r>
      </a:p>
    </p188:txBody>
  </p188:cm>
  <p188:cm id="{0CE7D922-802B-4F99-A2D1-F5E05764DFCB}" authorId="{F107A550-6330-51A3-C29F-614ECAC6EA39}" created="2024-09-05T22:18:42.131">
    <ac:deMkLst xmlns:ac="http://schemas.microsoft.com/office/drawing/2013/main/command">
      <pc:docMk xmlns:pc="http://schemas.microsoft.com/office/powerpoint/2013/main/command"/>
      <pc:sldMk xmlns:pc="http://schemas.microsoft.com/office/powerpoint/2013/main/command" cId="809139096" sldId="257"/>
      <ac:picMk id="30" creationId="{43869586-9C61-4FB8-10FD-C74E4C944D9D}"/>
    </ac:deMkLst>
    <p188:txBody>
      <a:bodyPr/>
      <a:lstStyle/>
      <a:p>
        <a:r>
          <a:rPr lang="en-US"/>
          <a:t>Changed the photo to one that is definitely Halictus.  There’s a decent chance it’s H. confusus, but no one will know.  I’ll keep looking for a better shot.</a:t>
        </a:r>
      </a:p>
    </p188:txBody>
  </p188:cm>
</p188:cmLst>
</file>

<file path=ppt/comments/modernComment_102_FFD1590D.xml><?xml version="1.0" encoding="utf-8"?>
<p188:cmLst xmlns:a="http://schemas.openxmlformats.org/drawingml/2006/main" xmlns:r="http://schemas.openxmlformats.org/officeDocument/2006/relationships" xmlns:p188="http://schemas.microsoft.com/office/powerpoint/2018/8/main">
  <p188:cm id="{EB269151-907C-3249-A54E-E0F9267861EF}" authorId="{F0A6D302-5EF0-319C-1492-DC73929C0037}" created="2024-09-09T03:14:49.401">
    <ac:deMkLst xmlns:ac="http://schemas.microsoft.com/office/drawing/2013/main/command">
      <pc:docMk xmlns:pc="http://schemas.microsoft.com/office/powerpoint/2013/main/command"/>
      <pc:sldMk xmlns:pc="http://schemas.microsoft.com/office/powerpoint/2013/main/command" cId="4291909901" sldId="258"/>
      <ac:spMk id="50" creationId="{F127BD46-C60E-CDE8-A2E9-170E6CF8D1A4}"/>
    </ac:deMkLst>
    <p188:replyLst>
      <p188:reply id="{F7C75661-DDDE-4EE1-8B1A-877402D8A8C4}" authorId="{60A61525-B829-576C-5A9E-22FE6FC89C63}" created="2024-09-09T18:22:30.828">
        <p188:txBody>
          <a:bodyPr/>
          <a:lstStyle/>
          <a:p>
            <a:r>
              <a:rPr lang="en-US"/>
              <a:t>Looks good, I made a few changes.</a:t>
            </a:r>
          </a:p>
        </p188:txBody>
      </p188:reply>
    </p188:replyLst>
    <p188:txBody>
      <a:bodyPr/>
      <a:lstStyle/>
      <a:p>
        <a:r>
          <a:rPr lang="en-US"/>
          <a:t>Juiced up Intro. Plugged the WA Bee Atlas appropriately.</a:t>
        </a:r>
      </a:p>
    </p188:txBody>
  </p188:cm>
  <p188:cm id="{72654873-2906-9A4E-B360-8A2F0E87BE34}" authorId="{F0A6D302-5EF0-319C-1492-DC73929C0037}" created="2024-09-09T03:15:15.611">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txBody>
      <a:bodyPr/>
      <a:lstStyle/>
      <a:p>
        <a:r>
          <a:rPr lang="en-US"/>
          <a:t>Standardized caption as Figure 1.</a:t>
        </a:r>
      </a:p>
    </p188:txBody>
  </p188:cm>
  <p188:cm id="{17211A15-453A-124B-BB49-49A521031474}" authorId="{F0A6D302-5EF0-319C-1492-DC73929C0037}" created="2024-09-09T03:16:12.569">
    <ac:deMkLst xmlns:ac="http://schemas.microsoft.com/office/drawing/2013/main/command">
      <pc:docMk xmlns:pc="http://schemas.microsoft.com/office/powerpoint/2013/main/command"/>
      <pc:sldMk xmlns:pc="http://schemas.microsoft.com/office/powerpoint/2013/main/command" cId="4291909901" sldId="258"/>
      <ac:graphicFrameMk id="63" creationId="{978ABAFD-6021-A7C6-C6D9-1E5285D0D0DD}"/>
    </ac:deMkLst>
    <p188:replyLst>
      <p188:reply id="{B7E65DC3-CB0B-48ED-953A-8CA8FD2DE93A}" authorId="{60A61525-B829-576C-5A9E-22FE6FC89C63}" created="2024-09-09T18:22:10.512">
        <p188:txBody>
          <a:bodyPr/>
          <a:lstStyle/>
          <a:p>
            <a:r>
              <a:rPr lang="en-US"/>
              <a:t>I'll make a cleaner version of this once we've settled on the info we want. Also, this conference should really be used to find out what others are interested in with this dataset. What haven't we shown? This should help refine the manuscript direction too.</a:t>
            </a:r>
          </a:p>
        </p188:txBody>
      </p188:reply>
    </p188:replyLst>
    <p188:txBody>
      <a:bodyPr/>
      <a:lstStyle/>
      <a:p>
        <a:r>
          <a:rPr lang="en-US"/>
          <a:t>This is a copied/pasted Excel worksheet; could not get Powerpoint table to work. I have the original template for edits, just add data, copy, paste in ppt with resize. Need several more figures if we use this version.</a:t>
        </a:r>
      </a:p>
    </p188:txBody>
  </p188:cm>
  <p188:cm id="{910C4BB4-9685-3746-92D5-A3BC04FE8034}" authorId="{F0A6D302-5EF0-319C-1492-DC73929C0037}" created="2024-09-09T03:16:45.984">
    <ac:deMkLst xmlns:ac="http://schemas.microsoft.com/office/drawing/2013/main/command">
      <pc:docMk xmlns:pc="http://schemas.microsoft.com/office/powerpoint/2013/main/command"/>
      <pc:sldMk xmlns:pc="http://schemas.microsoft.com/office/powerpoint/2013/main/command" cId="4291909901" sldId="258"/>
      <ac:spMk id="56" creationId="{5D32C290-F9A4-85D1-439D-E8F5A922D679}"/>
    </ac:deMkLst>
    <p188:txBody>
      <a:bodyPr/>
      <a:lstStyle/>
      <a:p>
        <a:r>
          <a:rPr lang="en-US"/>
          <a:t>Made proper figure captions.</a:t>
        </a:r>
      </a:p>
    </p188:txBody>
  </p188:cm>
  <p188:cm id="{0EAC42E2-FFD5-7046-8F02-4F3CE2B90994}" authorId="{F0A6D302-5EF0-319C-1492-DC73929C0037}" created="2024-09-09T03:17:41.911">
    <ac:deMkLst xmlns:ac="http://schemas.microsoft.com/office/drawing/2013/main/command">
      <pc:docMk xmlns:pc="http://schemas.microsoft.com/office/powerpoint/2013/main/command"/>
      <pc:sldMk xmlns:pc="http://schemas.microsoft.com/office/powerpoint/2013/main/command" cId="4291909901" sldId="258"/>
      <ac:spMk id="25" creationId="{E100822B-F383-CCFB-7C45-67CD98E0C637}"/>
    </ac:deMkLst>
    <p188:txBody>
      <a:bodyPr/>
      <a:lstStyle/>
      <a:p>
        <a:r>
          <a:rPr lang="en-US"/>
          <a:t>Developed Results, including the bullets previously in Intro.</a:t>
        </a:r>
      </a:p>
    </p188:txBody>
  </p188:cm>
  <p188:cm id="{FD4A1103-92D7-7043-B688-9AC8C36B72A9}" authorId="{F0A6D302-5EF0-319C-1492-DC73929C0037}" created="2024-09-09T03:18:39.264">
    <ac:deMkLst xmlns:ac="http://schemas.microsoft.com/office/drawing/2013/main/command">
      <pc:docMk xmlns:pc="http://schemas.microsoft.com/office/powerpoint/2013/main/command"/>
      <pc:sldMk xmlns:pc="http://schemas.microsoft.com/office/powerpoint/2013/main/command" cId="4291909901" sldId="258"/>
      <ac:spMk id="23" creationId="{890DB0D3-679C-A1AF-ADBD-D56EF208AF3C}"/>
    </ac:deMkLst>
    <p188:txBody>
      <a:bodyPr/>
      <a:lstStyle/>
      <a:p>
        <a:r>
          <a:rPr lang="en-US"/>
          <a:t>Added conclusions. A bit general; could refine, add 1 or 2 more points.</a:t>
        </a:r>
      </a:p>
    </p188:txBody>
  </p188:cm>
  <p188:cm id="{8D644694-9239-5047-8557-FCC6F64B58BC}" authorId="{F0A6D302-5EF0-319C-1492-DC73929C0037}" created="2024-09-09T03:19:08.353">
    <ac:deMkLst xmlns:ac="http://schemas.microsoft.com/office/drawing/2013/main/command">
      <pc:docMk xmlns:pc="http://schemas.microsoft.com/office/powerpoint/2013/main/command"/>
      <pc:sldMk xmlns:pc="http://schemas.microsoft.com/office/powerpoint/2013/main/command" cId="4291909901" sldId="258"/>
      <ac:spMk id="58" creationId="{09604865-6F23-2E08-1044-44ECCB36E8C2}"/>
    </ac:deMkLst>
    <p188:replyLst>
      <p188:reply id="{D0490EFA-3D5B-4F44-BD60-043EA6F9D392}" authorId="{F0A6D302-5EF0-319C-1492-DC73929C0037}" created="2024-09-09T03:19:43.548">
        <p188:txBody>
          <a:bodyPr/>
          <a:lstStyle/>
          <a:p>
            <a:r>
              <a:rPr lang="en-US"/>
              <a:t>Refined Acknowledgements. I think a smaller font here is justified (as for References Cited.)</a:t>
            </a:r>
          </a:p>
        </p188:txBody>
      </p188:reply>
      <p188:reply id="{EF4CC5E5-4741-412F-B608-57F62295C9FF}" authorId="{60A61525-B829-576C-5A9E-22FE6FC89C63}" created="2024-09-09T18:13:50.711">
        <p188:txBody>
          <a:bodyPr/>
          <a:lstStyle/>
          <a:p>
            <a:r>
              <a:rPr lang="en-US"/>
              <a:t>We don't need references in posters. They take up too much space and this is not the place to cite them, we'll save that for the manuscript.</a:t>
            </a:r>
          </a:p>
        </p188:txBody>
      </p188:reply>
    </p188:replyLst>
    <p188:txBody>
      <a:bodyPr/>
      <a:lstStyle/>
      <a:p>
        <a:r>
          <a:rPr lang="en-US"/>
          <a:t>Added References Cited. Could use more but for space considerations, this works.</a:t>
        </a:r>
      </a:p>
    </p188:txBody>
  </p188:cm>
  <p188:cm id="{713370A4-1B33-B14C-81D9-69B0DB1DCCDA}" authorId="{F0A6D302-5EF0-319C-1492-DC73929C0037}" created="2024-09-09T03:22:37.303">
    <ac:deMkLst xmlns:ac="http://schemas.microsoft.com/office/drawing/2013/main/command">
      <pc:docMk xmlns:pc="http://schemas.microsoft.com/office/powerpoint/2013/main/command"/>
      <pc:sldMk xmlns:pc="http://schemas.microsoft.com/office/powerpoint/2013/main/command" cId="4291909901" sldId="258"/>
      <ac:picMk id="53" creationId="{271DEAC4-F778-DC6A-10B4-D39703BEE8A0}"/>
    </ac:deMkLst>
    <p188:replyLst>
      <p188:reply id="{B0424B6C-FE6A-4455-91EB-845CA2EBC001}" authorId="{60A61525-B829-576C-5A9E-22FE6FC89C63}" created="2024-09-09T18:18:41.697">
        <p188:txBody>
          <a:bodyPr/>
          <a:lstStyle/>
          <a:p>
            <a:r>
              <a:rPr lang="en-US"/>
              <a:t>Posters shouldn't have figure numbers, instead I've added descriptions of each figure. The poster should read linearly, without having to back and forth reference figures, therefore no need for numbers.</a:t>
            </a:r>
          </a:p>
        </p188:txBody>
      </p188:reply>
    </p188:replyLst>
    <p188:txBody>
      <a:bodyPr/>
      <a:lstStyle/>
      <a:p>
        <a:r>
          <a:rPr lang="en-US"/>
          <a:t>Figure caption describes what I mentioned earlier: traditional spp. accum. curve with existing curves from this graph overlaid.</a:t>
        </a:r>
      </a:p>
    </p188:txBody>
  </p188:cm>
  <p188:cm id="{164D8C77-DE38-4C4F-B0C2-47477C1A5B7E}" authorId="{F0A6D302-5EF0-319C-1492-DC73929C0037}" created="2024-09-09T03:23:22.016">
    <ac:deMkLst xmlns:ac="http://schemas.microsoft.com/office/drawing/2013/main/command">
      <pc:docMk xmlns:pc="http://schemas.microsoft.com/office/powerpoint/2013/main/command"/>
      <pc:sldMk xmlns:pc="http://schemas.microsoft.com/office/powerpoint/2013/main/command" cId="4291909901" sldId="258"/>
      <ac:picMk id="42" creationId="{12A1653C-DDC1-C325-6543-8FDFDBA2B928}"/>
    </ac:deMkLst>
    <p188:txBody>
      <a:bodyPr/>
      <a:lstStyle/>
      <a:p>
        <a:r>
          <a:rPr lang="en-US"/>
          <a:t>Institutional icons are effective. How about a third for BeeSearch? Will, you drew up some graphics for that once. Could put it next to WSU or CA.</a:t>
        </a:r>
      </a:p>
    </p188:txBody>
  </p188:cm>
  <p188:cm id="{788363E6-8521-FD40-A6A2-4A121F8D0FF1}" authorId="{F0A6D302-5EF0-319C-1492-DC73929C0037}" created="2024-09-09T03:24:46.557">
    <ac:deMkLst xmlns:ac="http://schemas.microsoft.com/office/drawing/2013/main/command">
      <pc:docMk xmlns:pc="http://schemas.microsoft.com/office/powerpoint/2013/main/command"/>
      <pc:sldMk xmlns:pc="http://schemas.microsoft.com/office/powerpoint/2013/main/command" cId="4291909901" sldId="258"/>
      <ac:picMk id="49" creationId="{F51E7C39-ABAF-F1D1-BAFC-CA6ECE1E460A}"/>
    </ac:deMkLst>
    <p188:txBody>
      <a:bodyPr/>
      <a:lstStyle/>
      <a:p>
        <a:r>
          <a:rPr lang="en-US"/>
          <a:t>Standardizing the caption left some space below the actual graphic. One way to fill this up is to make the caption square and use another bee photo to fill the leftover area.</a:t>
        </a:r>
      </a:p>
    </p188:txBody>
  </p188:cm>
  <p188:cm id="{7034D51B-A642-49F8-82D6-B85294005BC7}" authorId="{60A61525-B829-576C-5A9E-22FE6FC89C63}" created="2024-09-09T18:19:56.999">
    <ac:txMkLst xmlns:ac="http://schemas.microsoft.com/office/drawing/2013/main/command">
      <pc:docMk xmlns:pc="http://schemas.microsoft.com/office/powerpoint/2013/main/command"/>
      <pc:sldMk xmlns:pc="http://schemas.microsoft.com/office/powerpoint/2013/main/command" cId="4291909901" sldId="258"/>
      <ac:spMk id="55" creationId="{B2522E23-9396-3ABF-B4F0-45050221018D}"/>
      <ac:txMk cp="0" len="36">
        <ac:context len="38" hash="1462945591"/>
      </ac:txMk>
    </ac:txMkLst>
    <p188:pos x="4599511" y="838383"/>
    <p188:txBody>
      <a:bodyPr/>
      <a:lstStyle/>
      <a:p>
        <a:r>
          <a:rPr lang="en-US"/>
          <a:t>I'm leaving room here for a larger table/ description of the findings, but we'll probably have room for a nice bee photo in the middle of this column.</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503850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7002613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2875223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459239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A62DEA3-FC89-4EB0-84B1-B70AC0EB0AB0}" type="datetimeFigureOut">
              <a:rPr lang="en-US" smtClean="0"/>
              <a:t>9/9/2024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50602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345649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A62DEA3-FC89-4EB0-84B1-B70AC0EB0AB0}" type="datetimeFigureOut">
              <a:rPr lang="en-US" smtClean="0"/>
              <a:t>9/9/2024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278970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A62DEA3-FC89-4EB0-84B1-B70AC0EB0AB0}" type="datetimeFigureOut">
              <a:rPr lang="en-US" smtClean="0"/>
              <a:t>9/9/2024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14409655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A62DEA3-FC89-4EB0-84B1-B70AC0EB0AB0}" type="datetimeFigureOut">
              <a:rPr lang="en-US" smtClean="0"/>
              <a:t>9/9/2024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5324938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3103349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Edit Master text styles</a:t>
            </a:r>
          </a:p>
        </p:txBody>
      </p:sp>
      <p:sp>
        <p:nvSpPr>
          <p:cNvPr id="5" name="Date Placeholder 4"/>
          <p:cNvSpPr>
            <a:spLocks noGrp="1"/>
          </p:cNvSpPr>
          <p:nvPr>
            <p:ph type="dt" sz="half" idx="10"/>
          </p:nvPr>
        </p:nvSpPr>
        <p:spPr/>
        <p:txBody>
          <a:bodyPr/>
          <a:lstStyle/>
          <a:p>
            <a:fld id="{EA62DEA3-FC89-4EB0-84B1-B70AC0EB0AB0}" type="datetimeFigureOut">
              <a:rPr lang="en-US" smtClean="0"/>
              <a:t>9/9/2024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C78CB4-B0C0-4E09-9B16-37BD37F3C004}" type="slidenum">
              <a:rPr lang="en-US" smtClean="0"/>
              <a:t>‹#›</a:t>
            </a:fld>
            <a:endParaRPr lang="en-US"/>
          </a:p>
        </p:txBody>
      </p:sp>
    </p:spTree>
    <p:extLst>
      <p:ext uri="{BB962C8B-B14F-4D97-AF65-F5344CB8AC3E}">
        <p14:creationId xmlns:p14="http://schemas.microsoft.com/office/powerpoint/2010/main" val="280818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EA62DEA3-FC89-4EB0-84B1-B70AC0EB0AB0}" type="datetimeFigureOut">
              <a:rPr lang="en-US" smtClean="0"/>
              <a:t>9/9/2024</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DEC78CB4-B0C0-4E09-9B16-37BD37F3C004}" type="slidenum">
              <a:rPr lang="en-US" smtClean="0"/>
              <a:t>‹#›</a:t>
            </a:fld>
            <a:endParaRPr lang="en-US"/>
          </a:p>
        </p:txBody>
      </p:sp>
    </p:spTree>
    <p:extLst>
      <p:ext uri="{BB962C8B-B14F-4D97-AF65-F5344CB8AC3E}">
        <p14:creationId xmlns:p14="http://schemas.microsoft.com/office/powerpoint/2010/main" val="99970008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pn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2_FFD1590D.xml"/><Relationship Id="rId16"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9.emf"/><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package" Target="../embeddings/Microsoft_Excel_Worksheet.xlsx"/></Relationships>
</file>

<file path=ppt/slides/_rels/slide2.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11.jpg"/><Relationship Id="rId3" Type="http://schemas.openxmlformats.org/officeDocument/2006/relationships/hyperlink" Target="mailto:evan@entomologic.com" TargetMode="External"/><Relationship Id="rId7" Type="http://schemas.openxmlformats.org/officeDocument/2006/relationships/image" Target="../media/image2.png"/><Relationship Id="rId12" Type="http://schemas.openxmlformats.org/officeDocument/2006/relationships/image" Target="../media/image7.jpg"/><Relationship Id="rId2" Type="http://schemas.microsoft.com/office/2018/10/relationships/comments" Target="../comments/modernComment_101_303A7B98.xml"/><Relationship Id="rId1" Type="http://schemas.openxmlformats.org/officeDocument/2006/relationships/slideLayout" Target="../slideLayouts/slideLayout2.xml"/><Relationship Id="rId6" Type="http://schemas.openxmlformats.org/officeDocument/2006/relationships/image" Target="../media/image1.png"/><Relationship Id="rId11" Type="http://schemas.openxmlformats.org/officeDocument/2006/relationships/image" Target="../media/image6.png"/><Relationship Id="rId5" Type="http://schemas.openxmlformats.org/officeDocument/2006/relationships/hyperlink" Target="mailto:riley.m.anderson@wsu.edu" TargetMode="External"/><Relationship Id="rId15" Type="http://schemas.openxmlformats.org/officeDocument/2006/relationships/image" Target="../media/image8.png"/><Relationship Id="rId10" Type="http://schemas.openxmlformats.org/officeDocument/2006/relationships/image" Target="../media/image5.jpg"/><Relationship Id="rId4" Type="http://schemas.openxmlformats.org/officeDocument/2006/relationships/hyperlink" Target="mailto:will@beasearch.com" TargetMode="External"/><Relationship Id="rId9" Type="http://schemas.openxmlformats.org/officeDocument/2006/relationships/image" Target="../media/image4.jpg"/><Relationship Id="rId14" Type="http://schemas.openxmlformats.org/officeDocument/2006/relationships/image" Target="../media/image12.png"/></Relationships>
</file>

<file path=ppt/slides/_rels/slide3.xml.rels><?xml version="1.0" encoding="UTF-8" standalone="yes"?>
<Relationships xmlns="http://schemas.openxmlformats.org/package/2006/relationships"><Relationship Id="rId8" Type="http://schemas.openxmlformats.org/officeDocument/2006/relationships/image" Target="../media/image11.jpg"/><Relationship Id="rId3" Type="http://schemas.openxmlformats.org/officeDocument/2006/relationships/hyperlink" Target="mailto:evan@entomologic.com" TargetMode="External"/><Relationship Id="rId7" Type="http://schemas.openxmlformats.org/officeDocument/2006/relationships/image" Target="../media/image13.jpg"/><Relationship Id="rId2" Type="http://schemas.microsoft.com/office/2018/10/relationships/comments" Target="../comments/modernComment_100_2882C7EF.xml"/><Relationship Id="rId1" Type="http://schemas.openxmlformats.org/officeDocument/2006/relationships/slideLayout" Target="../slideLayouts/slideLayout1.xml"/><Relationship Id="rId6" Type="http://schemas.openxmlformats.org/officeDocument/2006/relationships/image" Target="../media/image7.jpg"/><Relationship Id="rId11" Type="http://schemas.openxmlformats.org/officeDocument/2006/relationships/image" Target="../media/image16.jpg"/><Relationship Id="rId5" Type="http://schemas.openxmlformats.org/officeDocument/2006/relationships/hyperlink" Target="mailto:riley.m.anderson@wsu.edu" TargetMode="External"/><Relationship Id="rId10" Type="http://schemas.openxmlformats.org/officeDocument/2006/relationships/image" Target="../media/image15.jpg"/><Relationship Id="rId4" Type="http://schemas.openxmlformats.org/officeDocument/2006/relationships/hyperlink" Target="mailto:will@beasearch.com" TargetMode="External"/><Relationship Id="rId9" Type="http://schemas.openxmlformats.org/officeDocument/2006/relationships/image" Target="../media/image14.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19D14E9-6F66-C452-5A41-62E3D51DC2DD}"/>
              </a:ext>
            </a:extLst>
          </p:cNvPr>
          <p:cNvSpPr/>
          <p:nvPr/>
        </p:nvSpPr>
        <p:spPr>
          <a:xfrm>
            <a:off x="481263" y="338667"/>
            <a:ext cx="42928673" cy="32308800"/>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ECAAF56E-8729-B962-9484-452CFA67CFE1}"/>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95355026-6B84-C8AF-3857-A3D6534B5DC4}"/>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7" name="Rectangle 6">
            <a:extLst>
              <a:ext uri="{FF2B5EF4-FFF2-40B4-BE49-F238E27FC236}">
                <a16:creationId xmlns:a16="http://schemas.microsoft.com/office/drawing/2014/main" id="{6E198651-7322-9438-71BC-3319476C3DC7}"/>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71A6E08-CB6C-69CB-FD64-8AA54C87B33C}"/>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8ABEC28F-7C51-A02A-FF0B-E03D87C8AAA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0" name="Rectangle 9">
            <a:extLst>
              <a:ext uri="{FF2B5EF4-FFF2-40B4-BE49-F238E27FC236}">
                <a16:creationId xmlns:a16="http://schemas.microsoft.com/office/drawing/2014/main" id="{EB1E4140-BB56-2E77-FBF6-1FB948593CFE}"/>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1652389F-20B8-6EFF-29BD-831A76AD607E}"/>
              </a:ext>
            </a:extLst>
          </p:cNvPr>
          <p:cNvSpPr txBox="1"/>
          <p:nvPr/>
        </p:nvSpPr>
        <p:spPr>
          <a:xfrm>
            <a:off x="1899965" y="6834455"/>
            <a:ext cx="7228451" cy="8217634"/>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is known for relatively low insect diversity in many taxonomic groups compared with other areas in North America. Whether this pattern holds for bee fauna as well remains untested as this group is largely undescribed and unsampled. Recent research, including this study, has provided the foundation for a more complete analysis. The newly conceived and implemented </a:t>
            </a:r>
            <a:r>
              <a:rPr lang="en-US" sz="2400" i="1" kern="100" dirty="0">
                <a:latin typeface="Aptos" panose="020B0004020202020204" pitchFamily="34" charset="0"/>
                <a:ea typeface="Aptos" panose="020B0004020202020204" pitchFamily="34" charset="0"/>
                <a:cs typeface="Times New Roman" panose="02020603050405020304" pitchFamily="18" charset="0"/>
              </a:rPr>
              <a:t>Washington Bee Atlas </a:t>
            </a:r>
            <a:r>
              <a:rPr lang="en-US" sz="2400" kern="100" dirty="0">
                <a:latin typeface="Aptos" panose="020B0004020202020204" pitchFamily="34" charset="0"/>
                <a:ea typeface="Aptos" panose="020B0004020202020204" pitchFamily="34" charset="0"/>
                <a:cs typeface="Times New Roman" panose="02020603050405020304" pitchFamily="18" charset="0"/>
              </a:rPr>
              <a:t>project is assembling the data collected over the past few years, sponsoring more focused sampling, and supplementing this data with specimen collections curated by Washington State University. As a contribution to the scientific understanding of the bees of the region, we collected bees for 7 years on marginal lowlands of the Puget Sound area as part of a revegetation monitoring effort that began in 2014, sponsored by The Common Acre. Here, we present a description of the bee species we found and the communities they shape.</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2" name="Rectangle 11">
            <a:extLst>
              <a:ext uri="{FF2B5EF4-FFF2-40B4-BE49-F238E27FC236}">
                <a16:creationId xmlns:a16="http://schemas.microsoft.com/office/drawing/2014/main" id="{00E3DD64-270C-D503-CBB0-3EA817BAE9A7}"/>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C8643410-F7A7-34BB-9D1C-9978DE842929}"/>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354265-670B-5ED4-D515-3EE11770FA38}"/>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a:extLst>
              <a:ext uri="{FF2B5EF4-FFF2-40B4-BE49-F238E27FC236}">
                <a16:creationId xmlns:a16="http://schemas.microsoft.com/office/drawing/2014/main" id="{5E042C49-6F2C-1B90-6880-FEA2BD0B4E67}"/>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 (Fig.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D199D82F-ED1C-4765-927F-2AE90C4081BD}"/>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17" name="Rectangle 16">
            <a:extLst>
              <a:ext uri="{FF2B5EF4-FFF2-40B4-BE49-F238E27FC236}">
                <a16:creationId xmlns:a16="http://schemas.microsoft.com/office/drawing/2014/main" id="{D1A21B25-FE16-2DD3-1057-24F5472C2B6E}"/>
              </a:ext>
            </a:extLst>
          </p:cNvPr>
          <p:cNvSpPr/>
          <p:nvPr/>
        </p:nvSpPr>
        <p:spPr>
          <a:xfrm>
            <a:off x="10106525" y="5486998"/>
            <a:ext cx="1064621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6CDE6590-53B5-8106-C3D2-CDB1D43D912F}"/>
              </a:ext>
            </a:extLst>
          </p:cNvPr>
          <p:cNvSpPr/>
          <p:nvPr/>
        </p:nvSpPr>
        <p:spPr>
          <a:xfrm>
            <a:off x="10347159" y="5704188"/>
            <a:ext cx="10122568" cy="2586303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F904611D-4575-742D-BE6A-67A0A3E28A21}"/>
              </a:ext>
            </a:extLst>
          </p:cNvPr>
          <p:cNvSpPr/>
          <p:nvPr/>
        </p:nvSpPr>
        <p:spPr>
          <a:xfrm>
            <a:off x="21092263" y="5511250"/>
            <a:ext cx="12547770"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19797CCE-1BA5-330A-7DA0-E4DB06AAD2B9}"/>
              </a:ext>
            </a:extLst>
          </p:cNvPr>
          <p:cNvSpPr/>
          <p:nvPr/>
        </p:nvSpPr>
        <p:spPr>
          <a:xfrm>
            <a:off x="21375273" y="5704187"/>
            <a:ext cx="1196761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998101-DF34-2292-A9BA-6E1218FD7E23}"/>
              </a:ext>
            </a:extLst>
          </p:cNvPr>
          <p:cNvSpPr/>
          <p:nvPr/>
        </p:nvSpPr>
        <p:spPr>
          <a:xfrm>
            <a:off x="34124201" y="5539928"/>
            <a:ext cx="8580840"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AB01CBBD-5EEB-991D-AB57-AD06FC6C42A1}"/>
              </a:ext>
            </a:extLst>
          </p:cNvPr>
          <p:cNvSpPr/>
          <p:nvPr/>
        </p:nvSpPr>
        <p:spPr>
          <a:xfrm>
            <a:off x="34378780" y="5708370"/>
            <a:ext cx="8107565"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37C4E8EB-B64F-318F-C7AB-1E46D2867ABD}"/>
              </a:ext>
            </a:extLst>
          </p:cNvPr>
          <p:cNvSpPr/>
          <p:nvPr/>
        </p:nvSpPr>
        <p:spPr>
          <a:xfrm>
            <a:off x="34640874" y="5935363"/>
            <a:ext cx="7634996" cy="843623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Rectangle 25">
            <a:extLst>
              <a:ext uri="{FF2B5EF4-FFF2-40B4-BE49-F238E27FC236}">
                <a16:creationId xmlns:a16="http://schemas.microsoft.com/office/drawing/2014/main" id="{5E4BDD14-DE89-4B5A-683B-B324D9F03ADD}"/>
              </a:ext>
            </a:extLst>
          </p:cNvPr>
          <p:cNvSpPr/>
          <p:nvPr/>
        </p:nvSpPr>
        <p:spPr>
          <a:xfrm>
            <a:off x="34164695" y="14935931"/>
            <a:ext cx="8580840"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8B3B2211-181F-C92B-FAA4-7E65534C20DB}"/>
              </a:ext>
            </a:extLst>
          </p:cNvPr>
          <p:cNvSpPr/>
          <p:nvPr/>
        </p:nvSpPr>
        <p:spPr>
          <a:xfrm>
            <a:off x="34378780" y="15003713"/>
            <a:ext cx="8157904"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28E738C6-7ED2-F70E-DB21-4CC156DF2A52}"/>
              </a:ext>
            </a:extLst>
          </p:cNvPr>
          <p:cNvSpPr/>
          <p:nvPr/>
        </p:nvSpPr>
        <p:spPr>
          <a:xfrm>
            <a:off x="34640875" y="15194036"/>
            <a:ext cx="7675490"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8F6189D4-9B47-81A7-8C79-74F44016B410}"/>
              </a:ext>
            </a:extLst>
          </p:cNvPr>
          <p:cNvSpPr/>
          <p:nvPr/>
        </p:nvSpPr>
        <p:spPr>
          <a:xfrm>
            <a:off x="34234150" y="26772781"/>
            <a:ext cx="8511385" cy="499361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E31C15BD-285B-F682-AC3A-BEE0E9BDEAD2}"/>
              </a:ext>
            </a:extLst>
          </p:cNvPr>
          <p:cNvSpPr/>
          <p:nvPr/>
        </p:nvSpPr>
        <p:spPr>
          <a:xfrm>
            <a:off x="34494713" y="26983037"/>
            <a:ext cx="8061174" cy="450953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A114017-C43A-EE35-AE3B-FE4304D5A9A0}"/>
              </a:ext>
            </a:extLst>
          </p:cNvPr>
          <p:cNvSpPr/>
          <p:nvPr/>
        </p:nvSpPr>
        <p:spPr>
          <a:xfrm>
            <a:off x="34640875" y="27210029"/>
            <a:ext cx="7675490" cy="398734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TextBox 31">
            <a:extLst>
              <a:ext uri="{FF2B5EF4-FFF2-40B4-BE49-F238E27FC236}">
                <a16:creationId xmlns:a16="http://schemas.microsoft.com/office/drawing/2014/main" id="{96FC4CE2-38B9-D8FE-5EE6-33377FBE9B58}"/>
              </a:ext>
            </a:extLst>
          </p:cNvPr>
          <p:cNvSpPr txBox="1"/>
          <p:nvPr/>
        </p:nvSpPr>
        <p:spPr>
          <a:xfrm>
            <a:off x="34791861" y="27745246"/>
            <a:ext cx="7407342" cy="3416320"/>
          </a:xfrm>
          <a:prstGeom prst="rect">
            <a:avLst/>
          </a:prstGeom>
          <a:noFill/>
          <a:ln>
            <a:noFill/>
          </a:ln>
        </p:spPr>
        <p:txBody>
          <a:bodyPr wrap="square" rtlCol="0">
            <a:spAutoFit/>
          </a:bodyPr>
          <a:lstStyle/>
          <a:p>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For identification service we thank Terry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Giswold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Harold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Ikerd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Diana Cox-Foster, USDA, ARS, Pollinating Insects Collection, Logan, UT; James Strange, OH State U.; Jason Gibbs, U. Manitoba, Winnipeg, CAN; Joel Gardner, Washington State U. and Robbin Thorp, University of California, Davis (deceased). Kami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Koyamatsu</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assisted in specimen preparation. Chris Looney of Washington State Department of Agriculture provided practical advice. Field site access and support was provided by Seattle City Light, The Port of Seattle, and Boeing Corp. Major funding was provided by the Bullitt Foundation. Allison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Rynard</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Nat </a:t>
            </a:r>
            <a:r>
              <a:rPr lang="en-US" sz="1800" dirty="0" err="1">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Mengist</a:t>
            </a:r>
            <a:r>
              <a:rPr lang="en-US" sz="1800" dirty="0">
                <a:ln>
                  <a:noFill/>
                </a:ln>
                <a:solidFill>
                  <a:srgbClr val="000000"/>
                </a:solidFill>
                <a:effectLst/>
                <a:latin typeface="Helvetica Neue" panose="02000503000000020004" pitchFamily="2" charset="0"/>
                <a:ea typeface="Arial Unicode MS" panose="020B0604020202020204" pitchFamily="34" charset="-128"/>
                <a:cs typeface="Arial Unicode MS" panose="020B0604020202020204" pitchFamily="34" charset="-128"/>
              </a:rPr>
              <a:t> and Talia London of the Common Acre provided administrative support. Our late colleague and co-worker Bob Redmond conceived of and actuated the project.</a:t>
            </a:r>
          </a:p>
        </p:txBody>
      </p:sp>
      <p:sp>
        <p:nvSpPr>
          <p:cNvPr id="33" name="Rectangle 32">
            <a:extLst>
              <a:ext uri="{FF2B5EF4-FFF2-40B4-BE49-F238E27FC236}">
                <a16:creationId xmlns:a16="http://schemas.microsoft.com/office/drawing/2014/main" id="{61BBC78A-3F9E-07E5-99D1-8AAA83E6D911}"/>
              </a:ext>
            </a:extLst>
          </p:cNvPr>
          <p:cNvSpPr/>
          <p:nvPr/>
        </p:nvSpPr>
        <p:spPr>
          <a:xfrm>
            <a:off x="34164696" y="22481276"/>
            <a:ext cx="8580839" cy="401768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75FF36C8-A54A-2E91-5BE5-08435C7C5D6B}"/>
              </a:ext>
            </a:extLst>
          </p:cNvPr>
          <p:cNvSpPr/>
          <p:nvPr/>
        </p:nvSpPr>
        <p:spPr>
          <a:xfrm>
            <a:off x="34356063" y="22671599"/>
            <a:ext cx="8107566" cy="365767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B4EB28E4-5096-AA33-79D1-1A8BE0940D20}"/>
              </a:ext>
            </a:extLst>
          </p:cNvPr>
          <p:cNvSpPr/>
          <p:nvPr/>
        </p:nvSpPr>
        <p:spPr>
          <a:xfrm>
            <a:off x="35459038" y="27217836"/>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rPr>
              <a:t>Acknowledgments</a:t>
            </a:r>
          </a:p>
        </p:txBody>
      </p:sp>
      <p:sp>
        <p:nvSpPr>
          <p:cNvPr id="36" name="Rectangle 35">
            <a:extLst>
              <a:ext uri="{FF2B5EF4-FFF2-40B4-BE49-F238E27FC236}">
                <a16:creationId xmlns:a16="http://schemas.microsoft.com/office/drawing/2014/main" id="{F5E264AE-552B-8454-A6A3-279672684C0A}"/>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37" name="Picture 36" descr="A screenshot of a cell phone&#10;&#10;Description automatically generated">
            <a:extLst>
              <a:ext uri="{FF2B5EF4-FFF2-40B4-BE49-F238E27FC236}">
                <a16:creationId xmlns:a16="http://schemas.microsoft.com/office/drawing/2014/main" id="{4E0CACA4-47FA-F3AC-CF1A-4FD1FB3CDAF5}"/>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1568509" y="5935363"/>
            <a:ext cx="11401537" cy="25314019"/>
          </a:xfrm>
          <a:prstGeom prst="rect">
            <a:avLst/>
          </a:prstGeom>
        </p:spPr>
      </p:pic>
      <p:sp>
        <p:nvSpPr>
          <p:cNvPr id="38" name="Rectangle 37">
            <a:extLst>
              <a:ext uri="{FF2B5EF4-FFF2-40B4-BE49-F238E27FC236}">
                <a16:creationId xmlns:a16="http://schemas.microsoft.com/office/drawing/2014/main" id="{FFB5A9B2-A481-053E-FB02-97F86326B5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B2D659E3-9ECA-1671-65AA-B0E3AC8BC59C}"/>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descr="A logo of a heart&#10;&#10;Description automatically generated">
            <a:extLst>
              <a:ext uri="{FF2B5EF4-FFF2-40B4-BE49-F238E27FC236}">
                <a16:creationId xmlns:a16="http://schemas.microsoft.com/office/drawing/2014/main" id="{B134A5A5-F851-A678-AF5F-EE0233D53726}"/>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41" name="Picture 40" descr="A green text on a white background&#10;&#10;Description automatically generated">
            <a:extLst>
              <a:ext uri="{FF2B5EF4-FFF2-40B4-BE49-F238E27FC236}">
                <a16:creationId xmlns:a16="http://schemas.microsoft.com/office/drawing/2014/main" id="{D7259462-0800-A9E8-9BA2-A9CD860A8A4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42" name="Picture 41" descr="A red logo with a cat head&#10;&#10;Description automatically generated">
            <a:extLst>
              <a:ext uri="{FF2B5EF4-FFF2-40B4-BE49-F238E27FC236}">
                <a16:creationId xmlns:a16="http://schemas.microsoft.com/office/drawing/2014/main" id="{12A1653C-DDC1-C325-6543-8FDFDBA2B928}"/>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43" name="Rectangle 42">
            <a:extLst>
              <a:ext uri="{FF2B5EF4-FFF2-40B4-BE49-F238E27FC236}">
                <a16:creationId xmlns:a16="http://schemas.microsoft.com/office/drawing/2014/main" id="{33BD3FFC-176B-6E24-A8B3-5D7450A7A6A3}"/>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44" name="Rectangle 43">
            <a:extLst>
              <a:ext uri="{FF2B5EF4-FFF2-40B4-BE49-F238E27FC236}">
                <a16:creationId xmlns:a16="http://schemas.microsoft.com/office/drawing/2014/main" id="{5A648E52-BA8F-74A3-E380-A4C0CF409353}"/>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45" name="Picture 44">
            <a:extLst>
              <a:ext uri="{FF2B5EF4-FFF2-40B4-BE49-F238E27FC236}">
                <a16:creationId xmlns:a16="http://schemas.microsoft.com/office/drawing/2014/main" id="{DC460403-46EE-6095-336F-25E0DA2E1500}"/>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46" name="TextBox 45">
            <a:extLst>
              <a:ext uri="{FF2B5EF4-FFF2-40B4-BE49-F238E27FC236}">
                <a16:creationId xmlns:a16="http://schemas.microsoft.com/office/drawing/2014/main" id="{3DA18E89-0F98-2F5D-77CA-6DD2688445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7" name="Picture 46" descr="A qr code with a black and white background&#10;&#10;Description automatically generated">
            <a:extLst>
              <a:ext uri="{FF2B5EF4-FFF2-40B4-BE49-F238E27FC236}">
                <a16:creationId xmlns:a16="http://schemas.microsoft.com/office/drawing/2014/main" id="{184726F0-6485-4D5D-0AF0-660EF9F67A8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8" name="Rectangle 47">
            <a:extLst>
              <a:ext uri="{FF2B5EF4-FFF2-40B4-BE49-F238E27FC236}">
                <a16:creationId xmlns:a16="http://schemas.microsoft.com/office/drawing/2014/main" id="{1BE9B717-B02B-5C41-9ADB-F32C3C0B2508}"/>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9" name="Picture 48" descr="A satellite image of a city&#10;&#10;Description automatically generated">
            <a:extLst>
              <a:ext uri="{FF2B5EF4-FFF2-40B4-BE49-F238E27FC236}">
                <a16:creationId xmlns:a16="http://schemas.microsoft.com/office/drawing/2014/main" id="{F51E7C39-ABAF-F1D1-BAFC-CA6ECE1E460A}"/>
              </a:ext>
            </a:extLst>
          </p:cNvPr>
          <p:cNvPicPr>
            <a:picLocks noChangeAspect="1"/>
          </p:cNvPicPr>
          <p:nvPr/>
        </p:nvPicPr>
        <p:blipFill>
          <a:blip r:embed="rId12"/>
          <a:srcRect b="65523"/>
          <a:stretch/>
        </p:blipFill>
        <p:spPr>
          <a:xfrm>
            <a:off x="10488909" y="14170716"/>
            <a:ext cx="9720255" cy="5970818"/>
          </a:xfrm>
          <a:prstGeom prst="rect">
            <a:avLst/>
          </a:prstGeom>
          <a:ln w="6350">
            <a:solidFill>
              <a:schemeClr val="bg1"/>
            </a:solidFill>
          </a:ln>
        </p:spPr>
      </p:pic>
      <p:pic>
        <p:nvPicPr>
          <p:cNvPr id="54" name="Picture 53" descr="A diagram of a variety of species&#10;&#10;Description automatically generated with medium confidence">
            <a:extLst>
              <a:ext uri="{FF2B5EF4-FFF2-40B4-BE49-F238E27FC236}">
                <a16:creationId xmlns:a16="http://schemas.microsoft.com/office/drawing/2014/main" id="{A2B89D22-ED90-2B1D-307C-60C3A5C0E1CE}"/>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2175219" y="20435574"/>
            <a:ext cx="10489479" cy="7867109"/>
          </a:xfrm>
          <a:prstGeom prst="rect">
            <a:avLst/>
          </a:prstGeom>
        </p:spPr>
      </p:pic>
      <p:sp>
        <p:nvSpPr>
          <p:cNvPr id="23" name="Rectangle 22">
            <a:extLst>
              <a:ext uri="{FF2B5EF4-FFF2-40B4-BE49-F238E27FC236}">
                <a16:creationId xmlns:a16="http://schemas.microsoft.com/office/drawing/2014/main" id="{890DB0D3-679C-A1AF-ADBD-D56EF208AF3C}"/>
              </a:ext>
            </a:extLst>
          </p:cNvPr>
          <p:cNvSpPr/>
          <p:nvPr/>
        </p:nvSpPr>
        <p:spPr>
          <a:xfrm>
            <a:off x="35280409" y="17947758"/>
            <a:ext cx="6083328" cy="34024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p>
          <a:p>
            <a:endParaRPr lang="en-US" sz="10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This research has revealed a surprising diversity of bees in marginal lands of the lower  Puget Sound.</a:t>
            </a:r>
          </a:p>
          <a:p>
            <a:endPar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endParaRPr>
          </a:p>
          <a:p>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Our results are comparable to those of Bloom, </a:t>
            </a:r>
            <a:r>
              <a:rPr lang="en-US" sz="2400" i="1"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et al.</a:t>
            </a:r>
            <a:r>
              <a:rPr lang="en-US" sz="2400" kern="100" dirty="0">
                <a:solidFill>
                  <a:schemeClr val="tx1"/>
                </a:solidFill>
                <a:effectLst/>
                <a:latin typeface="Aptos" panose="020B0004020202020204" pitchFamily="34" charset="0"/>
                <a:ea typeface="Aptos" panose="020B0004020202020204" pitchFamily="34" charset="0"/>
                <a:cs typeface="Times New Roman" panose="02020603050405020304" pitchFamily="18" charset="0"/>
              </a:rPr>
              <a:t> (2021), who made similar collections in Puget Sound small farms, gardens and parks. Together, the two studies extend our current knowledge of pollinators of the region  and form a baseline for monitoring bee diversity into the future.</a:t>
            </a:r>
          </a:p>
          <a:p>
            <a:pPr algn="ctr"/>
            <a:endParaRPr lang="en-US" sz="2400" b="1" dirty="0">
              <a:solidFill>
                <a:schemeClr val="tx1"/>
              </a:solidFill>
            </a:endParaRPr>
          </a:p>
        </p:txBody>
      </p:sp>
      <p:sp>
        <p:nvSpPr>
          <p:cNvPr id="25" name="TextBox 24">
            <a:extLst>
              <a:ext uri="{FF2B5EF4-FFF2-40B4-BE49-F238E27FC236}">
                <a16:creationId xmlns:a16="http://schemas.microsoft.com/office/drawing/2014/main" id="{E100822B-F383-CCFB-7C45-67CD98E0C637}"/>
              </a:ext>
            </a:extLst>
          </p:cNvPr>
          <p:cNvSpPr txBox="1"/>
          <p:nvPr/>
        </p:nvSpPr>
        <p:spPr>
          <a:xfrm>
            <a:off x="34976102" y="5971878"/>
            <a:ext cx="6964540" cy="6801862"/>
          </a:xfrm>
          <a:prstGeom prst="rect">
            <a:avLst/>
          </a:prstGeom>
          <a:noFill/>
          <a:ln>
            <a:noFill/>
          </a:ln>
        </p:spPr>
        <p:txBody>
          <a:bodyPr wrap="square" rtlCol="0">
            <a:spAutoFit/>
          </a:bodyPr>
          <a:lstStyle/>
          <a:p>
            <a:pPr algn="ctr"/>
            <a:r>
              <a:rPr lang="en-US" sz="4400" b="1" dirty="0"/>
              <a:t>Results</a:t>
            </a:r>
          </a:p>
          <a:p>
            <a:pPr algn="ctr"/>
            <a:endParaRPr lang="en-US" sz="800" b="1" dirty="0"/>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latin typeface="Aptos" panose="020B0004020202020204" pitchFamily="34" charset="0"/>
                <a:ea typeface="Aptos" panose="020B0004020202020204" pitchFamily="34" charset="0"/>
                <a:cs typeface="Times New Roman" panose="02020603050405020304" pitchFamily="18" charset="0"/>
              </a:rPr>
              <a:t>, representing </a:t>
            </a:r>
            <a:r>
              <a:rPr lang="en-US" sz="2400" i="1" kern="100" dirty="0">
                <a:latin typeface="Aptos" panose="020B0004020202020204" pitchFamily="34" charset="0"/>
                <a:ea typeface="Aptos" panose="020B0004020202020204" pitchFamily="34" charset="0"/>
                <a:cs typeface="Times New Roman" panose="02020603050405020304" pitchFamily="18" charset="0"/>
              </a:rPr>
              <a:t>at least </a:t>
            </a:r>
            <a:r>
              <a:rPr lang="en-US" sz="2400" kern="100" dirty="0">
                <a:latin typeface="Aptos" panose="020B0004020202020204" pitchFamily="34" charset="0"/>
                <a:ea typeface="Aptos" panose="020B0004020202020204" pitchFamily="34" charset="0"/>
                <a:cs typeface="Times New Roman" panose="02020603050405020304" pitchFamily="18" charset="0"/>
              </a:rPr>
              <a:t>141 species.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latin typeface="Aptos" panose="020B0004020202020204" pitchFamily="34" charset="0"/>
                <a:ea typeface="Aptos" panose="020B0004020202020204" pitchFamily="34" charset="0"/>
                <a:cs typeface="Times New Roman" panose="02020603050405020304" pitchFamily="18" charset="0"/>
              </a:rPr>
              <a:t>Andrena</a:t>
            </a:r>
            <a:r>
              <a:rPr lang="en-US" sz="2400" kern="100" dirty="0">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latin typeface="Aptos" panose="020B0004020202020204" pitchFamily="34" charset="0"/>
                <a:ea typeface="Aptos" panose="020B0004020202020204" pitchFamily="34" charset="0"/>
                <a:cs typeface="Times New Roman" panose="02020603050405020304" pitchFamily="18" charset="0"/>
              </a:rPr>
              <a:t>, and </a:t>
            </a:r>
            <a:r>
              <a:rPr lang="en-US" sz="2400" i="1" kern="100" dirty="0">
                <a:latin typeface="Aptos" panose="020B0004020202020204" pitchFamily="34" charset="0"/>
                <a:ea typeface="Aptos" panose="020B0004020202020204" pitchFamily="34" charset="0"/>
                <a:cs typeface="Times New Roman" panose="02020603050405020304" pitchFamily="18" charset="0"/>
              </a:rPr>
              <a:t>Osmia</a:t>
            </a:r>
            <a:r>
              <a:rPr lang="en-US" sz="2400" kern="100" dirty="0">
                <a:latin typeface="Aptos" panose="020B0004020202020204" pitchFamily="34" charset="0"/>
                <a:ea typeface="Aptos" panose="020B0004020202020204" pitchFamily="34" charset="0"/>
                <a:cs typeface="Times New Roman" panose="02020603050405020304" pitchFamily="18" charset="0"/>
              </a:rPr>
              <a:t>.</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The aggregate species accumulation curve (Fig. 2) suggests that we have accounted for near &lt;&gt;% of the total species richness.</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Important findings are summarized in Table 1.</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(Fig. 3) and possibly between collecting seasons (Mar-May/Jun-Jul/Aug-Sep).</a:t>
            </a:r>
            <a:endParaRPr lang="en-US" sz="2400" dirty="0"/>
          </a:p>
        </p:txBody>
      </p:sp>
      <p:sp>
        <p:nvSpPr>
          <p:cNvPr id="55" name="TextBox 54">
            <a:extLst>
              <a:ext uri="{FF2B5EF4-FFF2-40B4-BE49-F238E27FC236}">
                <a16:creationId xmlns:a16="http://schemas.microsoft.com/office/drawing/2014/main" id="{B2522E23-9396-3ABF-B4F0-45050221018D}"/>
              </a:ext>
            </a:extLst>
          </p:cNvPr>
          <p:cNvSpPr txBox="1"/>
          <p:nvPr/>
        </p:nvSpPr>
        <p:spPr>
          <a:xfrm>
            <a:off x="26490089" y="12505084"/>
            <a:ext cx="4697633" cy="461665"/>
          </a:xfrm>
          <a:prstGeom prst="rect">
            <a:avLst/>
          </a:prstGeom>
          <a:noFill/>
        </p:spPr>
        <p:txBody>
          <a:bodyPr wrap="none" rtlCol="0">
            <a:spAutoFit/>
          </a:bodyPr>
          <a:lstStyle/>
          <a:p>
            <a:r>
              <a:rPr lang="en-US" sz="2400" b="1" dirty="0"/>
              <a:t>Table 1.</a:t>
            </a:r>
            <a:r>
              <a:rPr lang="en-US" sz="2400" dirty="0"/>
              <a:t> Singular important findings.</a:t>
            </a:r>
          </a:p>
        </p:txBody>
      </p:sp>
      <p:sp>
        <p:nvSpPr>
          <p:cNvPr id="57" name="TextBox 56">
            <a:extLst>
              <a:ext uri="{FF2B5EF4-FFF2-40B4-BE49-F238E27FC236}">
                <a16:creationId xmlns:a16="http://schemas.microsoft.com/office/drawing/2014/main" id="{5849F01B-847C-FB8F-2D6C-9E16B9848EF0}"/>
              </a:ext>
            </a:extLst>
          </p:cNvPr>
          <p:cNvSpPr txBox="1"/>
          <p:nvPr/>
        </p:nvSpPr>
        <p:spPr>
          <a:xfrm>
            <a:off x="21731213" y="28150388"/>
            <a:ext cx="11126278" cy="3046988"/>
          </a:xfrm>
          <a:prstGeom prst="rect">
            <a:avLst/>
          </a:prstGeom>
          <a:noFill/>
        </p:spPr>
        <p:txBody>
          <a:bodyPr wrap="square" rtlCol="0">
            <a:spAutoFit/>
          </a:bodyPr>
          <a:lstStyle/>
          <a:p>
            <a:r>
              <a:rPr lang="en-US" sz="2400" b="1" dirty="0"/>
              <a:t>Variation in community composition across sites. </a:t>
            </a:r>
            <a:r>
              <a:rPr lang="en-US" sz="2400" dirty="0"/>
              <a:t>Bee species are plotted on the first two axes of a three-dimensional non-metric multidimensional scaling ordination of the 58 combinations of station (subsite) and year, across the three sites. Small points are the individual station/year combinations. Large points are the centroids of the three sites. Ellipses are 95% confidence intervals around the site centroids. Bee species shown are the most representative (top 10th percentile of a random forest analysis) of the compositional differences among sites. Text size of the labels is proportional to variable importance score (mean decrease in Gini score).</a:t>
            </a:r>
          </a:p>
        </p:txBody>
      </p:sp>
      <p:sp>
        <p:nvSpPr>
          <p:cNvPr id="58" name="TextBox 57">
            <a:extLst>
              <a:ext uri="{FF2B5EF4-FFF2-40B4-BE49-F238E27FC236}">
                <a16:creationId xmlns:a16="http://schemas.microsoft.com/office/drawing/2014/main" id="{09604865-6F23-2E08-1044-44ECCB36E8C2}"/>
              </a:ext>
            </a:extLst>
          </p:cNvPr>
          <p:cNvSpPr txBox="1"/>
          <p:nvPr/>
        </p:nvSpPr>
        <p:spPr>
          <a:xfrm>
            <a:off x="34554159" y="22865350"/>
            <a:ext cx="7675490" cy="3354765"/>
          </a:xfrm>
          <a:prstGeom prst="rect">
            <a:avLst/>
          </a:prstGeom>
          <a:solidFill>
            <a:schemeClr val="bg1"/>
          </a:solidFill>
        </p:spPr>
        <p:txBody>
          <a:bodyPr wrap="square" rtlCol="0">
            <a:spAutoFit/>
          </a:bodyPr>
          <a:lstStyle/>
          <a:p>
            <a:pPr algn="ctr"/>
            <a:r>
              <a:rPr lang="en-US" sz="2400" b="1" dirty="0"/>
              <a:t>References Cited</a:t>
            </a:r>
          </a:p>
          <a:p>
            <a:endParaRPr lang="en-US" sz="1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EC </a:t>
            </a:r>
            <a:r>
              <a:rPr lang="en-US" sz="1800" kern="100" dirty="0" err="1">
                <a:latin typeface="Aptos" panose="020B0004020202020204" pitchFamily="34" charset="0"/>
                <a:cs typeface="Times New Roman" panose="02020603050405020304" pitchFamily="18" charset="0"/>
              </a:rPr>
              <a:t>Oeller</a:t>
            </a:r>
            <a:r>
              <a:rPr lang="en-US" sz="1800" kern="100" dirty="0">
                <a:latin typeface="Aptos" panose="020B0004020202020204" pitchFamily="34" charset="0"/>
                <a:cs typeface="Times New Roman" panose="02020603050405020304" pitchFamily="18" charset="0"/>
              </a:rPr>
              <a:t>, RL Olsson,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800" kern="100" dirty="0">
              <a:latin typeface="Aptos" panose="020B0004020202020204" pitchFamily="34" charset="0"/>
              <a:cs typeface="Times New Roman" panose="02020603050405020304" pitchFamily="18" charset="0"/>
            </a:endParaRPr>
          </a:p>
          <a:p>
            <a:r>
              <a:rPr lang="en-US" sz="1800" kern="100" dirty="0">
                <a:latin typeface="Aptos" panose="020B0004020202020204" pitchFamily="34" charset="0"/>
                <a:cs typeface="Times New Roman" panose="02020603050405020304" pitchFamily="18" charset="0"/>
              </a:rPr>
              <a:t>Bloom, EH, JG </a:t>
            </a:r>
            <a:r>
              <a:rPr lang="en-US" sz="1800" kern="100" dirty="0" err="1">
                <a:latin typeface="Aptos" panose="020B0004020202020204" pitchFamily="34" charset="0"/>
                <a:cs typeface="Times New Roman" panose="02020603050405020304" pitchFamily="18" charset="0"/>
              </a:rPr>
              <a:t>Illan</a:t>
            </a:r>
            <a:r>
              <a:rPr lang="en-US" sz="1800" kern="100" dirty="0">
                <a:latin typeface="Aptos" panose="020B0004020202020204" pitchFamily="34" charset="0"/>
                <a:cs typeface="Times New Roman" panose="02020603050405020304" pitchFamily="18" charset="0"/>
              </a:rPr>
              <a:t>, MR </a:t>
            </a:r>
            <a:r>
              <a:rPr lang="en-US" sz="1800" kern="100" dirty="0" err="1">
                <a:latin typeface="Aptos" panose="020B0004020202020204" pitchFamily="34" charset="0"/>
                <a:cs typeface="Times New Roman" panose="02020603050405020304" pitchFamily="18" charset="0"/>
              </a:rPr>
              <a:t>Brousil</a:t>
            </a:r>
            <a:r>
              <a:rPr lang="en-US" sz="1800" kern="100" dirty="0">
                <a:latin typeface="Aptos" panose="020B0004020202020204" pitchFamily="34" charset="0"/>
                <a:cs typeface="Times New Roman" panose="02020603050405020304" pitchFamily="18" charset="0"/>
              </a:rPr>
              <a:t>, JP </a:t>
            </a:r>
            <a:r>
              <a:rPr lang="en-US" sz="1800" kern="100" dirty="0" err="1">
                <a:latin typeface="Aptos" panose="020B0004020202020204" pitchFamily="34" charset="0"/>
                <a:cs typeface="Times New Roman" panose="02020603050405020304" pitchFamily="18" charset="0"/>
              </a:rPr>
              <a:t>Reganold</a:t>
            </a:r>
            <a:r>
              <a:rPr lang="en-US" sz="180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1800" kern="100" dirty="0" err="1">
                <a:latin typeface="Aptos" panose="020B0004020202020204" pitchFamily="34" charset="0"/>
                <a:cs typeface="Times New Roman" panose="02020603050405020304" pitchFamily="18" charset="0"/>
              </a:rPr>
              <a:t>Func</a:t>
            </a:r>
            <a:r>
              <a:rPr lang="en-US" sz="1800" kern="100" dirty="0">
                <a:latin typeface="Aptos" panose="020B0004020202020204" pitchFamily="34" charset="0"/>
                <a:cs typeface="Times New Roman" panose="02020603050405020304" pitchFamily="18" charset="0"/>
              </a:rPr>
              <a:t>. Ecol. 00:1-17.</a:t>
            </a:r>
          </a:p>
          <a:p>
            <a:endParaRPr lang="en-US" kern="100" dirty="0">
              <a:latin typeface="Aptos" panose="020B0004020202020204" pitchFamily="34" charset="0"/>
              <a:cs typeface="Times New Roman" panose="02020603050405020304" pitchFamily="18" charset="0"/>
            </a:endParaRPr>
          </a:p>
          <a:p>
            <a:endParaRPr lang="en-US" sz="1800" kern="100" dirty="0">
              <a:latin typeface="Aptos" panose="020B0004020202020204" pitchFamily="34" charset="0"/>
              <a:cs typeface="Times New Roman" panose="02020603050405020304" pitchFamily="18" charset="0"/>
            </a:endParaRPr>
          </a:p>
        </p:txBody>
      </p:sp>
      <p:graphicFrame>
        <p:nvGraphicFramePr>
          <p:cNvPr id="63" name="Object 62">
            <a:extLst>
              <a:ext uri="{FF2B5EF4-FFF2-40B4-BE49-F238E27FC236}">
                <a16:creationId xmlns:a16="http://schemas.microsoft.com/office/drawing/2014/main" id="{978ABAFD-6021-A7C6-C6D9-1E5285D0D0DD}"/>
              </a:ext>
            </a:extLst>
          </p:cNvPr>
          <p:cNvGraphicFramePr>
            <a:graphicFrameLocks noChangeAspect="1"/>
          </p:cNvGraphicFramePr>
          <p:nvPr>
            <p:extLst>
              <p:ext uri="{D42A27DB-BD31-4B8C-83A1-F6EECF244321}">
                <p14:modId xmlns:p14="http://schemas.microsoft.com/office/powerpoint/2010/main" val="1875884158"/>
              </p:ext>
            </p:extLst>
          </p:nvPr>
        </p:nvGraphicFramePr>
        <p:xfrm>
          <a:off x="22307256" y="6232515"/>
          <a:ext cx="9852432" cy="6207393"/>
        </p:xfrm>
        <a:graphic>
          <a:graphicData uri="http://schemas.openxmlformats.org/presentationml/2006/ole">
            <mc:AlternateContent xmlns:mc="http://schemas.openxmlformats.org/markup-compatibility/2006">
              <mc:Choice xmlns:v="urn:schemas-microsoft-com:vml" Requires="v">
                <p:oleObj name="Worksheet" r:id="rId14" imgW="6934200" imgH="4368800" progId="Excel.Sheet.12">
                  <p:embed/>
                </p:oleObj>
              </mc:Choice>
              <mc:Fallback>
                <p:oleObj name="Worksheet" r:id="rId14" imgW="6934200" imgH="4368800" progId="Excel.Sheet.12">
                  <p:embed/>
                  <p:pic>
                    <p:nvPicPr>
                      <p:cNvPr id="0" name=""/>
                      <p:cNvPicPr/>
                      <p:nvPr/>
                    </p:nvPicPr>
                    <p:blipFill>
                      <a:blip r:embed="rId15"/>
                      <a:stretch>
                        <a:fillRect/>
                      </a:stretch>
                    </p:blipFill>
                    <p:spPr>
                      <a:xfrm>
                        <a:off x="22307256" y="6232515"/>
                        <a:ext cx="9852432" cy="6207393"/>
                      </a:xfrm>
                      <a:prstGeom prst="rect">
                        <a:avLst/>
                      </a:prstGeom>
                    </p:spPr>
                  </p:pic>
                </p:oleObj>
              </mc:Fallback>
            </mc:AlternateContent>
          </a:graphicData>
        </a:graphic>
      </p:graphicFrame>
      <p:pic>
        <p:nvPicPr>
          <p:cNvPr id="2" name="Picture 1" descr="A satellite image of a city&#10;&#10;Description automatically generated">
            <a:extLst>
              <a:ext uri="{FF2B5EF4-FFF2-40B4-BE49-F238E27FC236}">
                <a16:creationId xmlns:a16="http://schemas.microsoft.com/office/drawing/2014/main" id="{689967A8-B9C4-BAA0-168C-0838DF6C39C5}"/>
              </a:ext>
            </a:extLst>
          </p:cNvPr>
          <p:cNvPicPr>
            <a:picLocks noChangeAspect="1"/>
          </p:cNvPicPr>
          <p:nvPr/>
        </p:nvPicPr>
        <p:blipFill>
          <a:blip r:embed="rId12"/>
          <a:srcRect t="45924"/>
          <a:stretch/>
        </p:blipFill>
        <p:spPr>
          <a:xfrm>
            <a:off x="10488910" y="20374301"/>
            <a:ext cx="9720255" cy="9365159"/>
          </a:xfrm>
          <a:prstGeom prst="rect">
            <a:avLst/>
          </a:prstGeom>
          <a:ln w="6350">
            <a:solidFill>
              <a:schemeClr val="bg1"/>
            </a:solidFill>
          </a:ln>
        </p:spPr>
      </p:pic>
      <p:sp>
        <p:nvSpPr>
          <p:cNvPr id="3" name="Rectangle 2">
            <a:extLst>
              <a:ext uri="{FF2B5EF4-FFF2-40B4-BE49-F238E27FC236}">
                <a16:creationId xmlns:a16="http://schemas.microsoft.com/office/drawing/2014/main" id="{AF6FB78D-764E-33D8-E3ED-BB065246FEEE}"/>
              </a:ext>
            </a:extLst>
          </p:cNvPr>
          <p:cNvSpPr/>
          <p:nvPr/>
        </p:nvSpPr>
        <p:spPr>
          <a:xfrm>
            <a:off x="10461655" y="12072283"/>
            <a:ext cx="9820249" cy="17939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59" name="Picture 58" descr="A graph of a number of years&#10;&#10;Description automatically generated with medium confidence">
            <a:extLst>
              <a:ext uri="{FF2B5EF4-FFF2-40B4-BE49-F238E27FC236}">
                <a16:creationId xmlns:a16="http://schemas.microsoft.com/office/drawing/2014/main" id="{1BAAF649-09C0-1EDD-B68C-8AB05838204D}"/>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10461655" y="5799271"/>
            <a:ext cx="9820250" cy="6273011"/>
          </a:xfrm>
          <a:prstGeom prst="rect">
            <a:avLst/>
          </a:prstGeom>
        </p:spPr>
      </p:pic>
      <p:sp>
        <p:nvSpPr>
          <p:cNvPr id="56" name="TextBox 55">
            <a:extLst>
              <a:ext uri="{FF2B5EF4-FFF2-40B4-BE49-F238E27FC236}">
                <a16:creationId xmlns:a16="http://schemas.microsoft.com/office/drawing/2014/main" id="{5D32C290-F9A4-85D1-439D-E8F5A922D679}"/>
              </a:ext>
            </a:extLst>
          </p:cNvPr>
          <p:cNvSpPr txBox="1"/>
          <p:nvPr/>
        </p:nvSpPr>
        <p:spPr>
          <a:xfrm>
            <a:off x="10548314" y="11871663"/>
            <a:ext cx="9660849" cy="1938992"/>
          </a:xfrm>
          <a:prstGeom prst="rect">
            <a:avLst/>
          </a:prstGeom>
          <a:noFill/>
        </p:spPr>
        <p:txBody>
          <a:bodyPr wrap="square" rtlCol="0">
            <a:spAutoFit/>
          </a:bodyPr>
          <a:lstStyle/>
          <a:p>
            <a:r>
              <a:rPr lang="en-US" sz="2400" b="1" dirty="0"/>
              <a:t>Species richness across sites and sampling years.</a:t>
            </a:r>
            <a:r>
              <a:rPr lang="en-US" sz="2400" dirty="0"/>
              <a:t> Points are Chao1 minimum estimated species richness, triangles are raw species counts at each substation within each site. Chao richness estimates are lifted by an additive parameter that accounts for rare species likely missed in the sampling. The data exclude some morphospecies, and all net caught records.</a:t>
            </a:r>
          </a:p>
        </p:txBody>
      </p:sp>
      <p:sp>
        <p:nvSpPr>
          <p:cNvPr id="61" name="Rectangle 60">
            <a:extLst>
              <a:ext uri="{FF2B5EF4-FFF2-40B4-BE49-F238E27FC236}">
                <a16:creationId xmlns:a16="http://schemas.microsoft.com/office/drawing/2014/main" id="{C1E64BDE-CC3B-6305-7B5D-D933D8ECA8E1}"/>
              </a:ext>
            </a:extLst>
          </p:cNvPr>
          <p:cNvSpPr/>
          <p:nvPr/>
        </p:nvSpPr>
        <p:spPr>
          <a:xfrm>
            <a:off x="10461655" y="29468175"/>
            <a:ext cx="9747510" cy="193344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2" name="Rectangle 61">
            <a:extLst>
              <a:ext uri="{FF2B5EF4-FFF2-40B4-BE49-F238E27FC236}">
                <a16:creationId xmlns:a16="http://schemas.microsoft.com/office/drawing/2014/main" id="{346BA3BA-9C08-E69F-BA28-BB7847B01015}"/>
              </a:ext>
            </a:extLst>
          </p:cNvPr>
          <p:cNvSpPr/>
          <p:nvPr/>
        </p:nvSpPr>
        <p:spPr>
          <a:xfrm>
            <a:off x="10749472" y="30202929"/>
            <a:ext cx="9009911" cy="111329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400" dirty="0">
                <a:solidFill>
                  <a:schemeClr val="tx1"/>
                </a:solidFill>
              </a:rPr>
              <a:t>BPF = Boeing Paine Field (8 stations).</a:t>
            </a:r>
          </a:p>
          <a:p>
            <a:pPr marL="457200" indent="-457200" algn="just">
              <a:buFont typeface="Arial" panose="020B0604020202020204" pitchFamily="34" charset="0"/>
              <a:buChar char="•"/>
            </a:pPr>
            <a:r>
              <a:rPr lang="en-US" sz="2400" dirty="0">
                <a:solidFill>
                  <a:schemeClr val="tx1"/>
                </a:solidFill>
              </a:rPr>
              <a:t>POS = Port of Seattle (SeaTac Airport) (22 stations).</a:t>
            </a:r>
          </a:p>
          <a:p>
            <a:pPr marL="457200" indent="-457200" algn="just">
              <a:buFont typeface="Arial" panose="020B0604020202020204" pitchFamily="34" charset="0"/>
              <a:buChar char="•"/>
            </a:pPr>
            <a:r>
              <a:rPr lang="en-US" sz="2400" dirty="0">
                <a:solidFill>
                  <a:schemeClr val="tx1"/>
                </a:solidFill>
              </a:rPr>
              <a:t>SCL = Seattle City Light power corridor (5 stations).</a:t>
            </a:r>
            <a:endParaRPr lang="en-US" sz="2000" b="1" dirty="0">
              <a:solidFill>
                <a:schemeClr val="tx1"/>
              </a:solidFill>
            </a:endParaRPr>
          </a:p>
        </p:txBody>
      </p:sp>
      <p:sp>
        <p:nvSpPr>
          <p:cNvPr id="64" name="Rectangle 63">
            <a:extLst>
              <a:ext uri="{FF2B5EF4-FFF2-40B4-BE49-F238E27FC236}">
                <a16:creationId xmlns:a16="http://schemas.microsoft.com/office/drawing/2014/main" id="{CAD9AEB1-CC4B-8040-233F-08AD9DFE811B}"/>
              </a:ext>
            </a:extLst>
          </p:cNvPr>
          <p:cNvSpPr/>
          <p:nvPr/>
        </p:nvSpPr>
        <p:spPr>
          <a:xfrm>
            <a:off x="10749472" y="29468175"/>
            <a:ext cx="9009911" cy="62966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spTree>
    <p:extLst>
      <p:ext uri="{BB962C8B-B14F-4D97-AF65-F5344CB8AC3E}">
        <p14:creationId xmlns:p14="http://schemas.microsoft.com/office/powerpoint/2010/main" val="4291909901"/>
      </p:ext>
    </p:extLst>
  </p:cSld>
  <p:clrMapOvr>
    <a:masterClrMapping/>
  </p:clrMapOvr>
  <p:extLst>
    <p:ext uri="{6950BFC3-D8DA-4A85-94F7-54DA5524770B}">
      <p188:commentRel xmlns:p188="http://schemas.microsoft.com/office/powerpoint/2018/8/main" r:id="rId2"/>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77B4D6A-FF7F-4CB9-8497-DEAE5DE1A752}"/>
              </a:ext>
            </a:extLst>
          </p:cNvPr>
          <p:cNvSpPr/>
          <p:nvPr/>
        </p:nvSpPr>
        <p:spPr>
          <a:xfrm>
            <a:off x="499333" y="536704"/>
            <a:ext cx="42928673" cy="32052126"/>
          </a:xfrm>
          <a:prstGeom prst="rect">
            <a:avLst/>
          </a:prstGeom>
          <a:solidFill>
            <a:srgbClr val="2FC4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0E13B007-62D8-4C4C-81A2-79401A5A4136}"/>
              </a:ext>
            </a:extLst>
          </p:cNvPr>
          <p:cNvSpPr/>
          <p:nvPr/>
        </p:nvSpPr>
        <p:spPr>
          <a:xfrm>
            <a:off x="1251283" y="1176257"/>
            <a:ext cx="41316443" cy="399448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FE62A33-B308-4BD6-95B1-3CC5820E644D}"/>
              </a:ext>
            </a:extLst>
          </p:cNvPr>
          <p:cNvSpPr/>
          <p:nvPr/>
        </p:nvSpPr>
        <p:spPr>
          <a:xfrm>
            <a:off x="1552119" y="1351179"/>
            <a:ext cx="40823102" cy="363346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b="1" dirty="0">
              <a:solidFill>
                <a:schemeClr val="tx1"/>
              </a:solidFill>
            </a:endParaRPr>
          </a:p>
        </p:txBody>
      </p:sp>
      <p:sp>
        <p:nvSpPr>
          <p:cNvPr id="8" name="Rectangle 7">
            <a:extLst>
              <a:ext uri="{FF2B5EF4-FFF2-40B4-BE49-F238E27FC236}">
                <a16:creationId xmlns:a16="http://schemas.microsoft.com/office/drawing/2014/main" id="{9A363F3B-EABE-4BB0-83F6-8504A86DE394}"/>
              </a:ext>
            </a:extLst>
          </p:cNvPr>
          <p:cNvSpPr/>
          <p:nvPr/>
        </p:nvSpPr>
        <p:spPr>
          <a:xfrm>
            <a:off x="1294819" y="5511250"/>
            <a:ext cx="8518359" cy="992125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447292A-A0E6-4220-81C5-FE239401E3FE}"/>
              </a:ext>
            </a:extLst>
          </p:cNvPr>
          <p:cNvSpPr/>
          <p:nvPr/>
        </p:nvSpPr>
        <p:spPr>
          <a:xfrm>
            <a:off x="1511388" y="5679691"/>
            <a:ext cx="8077202" cy="9567484"/>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B260A143-3EC5-43B6-A647-DAA43BB89CF6}"/>
              </a:ext>
            </a:extLst>
          </p:cNvPr>
          <p:cNvSpPr/>
          <p:nvPr/>
        </p:nvSpPr>
        <p:spPr>
          <a:xfrm>
            <a:off x="1727956" y="5935363"/>
            <a:ext cx="7652085"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Introduction</a:t>
            </a:r>
            <a:endParaRPr lang="en-US" b="1" dirty="0">
              <a:solidFill>
                <a:schemeClr val="tx1"/>
              </a:solidFill>
            </a:endParaRPr>
          </a:p>
        </p:txBody>
      </p:sp>
      <p:sp>
        <p:nvSpPr>
          <p:cNvPr id="11" name="Rectangle 10">
            <a:extLst>
              <a:ext uri="{FF2B5EF4-FFF2-40B4-BE49-F238E27FC236}">
                <a16:creationId xmlns:a16="http://schemas.microsoft.com/office/drawing/2014/main" id="{6C05AE65-CA6F-4F52-BD1C-2E98FF71A6C9}"/>
              </a:ext>
            </a:extLst>
          </p:cNvPr>
          <p:cNvSpPr/>
          <p:nvPr/>
        </p:nvSpPr>
        <p:spPr>
          <a:xfrm>
            <a:off x="1727956" y="6594092"/>
            <a:ext cx="7652085" cy="840962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78A8DA6F-0FD8-4134-88E7-FED8E99C468D}"/>
              </a:ext>
            </a:extLst>
          </p:cNvPr>
          <p:cNvSpPr txBox="1"/>
          <p:nvPr/>
        </p:nvSpPr>
        <p:spPr>
          <a:xfrm>
            <a:off x="1899965" y="6834455"/>
            <a:ext cx="7228451" cy="7478970"/>
          </a:xfrm>
          <a:prstGeom prst="rect">
            <a:avLst/>
          </a:prstGeom>
          <a:noFill/>
          <a:ln>
            <a:noFill/>
          </a:ln>
        </p:spPr>
        <p:txBody>
          <a:bodyPr wrap="square" rtlCol="0">
            <a:spAutoFit/>
          </a:bodyPr>
          <a:lstStyle/>
          <a:p>
            <a:pPr algn="just"/>
            <a:r>
              <a:rPr lang="en-US" sz="2400" kern="100" dirty="0">
                <a:latin typeface="Aptos" panose="020B0004020202020204" pitchFamily="34" charset="0"/>
                <a:ea typeface="Aptos" panose="020B0004020202020204" pitchFamily="34" charset="0"/>
                <a:cs typeface="Times New Roman" panose="02020603050405020304" pitchFamily="18" charset="0"/>
              </a:rPr>
              <a:t>The maritime Puget Sound zone west of the Cascade Range has remained largely undescribed and unsampled for bee diversity. We collected bees for 7 years on marginal lowlands of the Puget Sound area as part of a revegetation monitoring effort that began in 2014, sponsored by The Common Acre. Here, we present a description of the bee communities found.</a:t>
            </a: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algn="just"/>
            <a:endParaRPr lang="en-US" sz="2400" kern="100" dirty="0">
              <a:latin typeface="Aptos" panose="020B0004020202020204" pitchFamily="34" charset="0"/>
              <a:ea typeface="Aptos" panose="020B0004020202020204" pitchFamily="34" charset="0"/>
              <a:cs typeface="Times New Roman" panose="02020603050405020304" pitchFamily="18" charset="0"/>
            </a:endParaRP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In total, 25,400 specimens were collected, preserved, identified, and cataloged.</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identified 155 </a:t>
            </a:r>
            <a:r>
              <a:rPr lang="en-US" sz="2400"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morphogroups</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representing at least 141 species.</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Chao richness index estimates suggest the actual aggregate alpha diversity could be as high as &lt;180&gt; species. Particularly rich were the genera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Andrena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t>
            </a:r>
            <a:r>
              <a:rPr lang="en-US" sz="2400" i="1" kern="100" dirty="0" err="1">
                <a:highlight>
                  <a:srgbClr val="FFFF00"/>
                </a:highlight>
                <a:latin typeface="Aptos" panose="020B0004020202020204" pitchFamily="34" charset="0"/>
                <a:ea typeface="Aptos" panose="020B0004020202020204" pitchFamily="34" charset="0"/>
                <a:cs typeface="Times New Roman" panose="02020603050405020304" pitchFamily="18" charset="0"/>
              </a:rPr>
              <a:t>Lasioglossum</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 and </a:t>
            </a:r>
            <a:r>
              <a:rPr lang="en-US" sz="2400" i="1"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Osmia</a:t>
            </a: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a:t>
            </a:r>
          </a:p>
          <a:p>
            <a:pPr marL="342900" indent="-342900" algn="just">
              <a:buFont typeface="Arial" panose="020B0604020202020204" pitchFamily="34" charset="0"/>
              <a:buChar char="•"/>
            </a:pPr>
            <a:r>
              <a:rPr lang="en-US" sz="2400" kern="100" dirty="0">
                <a:highlight>
                  <a:srgbClr val="FFFF00"/>
                </a:highlight>
                <a:latin typeface="Aptos" panose="020B0004020202020204" pitchFamily="34" charset="0"/>
                <a:ea typeface="Aptos" panose="020B0004020202020204" pitchFamily="34" charset="0"/>
                <a:cs typeface="Times New Roman" panose="02020603050405020304" pitchFamily="18" charset="0"/>
              </a:rPr>
              <a:t>We were able to resolve significant variation in community composition across sites and possibly between collecting seasons.</a:t>
            </a:r>
            <a:endParaRPr lang="en-US" sz="3200" dirty="0">
              <a:highlight>
                <a:srgbClr val="FFFF00"/>
              </a:highlight>
            </a:endParaRPr>
          </a:p>
        </p:txBody>
      </p:sp>
      <p:sp>
        <p:nvSpPr>
          <p:cNvPr id="15" name="Rectangle 14">
            <a:extLst>
              <a:ext uri="{FF2B5EF4-FFF2-40B4-BE49-F238E27FC236}">
                <a16:creationId xmlns:a16="http://schemas.microsoft.com/office/drawing/2014/main" id="{4729A506-93C0-4205-B676-3896E2B56AA4}"/>
              </a:ext>
            </a:extLst>
          </p:cNvPr>
          <p:cNvSpPr/>
          <p:nvPr/>
        </p:nvSpPr>
        <p:spPr>
          <a:xfrm>
            <a:off x="1303874" y="23533768"/>
            <a:ext cx="8518359" cy="823262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BC5676DA-C622-48D6-9CD5-AAF95A30021F}"/>
              </a:ext>
            </a:extLst>
          </p:cNvPr>
          <p:cNvSpPr/>
          <p:nvPr/>
        </p:nvSpPr>
        <p:spPr>
          <a:xfrm>
            <a:off x="1520442" y="23742316"/>
            <a:ext cx="8077202" cy="7867008"/>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D058CE1-4301-4BA4-B2A0-68BDF59D2D34}"/>
              </a:ext>
            </a:extLst>
          </p:cNvPr>
          <p:cNvSpPr/>
          <p:nvPr/>
        </p:nvSpPr>
        <p:spPr>
          <a:xfrm>
            <a:off x="1693475" y="23925903"/>
            <a:ext cx="7695621" cy="755064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TextBox 16">
            <a:extLst>
              <a:ext uri="{FF2B5EF4-FFF2-40B4-BE49-F238E27FC236}">
                <a16:creationId xmlns:a16="http://schemas.microsoft.com/office/drawing/2014/main" id="{D3D5F6A3-7C54-4D86-9B91-DC7BA29F99FE}"/>
              </a:ext>
            </a:extLst>
          </p:cNvPr>
          <p:cNvSpPr txBox="1"/>
          <p:nvPr/>
        </p:nvSpPr>
        <p:spPr>
          <a:xfrm>
            <a:off x="1837195" y="24814753"/>
            <a:ext cx="7252900" cy="4524315"/>
          </a:xfrm>
          <a:prstGeom prst="rect">
            <a:avLst/>
          </a:prstGeom>
          <a:noFill/>
        </p:spPr>
        <p:txBody>
          <a:bodyPr wrap="square" rtlCol="0">
            <a:spAutoFit/>
          </a:bodyPr>
          <a:lstStyle/>
          <a:p>
            <a:pPr marL="342900" indent="-342900">
              <a:buFont typeface="Arial" panose="020B0604020202020204" pitchFamily="34" charset="0"/>
              <a:buChar char="•"/>
            </a:pPr>
            <a:r>
              <a:rPr lang="en-US" sz="2400" dirty="0"/>
              <a:t>Sites included select parcels within properties of </a:t>
            </a:r>
            <a:r>
              <a:rPr lang="en-US" sz="240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Traps were monitored March-September and supplemented with opportunistic net collecting.</a:t>
            </a:r>
          </a:p>
          <a:p>
            <a:pPr marL="342900" indent="-342900">
              <a:buFont typeface="Arial" panose="020B0604020202020204" pitchFamily="34" charset="0"/>
              <a:buChar char="•"/>
            </a:pPr>
            <a:r>
              <a:rPr lang="en-US" sz="2400" kern="100" dirty="0">
                <a:latin typeface="Aptos" panose="020B0004020202020204" pitchFamily="34" charset="0"/>
                <a:ea typeface="Aptos" panose="020B0004020202020204" pitchFamily="34" charset="0"/>
                <a:cs typeface="Times New Roman" panose="02020603050405020304" pitchFamily="18" charset="0"/>
              </a:rPr>
              <a:t>Bees were preserved in the field in alcohol, labeled and pinned in the lab, identified to species with the help of specialists, and cataloged.</a:t>
            </a:r>
          </a:p>
        </p:txBody>
      </p:sp>
      <p:sp>
        <p:nvSpPr>
          <p:cNvPr id="16" name="Rectangle 15">
            <a:extLst>
              <a:ext uri="{FF2B5EF4-FFF2-40B4-BE49-F238E27FC236}">
                <a16:creationId xmlns:a16="http://schemas.microsoft.com/office/drawing/2014/main" id="{A0606626-22F3-41EE-9593-1B73920738E6}"/>
              </a:ext>
            </a:extLst>
          </p:cNvPr>
          <p:cNvSpPr/>
          <p:nvPr/>
        </p:nvSpPr>
        <p:spPr>
          <a:xfrm>
            <a:off x="1789913" y="24161742"/>
            <a:ext cx="7448556" cy="5883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Methods</a:t>
            </a:r>
            <a:endParaRPr lang="en-US" b="1" dirty="0">
              <a:solidFill>
                <a:schemeClr val="tx1"/>
              </a:solidFill>
            </a:endParaRPr>
          </a:p>
        </p:txBody>
      </p:sp>
      <p:sp>
        <p:nvSpPr>
          <p:cNvPr id="20" name="Rectangle 19">
            <a:extLst>
              <a:ext uri="{FF2B5EF4-FFF2-40B4-BE49-F238E27FC236}">
                <a16:creationId xmlns:a16="http://schemas.microsoft.com/office/drawing/2014/main" id="{5322FB35-AB5A-4F61-A86A-4E933D74E11B}"/>
              </a:ext>
            </a:extLst>
          </p:cNvPr>
          <p:cNvSpPr/>
          <p:nvPr/>
        </p:nvSpPr>
        <p:spPr>
          <a:xfrm>
            <a:off x="10106525" y="5535746"/>
            <a:ext cx="12655198" cy="2620639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9FC8DA1E-34D1-4C9B-8324-223104B2AB3D}"/>
              </a:ext>
            </a:extLst>
          </p:cNvPr>
          <p:cNvSpPr/>
          <p:nvPr/>
        </p:nvSpPr>
        <p:spPr>
          <a:xfrm>
            <a:off x="10347158" y="5704187"/>
            <a:ext cx="12207446" cy="25863033"/>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24">
            <a:extLst>
              <a:ext uri="{FF2B5EF4-FFF2-40B4-BE49-F238E27FC236}">
                <a16:creationId xmlns:a16="http://schemas.microsoft.com/office/drawing/2014/main" id="{05C21E3B-35B7-434B-AF78-C96617E02A3A}"/>
              </a:ext>
            </a:extLst>
          </p:cNvPr>
          <p:cNvSpPr/>
          <p:nvPr/>
        </p:nvSpPr>
        <p:spPr>
          <a:xfrm>
            <a:off x="23055071" y="5511250"/>
            <a:ext cx="12101202" cy="26255145"/>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774FD986-4FB3-48F3-8E24-B5144C3E24FD}"/>
              </a:ext>
            </a:extLst>
          </p:cNvPr>
          <p:cNvSpPr/>
          <p:nvPr/>
        </p:nvSpPr>
        <p:spPr>
          <a:xfrm>
            <a:off x="23242953" y="5704187"/>
            <a:ext cx="11696752" cy="25788389"/>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12ACEF22-8E7F-4F3D-AD86-3E25711CF45B}"/>
              </a:ext>
            </a:extLst>
          </p:cNvPr>
          <p:cNvSpPr/>
          <p:nvPr/>
        </p:nvSpPr>
        <p:spPr>
          <a:xfrm>
            <a:off x="35543217" y="5539928"/>
            <a:ext cx="7161824" cy="9250894"/>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57A475E-C7EB-45FC-B9C1-38BCA1B374D1}"/>
              </a:ext>
            </a:extLst>
          </p:cNvPr>
          <p:cNvSpPr/>
          <p:nvPr/>
        </p:nvSpPr>
        <p:spPr>
          <a:xfrm>
            <a:off x="35759784" y="5708370"/>
            <a:ext cx="6726561" cy="8841820"/>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1F121534-9899-418B-A836-BF09ECF5D145}"/>
              </a:ext>
            </a:extLst>
          </p:cNvPr>
          <p:cNvSpPr/>
          <p:nvPr/>
        </p:nvSpPr>
        <p:spPr>
          <a:xfrm>
            <a:off x="35976353" y="5964042"/>
            <a:ext cx="6299517" cy="65872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Conclusions</a:t>
            </a:r>
            <a:endParaRPr lang="en-US" b="1" dirty="0">
              <a:solidFill>
                <a:schemeClr val="tx1"/>
              </a:solidFill>
            </a:endParaRPr>
          </a:p>
        </p:txBody>
      </p:sp>
      <p:sp>
        <p:nvSpPr>
          <p:cNvPr id="55" name="Rectangle 54">
            <a:extLst>
              <a:ext uri="{FF2B5EF4-FFF2-40B4-BE49-F238E27FC236}">
                <a16:creationId xmlns:a16="http://schemas.microsoft.com/office/drawing/2014/main" id="{DB484BBE-190C-452A-B7FA-3C26E5197DB9}"/>
              </a:ext>
            </a:extLst>
          </p:cNvPr>
          <p:cNvSpPr/>
          <p:nvPr/>
        </p:nvSpPr>
        <p:spPr>
          <a:xfrm>
            <a:off x="35976353" y="6622771"/>
            <a:ext cx="6299517" cy="770283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CBA54C2F-CC7D-4F86-BE77-A6473A8F15A2}"/>
              </a:ext>
            </a:extLst>
          </p:cNvPr>
          <p:cNvSpPr txBox="1"/>
          <p:nvPr/>
        </p:nvSpPr>
        <p:spPr>
          <a:xfrm>
            <a:off x="36086934" y="6706991"/>
            <a:ext cx="5986254" cy="461665"/>
          </a:xfrm>
          <a:prstGeom prst="rect">
            <a:avLst/>
          </a:prstGeom>
          <a:noFill/>
          <a:ln>
            <a:noFill/>
          </a:ln>
        </p:spPr>
        <p:txBody>
          <a:bodyPr wrap="square" rtlCol="0">
            <a:spAutoFit/>
          </a:bodyPr>
          <a:lstStyle/>
          <a:p>
            <a:pPr algn="ctr"/>
            <a:r>
              <a:rPr lang="en-US" sz="2400" b="1" dirty="0"/>
              <a:t>Any concluding remarks or main findings</a:t>
            </a:r>
          </a:p>
        </p:txBody>
      </p:sp>
      <p:sp>
        <p:nvSpPr>
          <p:cNvPr id="57" name="Rectangle 56">
            <a:extLst>
              <a:ext uri="{FF2B5EF4-FFF2-40B4-BE49-F238E27FC236}">
                <a16:creationId xmlns:a16="http://schemas.microsoft.com/office/drawing/2014/main" id="{06BE0C20-3483-4F45-9A9A-799A97311201}"/>
              </a:ext>
            </a:extLst>
          </p:cNvPr>
          <p:cNvSpPr/>
          <p:nvPr/>
        </p:nvSpPr>
        <p:spPr>
          <a:xfrm>
            <a:off x="35583711" y="14935931"/>
            <a:ext cx="7161824" cy="6426762"/>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A856172-3BD7-427E-86F0-1C224ED6D57C}"/>
              </a:ext>
            </a:extLst>
          </p:cNvPr>
          <p:cNvSpPr/>
          <p:nvPr/>
        </p:nvSpPr>
        <p:spPr>
          <a:xfrm>
            <a:off x="35781076" y="15003713"/>
            <a:ext cx="6755608" cy="617601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8ECCD46E-16D8-4F1E-8D1E-1C08385E3D67}"/>
              </a:ext>
            </a:extLst>
          </p:cNvPr>
          <p:cNvSpPr/>
          <p:nvPr/>
        </p:nvSpPr>
        <p:spPr>
          <a:xfrm>
            <a:off x="36016847" y="15194036"/>
            <a:ext cx="6299517" cy="588340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D3377B54-A584-49AA-819C-6231E114AF39}"/>
              </a:ext>
            </a:extLst>
          </p:cNvPr>
          <p:cNvSpPr/>
          <p:nvPr/>
        </p:nvSpPr>
        <p:spPr>
          <a:xfrm>
            <a:off x="35583710" y="26954358"/>
            <a:ext cx="7161825" cy="4812036"/>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C4346FBF-ABDC-4192-9A85-EAB5BCB25959}"/>
              </a:ext>
            </a:extLst>
          </p:cNvPr>
          <p:cNvSpPr/>
          <p:nvPr/>
        </p:nvSpPr>
        <p:spPr>
          <a:xfrm>
            <a:off x="35800279" y="27210030"/>
            <a:ext cx="6755608" cy="4282546"/>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6AB597E7-A35F-4DF0-A621-6A25A37C12D5}"/>
              </a:ext>
            </a:extLst>
          </p:cNvPr>
          <p:cNvSpPr/>
          <p:nvPr/>
        </p:nvSpPr>
        <p:spPr>
          <a:xfrm>
            <a:off x="36016847" y="27378472"/>
            <a:ext cx="6299517" cy="381890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C3AD0A29-1326-49E7-A704-17907A7DEFDD}"/>
              </a:ext>
            </a:extLst>
          </p:cNvPr>
          <p:cNvSpPr txBox="1"/>
          <p:nvPr/>
        </p:nvSpPr>
        <p:spPr>
          <a:xfrm>
            <a:off x="36068264" y="28239617"/>
            <a:ext cx="6023593" cy="3170099"/>
          </a:xfrm>
          <a:prstGeom prst="rect">
            <a:avLst/>
          </a:prstGeom>
          <a:noFill/>
          <a:ln>
            <a:noFill/>
          </a:ln>
        </p:spPr>
        <p:txBody>
          <a:bodyPr wrap="square" rtlCol="0">
            <a:spAutoFit/>
          </a:bodyPr>
          <a:lstStyle/>
          <a:p>
            <a:r>
              <a:rPr lang="en-US" sz="2000" kern="100" dirty="0">
                <a:latin typeface="Aptos" panose="020B0004020202020204" pitchFamily="34" charset="0"/>
                <a:cs typeface="Times New Roman" panose="02020603050405020304" pitchFamily="18" charset="0"/>
              </a:rPr>
              <a:t>For identification service we thank Terry Griswold and Harold </a:t>
            </a:r>
            <a:r>
              <a:rPr lang="en-US" sz="2000" kern="100" dirty="0" err="1">
                <a:latin typeface="Aptos" panose="020B0004020202020204" pitchFamily="34" charset="0"/>
                <a:cs typeface="Times New Roman" panose="02020603050405020304" pitchFamily="18" charset="0"/>
              </a:rPr>
              <a:t>Ikerd</a:t>
            </a:r>
            <a:r>
              <a:rPr lang="en-US" sz="2000" kern="100" dirty="0">
                <a:latin typeface="Aptos" panose="020B0004020202020204" pitchFamily="34" charset="0"/>
                <a:cs typeface="Times New Roman" panose="02020603050405020304" pitchFamily="18" charset="0"/>
              </a:rPr>
              <a:t>, USDA, ARS, Logan, UT; James Strange, OH State U.; Jason Gibbs, U. Manitoba, Winnipeg, CAN; Joel Gardner, Washington State U; and Robbin Thorp, UC Davis (deceased). Kami </a:t>
            </a:r>
            <a:r>
              <a:rPr lang="en-US" sz="2000" kern="100" dirty="0" err="1">
                <a:latin typeface="Aptos" panose="020B0004020202020204" pitchFamily="34" charset="0"/>
                <a:cs typeface="Times New Roman" panose="02020603050405020304" pitchFamily="18" charset="0"/>
              </a:rPr>
              <a:t>Koyamatsu</a:t>
            </a:r>
            <a:r>
              <a:rPr lang="en-US" sz="2000" kern="100" dirty="0">
                <a:latin typeface="Aptos" panose="020B0004020202020204" pitchFamily="34" charset="0"/>
                <a:cs typeface="Times New Roman" panose="02020603050405020304" pitchFamily="18" charset="0"/>
              </a:rPr>
              <a:t> assisted in specimen preparation. The Port of Seattle, Seattle City Light, the Boeing Corporation, and the Bullitt Foundation provided funding, and the Common Acre, notably Allison </a:t>
            </a:r>
            <a:r>
              <a:rPr lang="en-US" sz="2000" kern="100" dirty="0" err="1">
                <a:latin typeface="Aptos" panose="020B0004020202020204" pitchFamily="34" charset="0"/>
                <a:cs typeface="Times New Roman" panose="02020603050405020304" pitchFamily="18" charset="0"/>
              </a:rPr>
              <a:t>Rinard</a:t>
            </a:r>
            <a:r>
              <a:rPr lang="en-US" sz="2000" kern="100" dirty="0">
                <a:latin typeface="Aptos" panose="020B0004020202020204" pitchFamily="34" charset="0"/>
                <a:cs typeface="Times New Roman" panose="02020603050405020304" pitchFamily="18" charset="0"/>
              </a:rPr>
              <a:t>, provided support. Our late colleague and co-worker Bob Redmond conceived of and actuated the project.</a:t>
            </a:r>
          </a:p>
        </p:txBody>
      </p:sp>
      <p:sp>
        <p:nvSpPr>
          <p:cNvPr id="67" name="Rectangle 66">
            <a:extLst>
              <a:ext uri="{FF2B5EF4-FFF2-40B4-BE49-F238E27FC236}">
                <a16:creationId xmlns:a16="http://schemas.microsoft.com/office/drawing/2014/main" id="{A3D0A94F-EBF4-46C9-B96E-62A70852EC26}"/>
              </a:ext>
            </a:extLst>
          </p:cNvPr>
          <p:cNvSpPr/>
          <p:nvPr/>
        </p:nvSpPr>
        <p:spPr>
          <a:xfrm>
            <a:off x="35606427" y="21575584"/>
            <a:ext cx="7161825" cy="4975560"/>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CA307BFE-DDCF-42F9-B2C6-3CF4FC3E1311}"/>
              </a:ext>
            </a:extLst>
          </p:cNvPr>
          <p:cNvSpPr/>
          <p:nvPr/>
        </p:nvSpPr>
        <p:spPr>
          <a:xfrm>
            <a:off x="35836854" y="21765907"/>
            <a:ext cx="6649492" cy="4529722"/>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7CB9DCE0-88A9-4CD8-8EF2-6A727FB41A29}"/>
              </a:ext>
            </a:extLst>
          </p:cNvPr>
          <p:cNvSpPr/>
          <p:nvPr/>
        </p:nvSpPr>
        <p:spPr>
          <a:xfrm>
            <a:off x="36049594" y="27579635"/>
            <a:ext cx="6266770" cy="546377"/>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Acknowledgments</a:t>
            </a:r>
            <a:endParaRPr lang="en-US" b="1" dirty="0">
              <a:solidFill>
                <a:schemeClr val="tx1"/>
              </a:solidFill>
            </a:endParaRPr>
          </a:p>
        </p:txBody>
      </p:sp>
      <p:sp>
        <p:nvSpPr>
          <p:cNvPr id="86" name="Rectangle 85">
            <a:extLst>
              <a:ext uri="{FF2B5EF4-FFF2-40B4-BE49-F238E27FC236}">
                <a16:creationId xmlns:a16="http://schemas.microsoft.com/office/drawing/2014/main" id="{C3BA6EF1-506B-4A16-A2B0-1F1C17EF292E}"/>
              </a:ext>
            </a:extLst>
          </p:cNvPr>
          <p:cNvSpPr/>
          <p:nvPr/>
        </p:nvSpPr>
        <p:spPr>
          <a:xfrm>
            <a:off x="5716971" y="1566757"/>
            <a:ext cx="33180570" cy="3325514"/>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9600" b="1" dirty="0">
                <a:solidFill>
                  <a:schemeClr val="tx1"/>
                </a:solidFill>
              </a:rPr>
              <a:t>Bee Diversity in Lowland Puget Sound Marginal Lands</a:t>
            </a:r>
          </a:p>
          <a:p>
            <a:pPr algn="ctr"/>
            <a:r>
              <a:rPr lang="en-US" sz="4000" b="1" dirty="0">
                <a:solidFill>
                  <a:schemeClr val="tx1"/>
                </a:solidFill>
              </a:rPr>
              <a:t>Evan Sudgen</a:t>
            </a:r>
            <a:r>
              <a:rPr lang="en-US" sz="4000" b="1" baseline="30000" dirty="0">
                <a:solidFill>
                  <a:schemeClr val="tx1"/>
                </a:solidFill>
              </a:rPr>
              <a:t>1</a:t>
            </a:r>
            <a:r>
              <a:rPr lang="en-US" sz="4000" b="1" dirty="0">
                <a:solidFill>
                  <a:schemeClr val="tx1"/>
                </a:solidFill>
              </a:rPr>
              <a:t>, Will Peterman</a:t>
            </a:r>
            <a:r>
              <a:rPr lang="en-US" sz="4000" b="1" baseline="30000" dirty="0">
                <a:solidFill>
                  <a:schemeClr val="tx1"/>
                </a:solidFill>
              </a:rPr>
              <a:t>2</a:t>
            </a:r>
            <a:r>
              <a:rPr lang="en-US" sz="4000" b="1" dirty="0">
                <a:solidFill>
                  <a:schemeClr val="tx1"/>
                </a:solidFill>
              </a:rPr>
              <a:t>, Riley Anderson</a:t>
            </a:r>
            <a:r>
              <a:rPr lang="en-US" sz="4000" b="1" baseline="30000" dirty="0">
                <a:solidFill>
                  <a:schemeClr val="tx1"/>
                </a:solidFill>
              </a:rPr>
              <a:t>3</a:t>
            </a:r>
            <a:r>
              <a:rPr lang="en-US" sz="4000" b="1" dirty="0">
                <a:solidFill>
                  <a:schemeClr val="tx1"/>
                </a:solidFill>
              </a:rPr>
              <a:t>, Bob Redmond</a:t>
            </a:r>
            <a:r>
              <a:rPr lang="en-US" sz="4000" b="1" baseline="30000" dirty="0">
                <a:solidFill>
                  <a:schemeClr val="tx1"/>
                </a:solidFill>
              </a:rPr>
              <a:t>4</a:t>
            </a:r>
            <a:endParaRPr lang="en-US" sz="3200" b="1" dirty="0">
              <a:solidFill>
                <a:schemeClr val="tx1"/>
              </a:solidFill>
            </a:endParaRPr>
          </a:p>
          <a:p>
            <a:pPr algn="ct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1</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3">
                  <a:extLst>
                    <a:ext uri="{A12FA001-AC4F-418D-AE19-62706E023703}">
                      <ahyp:hlinkClr xmlns:ahyp="http://schemas.microsoft.com/office/drawing/2018/hyperlinkcolor" val="tx"/>
                    </a:ext>
                  </a:extLst>
                </a:hlinkClick>
              </a:rPr>
              <a:t>evan@entomologic.com</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2</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Bee Search, Seattle,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4">
                  <a:extLst>
                    <a:ext uri="{A12FA001-AC4F-418D-AE19-62706E023703}">
                      <ahyp:hlinkClr xmlns:ahyp="http://schemas.microsoft.com/office/drawing/2018/hyperlinkcolor" val="tx"/>
                    </a:ext>
                  </a:extLst>
                </a:hlinkClick>
              </a:rPr>
              <a:t>will@beesearch.</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org</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3</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hlinkClick r:id="rId5">
                  <a:extLst>
                    <a:ext uri="{A12FA001-AC4F-418D-AE19-62706E023703}">
                      <ahyp:hlinkClr xmlns:ahyp="http://schemas.microsoft.com/office/drawing/2018/hyperlinkcolor" val="tx"/>
                    </a:ext>
                  </a:extLst>
                </a:hlinkClick>
              </a:rPr>
              <a:t>riley.m.anderson@wsu.edu</a:t>
            </a:r>
            <a:r>
              <a:rPr lang="en-US" sz="2400" u="sng"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 </a:t>
            </a:r>
            <a:r>
              <a:rPr lang="en-US" sz="2400" kern="100" baseline="30000" dirty="0">
                <a:solidFill>
                  <a:schemeClr val="tx1"/>
                </a:solidFill>
                <a:latin typeface="Aptos" panose="020B0004020202020204" pitchFamily="34" charset="0"/>
                <a:ea typeface="Aptos" panose="020B0004020202020204" pitchFamily="34" charset="0"/>
                <a:cs typeface="Times New Roman" panose="02020603050405020304" pitchFamily="18" charset="0"/>
              </a:rPr>
              <a:t>4 </a:t>
            </a:r>
            <a:r>
              <a:rPr lang="en-US" sz="2400" kern="100" dirty="0">
                <a:solidFill>
                  <a:schemeClr val="tx1"/>
                </a:solidFill>
                <a:latin typeface="Aptos" panose="020B0004020202020204" pitchFamily="34" charset="0"/>
                <a:ea typeface="Aptos" panose="020B0004020202020204" pitchFamily="34" charset="0"/>
                <a:cs typeface="Times New Roman" panose="02020603050405020304" pitchFamily="18" charset="0"/>
              </a:rPr>
              <a:t>The Common Acre, (deceased)</a:t>
            </a:r>
          </a:p>
        </p:txBody>
      </p:sp>
      <p:pic>
        <p:nvPicPr>
          <p:cNvPr id="96" name="Picture 95" descr="A screenshot of a cell phone&#10;&#10;Description automatically generated">
            <a:extLst>
              <a:ext uri="{FF2B5EF4-FFF2-40B4-BE49-F238E27FC236}">
                <a16:creationId xmlns:a16="http://schemas.microsoft.com/office/drawing/2014/main" id="{7EA09AB8-5FF7-4325-8138-70B031B069C2}"/>
              </a:ext>
            </a:extLst>
          </p:cNvPr>
          <p:cNvPicPr>
            <a:picLocks noChangeAspect="1"/>
          </p:cNvPicPr>
          <p:nvPr/>
        </p:nvPicPr>
        <p:blipFill rotWithShape="1">
          <a:blip r:embed="rId6">
            <a:extLst>
              <a:ext uri="{28A0092B-C50C-407E-A947-70E740481C1C}">
                <a14:useLocalDpi xmlns:a14="http://schemas.microsoft.com/office/drawing/2010/main" val="0"/>
              </a:ext>
            </a:extLst>
          </a:blip>
          <a:srcRect l="43128" r="41512" b="85788"/>
          <a:stretch/>
        </p:blipFill>
        <p:spPr>
          <a:xfrm>
            <a:off x="23450071" y="5964041"/>
            <a:ext cx="11154037" cy="25314019"/>
          </a:xfrm>
          <a:prstGeom prst="rect">
            <a:avLst/>
          </a:prstGeom>
        </p:spPr>
      </p:pic>
      <p:sp>
        <p:nvSpPr>
          <p:cNvPr id="98" name="Rectangle 97">
            <a:extLst>
              <a:ext uri="{FF2B5EF4-FFF2-40B4-BE49-F238E27FC236}">
                <a16:creationId xmlns:a16="http://schemas.microsoft.com/office/drawing/2014/main" id="{4FF56828-4809-440B-A42E-8003B508FB5D}"/>
              </a:ext>
            </a:extLst>
          </p:cNvPr>
          <p:cNvSpPr/>
          <p:nvPr/>
        </p:nvSpPr>
        <p:spPr>
          <a:xfrm>
            <a:off x="1294819" y="15671520"/>
            <a:ext cx="8518359" cy="7583777"/>
          </a:xfrm>
          <a:prstGeom prst="rect">
            <a:avLst/>
          </a:prstGeom>
          <a:solidFill>
            <a:srgbClr val="FA9A0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Rectangle 98">
            <a:extLst>
              <a:ext uri="{FF2B5EF4-FFF2-40B4-BE49-F238E27FC236}">
                <a16:creationId xmlns:a16="http://schemas.microsoft.com/office/drawing/2014/main" id="{119AA7FB-EE12-494A-BC3F-0CC17DB0D00F}"/>
              </a:ext>
            </a:extLst>
          </p:cNvPr>
          <p:cNvSpPr/>
          <p:nvPr/>
        </p:nvSpPr>
        <p:spPr>
          <a:xfrm>
            <a:off x="1537630" y="15863418"/>
            <a:ext cx="8077202" cy="7123581"/>
          </a:xfrm>
          <a:prstGeom prst="rect">
            <a:avLst/>
          </a:prstGeom>
          <a:solidFill>
            <a:srgbClr val="F8B6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descr="A logo of a heart&#10;&#10;Description automatically generated">
            <a:extLst>
              <a:ext uri="{FF2B5EF4-FFF2-40B4-BE49-F238E27FC236}">
                <a16:creationId xmlns:a16="http://schemas.microsoft.com/office/drawing/2014/main" id="{1993C02F-6893-1BFC-41AB-3E38730BD8D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629495" y="1564106"/>
            <a:ext cx="3894970" cy="2664377"/>
          </a:xfrm>
          <a:prstGeom prst="rect">
            <a:avLst/>
          </a:prstGeom>
        </p:spPr>
      </p:pic>
      <p:pic>
        <p:nvPicPr>
          <p:cNvPr id="27" name="Picture 26" descr="A green text on a white background&#10;&#10;Description automatically generated">
            <a:extLst>
              <a:ext uri="{FF2B5EF4-FFF2-40B4-BE49-F238E27FC236}">
                <a16:creationId xmlns:a16="http://schemas.microsoft.com/office/drawing/2014/main" id="{FBEFF51B-025D-3318-F5C4-3BB0633727E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629497" y="4205280"/>
            <a:ext cx="3894970" cy="669640"/>
          </a:xfrm>
          <a:prstGeom prst="rect">
            <a:avLst/>
          </a:prstGeom>
        </p:spPr>
      </p:pic>
      <p:pic>
        <p:nvPicPr>
          <p:cNvPr id="29" name="Picture 28" descr="A red logo with a cat head&#10;&#10;Description automatically generated">
            <a:extLst>
              <a:ext uri="{FF2B5EF4-FFF2-40B4-BE49-F238E27FC236}">
                <a16:creationId xmlns:a16="http://schemas.microsoft.com/office/drawing/2014/main" id="{4F41FFD8-2B9B-70AF-F949-49075C2D0A8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9056493" y="1564106"/>
            <a:ext cx="3315821" cy="3308681"/>
          </a:xfrm>
          <a:prstGeom prst="rect">
            <a:avLst/>
          </a:prstGeom>
        </p:spPr>
      </p:pic>
      <p:sp>
        <p:nvSpPr>
          <p:cNvPr id="31" name="Rectangle 30">
            <a:extLst>
              <a:ext uri="{FF2B5EF4-FFF2-40B4-BE49-F238E27FC236}">
                <a16:creationId xmlns:a16="http://schemas.microsoft.com/office/drawing/2014/main" id="{925AA886-0E54-45F9-BD65-A116B963F5A7}"/>
              </a:ext>
            </a:extLst>
          </p:cNvPr>
          <p:cNvSpPr/>
          <p:nvPr/>
        </p:nvSpPr>
        <p:spPr>
          <a:xfrm>
            <a:off x="2143002" y="21575584"/>
            <a:ext cx="7088435" cy="113574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800" i="1" dirty="0">
                <a:solidFill>
                  <a:schemeClr val="tx1"/>
                </a:solidFill>
              </a:rPr>
              <a:t>Halictus tripartitus </a:t>
            </a:r>
            <a:r>
              <a:rPr lang="en-US" sz="1800" dirty="0">
                <a:solidFill>
                  <a:schemeClr val="tx1"/>
                </a:solidFill>
              </a:rPr>
              <a:t>(Halictidae), an all-female population in our study area and the most common bee in our collections (body size approx. 6 mm). Photo </a:t>
            </a:r>
            <a:r>
              <a:rPr lang="en-US" sz="1800" dirty="0">
                <a:solidFill>
                  <a:schemeClr val="tx1"/>
                </a:solidFill>
                <a:latin typeface="Abadi MT Condensed Light" panose="020B0306030101010103" pitchFamily="34" charset="77"/>
              </a:rPr>
              <a:t>©</a:t>
            </a:r>
            <a:r>
              <a:rPr lang="en-US" sz="1800" dirty="0">
                <a:solidFill>
                  <a:schemeClr val="tx1"/>
                </a:solidFill>
              </a:rPr>
              <a:t> Will Peterman</a:t>
            </a:r>
          </a:p>
        </p:txBody>
      </p:sp>
      <p:sp>
        <p:nvSpPr>
          <p:cNvPr id="32" name="Rectangle 31">
            <a:extLst>
              <a:ext uri="{FF2B5EF4-FFF2-40B4-BE49-F238E27FC236}">
                <a16:creationId xmlns:a16="http://schemas.microsoft.com/office/drawing/2014/main" id="{FEC61BD1-1B53-CD7A-356E-3DE0AC85F789}"/>
              </a:ext>
            </a:extLst>
          </p:cNvPr>
          <p:cNvSpPr/>
          <p:nvPr/>
        </p:nvSpPr>
        <p:spPr>
          <a:xfrm>
            <a:off x="2143002" y="15877676"/>
            <a:ext cx="7088436" cy="57171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sz="1800" dirty="0">
              <a:solidFill>
                <a:schemeClr val="tx1"/>
              </a:solidFill>
            </a:endParaRPr>
          </a:p>
        </p:txBody>
      </p:sp>
      <p:pic>
        <p:nvPicPr>
          <p:cNvPr id="30" name="Picture 29">
            <a:extLst>
              <a:ext uri="{FF2B5EF4-FFF2-40B4-BE49-F238E27FC236}">
                <a16:creationId xmlns:a16="http://schemas.microsoft.com/office/drawing/2014/main" id="{43869586-9C61-4FB8-10FD-C74E4C944D9D}"/>
              </a:ext>
            </a:extLst>
          </p:cNvPr>
          <p:cNvPicPr>
            <a:picLocks noChangeAspect="1"/>
          </p:cNvPicPr>
          <p:nvPr/>
        </p:nvPicPr>
        <p:blipFill>
          <a:blip r:embed="rId10">
            <a:extLst>
              <a:ext uri="{28A0092B-C50C-407E-A947-70E740481C1C}">
                <a14:useLocalDpi xmlns:a14="http://schemas.microsoft.com/office/drawing/2010/main" val="0"/>
              </a:ext>
            </a:extLst>
          </a:blip>
          <a:srcRect/>
          <a:stretch/>
        </p:blipFill>
        <p:spPr>
          <a:xfrm>
            <a:off x="2681344" y="16066841"/>
            <a:ext cx="6071253" cy="5279529"/>
          </a:xfrm>
          <a:prstGeom prst="rect">
            <a:avLst/>
          </a:prstGeom>
        </p:spPr>
      </p:pic>
      <p:sp>
        <p:nvSpPr>
          <p:cNvPr id="38" name="TextBox 37">
            <a:extLst>
              <a:ext uri="{FF2B5EF4-FFF2-40B4-BE49-F238E27FC236}">
                <a16:creationId xmlns:a16="http://schemas.microsoft.com/office/drawing/2014/main" id="{3AE71854-6F06-DC3D-E5F2-93097EAD3197}"/>
              </a:ext>
            </a:extLst>
          </p:cNvPr>
          <p:cNvSpPr txBox="1"/>
          <p:nvPr/>
        </p:nvSpPr>
        <p:spPr>
          <a:xfrm>
            <a:off x="1837193" y="29339068"/>
            <a:ext cx="4625619" cy="1938992"/>
          </a:xfrm>
          <a:prstGeom prst="rect">
            <a:avLst/>
          </a:prstGeom>
          <a:noFill/>
        </p:spPr>
        <p:txBody>
          <a:bodyPr wrap="square" rtlCol="0">
            <a:spAutoFit/>
          </a:bodyPr>
          <a:lstStyle/>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Data are carefully curated and open to all!</a:t>
            </a:r>
          </a:p>
          <a:p>
            <a:pPr marL="342900" indent="-342900">
              <a:buFont typeface="Arial" panose="020B0604020202020204" pitchFamily="34" charset="0"/>
              <a:buChar char="•"/>
            </a:pPr>
            <a:r>
              <a:rPr lang="en-US" sz="2400" kern="100" dirty="0">
                <a:latin typeface="Aptos" panose="020B0004020202020204" pitchFamily="34" charset="0"/>
                <a:cs typeface="Times New Roman" panose="02020603050405020304" pitchFamily="18" charset="0"/>
              </a:rPr>
              <a:t>Check out our GitHub page with all data and code publicly available:</a:t>
            </a:r>
            <a:endParaRPr lang="en-US" sz="2400" dirty="0"/>
          </a:p>
        </p:txBody>
      </p:sp>
      <p:pic>
        <p:nvPicPr>
          <p:cNvPr id="41" name="Picture 40" descr="A qr code with a black and white background&#10;&#10;Description automatically generated">
            <a:extLst>
              <a:ext uri="{FF2B5EF4-FFF2-40B4-BE49-F238E27FC236}">
                <a16:creationId xmlns:a16="http://schemas.microsoft.com/office/drawing/2014/main" id="{3E8B7C49-F714-B347-7D37-22D36960621A}"/>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6787022" y="28882274"/>
            <a:ext cx="2042839" cy="2026562"/>
          </a:xfrm>
          <a:prstGeom prst="rect">
            <a:avLst/>
          </a:prstGeom>
        </p:spPr>
      </p:pic>
      <p:sp>
        <p:nvSpPr>
          <p:cNvPr id="42" name="Rectangle 41">
            <a:extLst>
              <a:ext uri="{FF2B5EF4-FFF2-40B4-BE49-F238E27FC236}">
                <a16:creationId xmlns:a16="http://schemas.microsoft.com/office/drawing/2014/main" id="{24394049-A01A-D23B-A8FA-660CAF80F70C}"/>
              </a:ext>
            </a:extLst>
          </p:cNvPr>
          <p:cNvSpPr/>
          <p:nvPr/>
        </p:nvSpPr>
        <p:spPr>
          <a:xfrm>
            <a:off x="5765402" y="30921514"/>
            <a:ext cx="3614639" cy="48010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Scan me!</a:t>
            </a:r>
          </a:p>
          <a:p>
            <a:pPr algn="ctr"/>
            <a:r>
              <a:rPr lang="en-US" sz="1400" dirty="0">
                <a:solidFill>
                  <a:schemeClr val="tx1"/>
                </a:solidFill>
              </a:rPr>
              <a:t>Github.com/andersonrm/BeeSearch/tree/main</a:t>
            </a:r>
          </a:p>
        </p:txBody>
      </p:sp>
      <p:pic>
        <p:nvPicPr>
          <p:cNvPr id="43" name="Picture 42" descr="A satellite image of a city&#10;&#10;Description automatically generated">
            <a:extLst>
              <a:ext uri="{FF2B5EF4-FFF2-40B4-BE49-F238E27FC236}">
                <a16:creationId xmlns:a16="http://schemas.microsoft.com/office/drawing/2014/main" id="{0D4339ED-C9DA-55C5-B0BF-0E43C3766D6A}"/>
              </a:ext>
            </a:extLst>
          </p:cNvPr>
          <p:cNvPicPr>
            <a:picLocks noChangeAspect="1"/>
          </p:cNvPicPr>
          <p:nvPr/>
        </p:nvPicPr>
        <p:blipFill>
          <a:blip r:embed="rId12"/>
          <a:stretch>
            <a:fillRect/>
          </a:stretch>
        </p:blipFill>
        <p:spPr>
          <a:xfrm>
            <a:off x="10501492" y="10315813"/>
            <a:ext cx="11824712" cy="21067697"/>
          </a:xfrm>
          <a:prstGeom prst="rect">
            <a:avLst/>
          </a:prstGeom>
          <a:ln w="6350">
            <a:solidFill>
              <a:schemeClr val="bg1"/>
            </a:solidFill>
          </a:ln>
        </p:spPr>
      </p:pic>
      <p:sp>
        <p:nvSpPr>
          <p:cNvPr id="47" name="Rectangle 46">
            <a:extLst>
              <a:ext uri="{FF2B5EF4-FFF2-40B4-BE49-F238E27FC236}">
                <a16:creationId xmlns:a16="http://schemas.microsoft.com/office/drawing/2014/main" id="{A6BB9800-D8F5-4C92-F63F-A407755F790B}"/>
              </a:ext>
            </a:extLst>
          </p:cNvPr>
          <p:cNvSpPr/>
          <p:nvPr/>
        </p:nvSpPr>
        <p:spPr>
          <a:xfrm>
            <a:off x="10660478" y="6869754"/>
            <a:ext cx="11665726" cy="322258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457200" indent="-457200" algn="just">
              <a:buFont typeface="Arial" panose="020B0604020202020204" pitchFamily="34" charset="0"/>
              <a:buChar char="•"/>
            </a:pPr>
            <a:r>
              <a:rPr lang="en-US" sz="2800" dirty="0">
                <a:solidFill>
                  <a:schemeClr val="tx1"/>
                </a:solidFill>
              </a:rPr>
              <a:t>BPF = Boeing Paine Field (</a:t>
            </a:r>
            <a:r>
              <a:rPr lang="en-US" sz="2800" dirty="0">
                <a:solidFill>
                  <a:schemeClr val="tx1"/>
                </a:solidFill>
                <a:highlight>
                  <a:srgbClr val="FFFF00"/>
                </a:highlight>
              </a:rPr>
              <a:t>8</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POS = Port of Seattle (SeaTac Airport) (</a:t>
            </a:r>
            <a:r>
              <a:rPr lang="en-US" sz="2800" dirty="0">
                <a:solidFill>
                  <a:schemeClr val="tx1"/>
                </a:solidFill>
                <a:highlight>
                  <a:srgbClr val="FFFF00"/>
                </a:highlight>
              </a:rPr>
              <a:t>22</a:t>
            </a:r>
            <a:r>
              <a:rPr lang="en-US" sz="2800" dirty="0">
                <a:solidFill>
                  <a:schemeClr val="tx1"/>
                </a:solidFill>
              </a:rPr>
              <a:t> stations).</a:t>
            </a:r>
          </a:p>
          <a:p>
            <a:pPr marL="457200" indent="-457200" algn="just">
              <a:buFont typeface="Arial" panose="020B0604020202020204" pitchFamily="34" charset="0"/>
              <a:buChar char="•"/>
            </a:pPr>
            <a:r>
              <a:rPr lang="en-US" sz="2800" dirty="0">
                <a:solidFill>
                  <a:schemeClr val="tx1"/>
                </a:solidFill>
              </a:rPr>
              <a:t>SCL = Seattle City Light power corridor (5 stations).</a:t>
            </a:r>
          </a:p>
          <a:p>
            <a:pPr marL="457200" indent="-457200" algn="just">
              <a:buFont typeface="Arial" panose="020B0604020202020204" pitchFamily="34" charset="0"/>
              <a:buChar char="•"/>
            </a:pPr>
            <a:r>
              <a:rPr lang="en-US" sz="2800" dirty="0">
                <a:solidFill>
                  <a:schemeClr val="tx1"/>
                </a:solidFill>
                <a:highlight>
                  <a:srgbClr val="FFFF00"/>
                </a:highlight>
              </a:rPr>
              <a:t>Room for any additional info</a:t>
            </a:r>
          </a:p>
          <a:p>
            <a:pPr marL="457200" indent="-457200" algn="just">
              <a:buFont typeface="Arial" panose="020B0604020202020204" pitchFamily="34" charset="0"/>
              <a:buChar char="•"/>
            </a:pPr>
            <a:endParaRPr lang="en-US" sz="2400" b="1" dirty="0">
              <a:solidFill>
                <a:schemeClr val="tx1"/>
              </a:solidFill>
            </a:endParaRPr>
          </a:p>
        </p:txBody>
      </p:sp>
      <p:sp>
        <p:nvSpPr>
          <p:cNvPr id="50" name="Rectangle 49">
            <a:extLst>
              <a:ext uri="{FF2B5EF4-FFF2-40B4-BE49-F238E27FC236}">
                <a16:creationId xmlns:a16="http://schemas.microsoft.com/office/drawing/2014/main" id="{1B6C80C1-1E0C-2118-414D-CE46DE182F5F}"/>
              </a:ext>
            </a:extLst>
          </p:cNvPr>
          <p:cNvSpPr/>
          <p:nvPr/>
        </p:nvSpPr>
        <p:spPr>
          <a:xfrm>
            <a:off x="10660478" y="5964041"/>
            <a:ext cx="11665726" cy="905712"/>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4400" b="1" dirty="0">
                <a:solidFill>
                  <a:schemeClr val="tx1"/>
                </a:solidFill>
              </a:rPr>
              <a:t>Study sites</a:t>
            </a:r>
            <a:endParaRPr lang="en-US" b="1" dirty="0">
              <a:solidFill>
                <a:schemeClr val="tx1"/>
              </a:solidFill>
            </a:endParaRPr>
          </a:p>
        </p:txBody>
      </p:sp>
      <p:pic>
        <p:nvPicPr>
          <p:cNvPr id="69" name="Picture 68" descr="A close-up of a list&#10;&#10;Description automatically generated">
            <a:extLst>
              <a:ext uri="{FF2B5EF4-FFF2-40B4-BE49-F238E27FC236}">
                <a16:creationId xmlns:a16="http://schemas.microsoft.com/office/drawing/2014/main" id="{19C49AB4-378D-E4EC-A166-BB9989875001}"/>
              </a:ext>
            </a:extLst>
          </p:cNvPr>
          <p:cNvPicPr>
            <a:picLocks noChangeAspect="1"/>
          </p:cNvPicPr>
          <p:nvPr/>
        </p:nvPicPr>
        <p:blipFill>
          <a:blip r:embed="rId13"/>
          <a:stretch>
            <a:fillRect/>
          </a:stretch>
        </p:blipFill>
        <p:spPr>
          <a:xfrm>
            <a:off x="24399086" y="6264727"/>
            <a:ext cx="8700981" cy="6438728"/>
          </a:xfrm>
          <a:prstGeom prst="rect">
            <a:avLst/>
          </a:prstGeom>
          <a:ln w="6350">
            <a:solidFill>
              <a:schemeClr val="tx1"/>
            </a:solidFill>
          </a:ln>
        </p:spPr>
      </p:pic>
      <p:pic>
        <p:nvPicPr>
          <p:cNvPr id="78" name="Picture 77" descr="A graph with different colored lines&#10;&#10;Description automatically generated">
            <a:extLst>
              <a:ext uri="{FF2B5EF4-FFF2-40B4-BE49-F238E27FC236}">
                <a16:creationId xmlns:a16="http://schemas.microsoft.com/office/drawing/2014/main" id="{0D73FBBD-D19E-5FCB-33AC-4688FFB782CB}"/>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23594167" y="12915751"/>
            <a:ext cx="10489479" cy="7867109"/>
          </a:xfrm>
          <a:prstGeom prst="rect">
            <a:avLst/>
          </a:prstGeom>
        </p:spPr>
      </p:pic>
      <p:pic>
        <p:nvPicPr>
          <p:cNvPr id="81" name="Picture 80" descr="A diagram of a variety of species&#10;&#10;Description automatically generated with medium confidence">
            <a:extLst>
              <a:ext uri="{FF2B5EF4-FFF2-40B4-BE49-F238E27FC236}">
                <a16:creationId xmlns:a16="http://schemas.microsoft.com/office/drawing/2014/main" id="{B8F84F4D-E318-E9A1-9140-AA52393ACECB}"/>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23648661" y="21854630"/>
            <a:ext cx="10489479" cy="7867109"/>
          </a:xfrm>
          <a:prstGeom prst="rect">
            <a:avLst/>
          </a:prstGeom>
        </p:spPr>
      </p:pic>
    </p:spTree>
    <p:extLst>
      <p:ext uri="{BB962C8B-B14F-4D97-AF65-F5344CB8AC3E}">
        <p14:creationId xmlns:p14="http://schemas.microsoft.com/office/powerpoint/2010/main" val="809139096"/>
      </p:ext>
    </p:extLst>
  </p:cSld>
  <p:clrMapOvr>
    <a:masterClrMapping/>
  </p:clrMapOvr>
  <p:extLst>
    <p:ext uri="{6950BFC3-D8DA-4A85-94F7-54DA5524770B}">
      <p188:commentRel xmlns:p188="http://schemas.microsoft.com/office/powerpoint/2018/8/main" r:id="rId2"/>
    </p:ext>
  </p:extLs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A5F27-111C-8F28-E736-F40687BAACF8}"/>
              </a:ext>
            </a:extLst>
          </p:cNvPr>
          <p:cNvSpPr>
            <a:spLocks noGrp="1"/>
          </p:cNvSpPr>
          <p:nvPr>
            <p:ph type="ctrTitle"/>
          </p:nvPr>
        </p:nvSpPr>
        <p:spPr>
          <a:xfrm>
            <a:off x="2907415" y="4342235"/>
            <a:ext cx="37834456" cy="1883372"/>
          </a:xfrm>
        </p:spPr>
        <p:txBody>
          <a:bodyPr>
            <a:noAutofit/>
          </a:bodyPr>
          <a:lstStyle/>
          <a:p>
            <a:r>
              <a:rPr lang="en-US" sz="10799" dirty="0">
                <a:latin typeface="Aptos" panose="020B0004020202020204" pitchFamily="34" charset="0"/>
                <a:ea typeface="Aptos" panose="020B0004020202020204" pitchFamily="34" charset="0"/>
                <a:cs typeface="Times New Roman" panose="02020603050405020304" pitchFamily="18" charset="0"/>
              </a:rPr>
              <a:t>Bee Diversity in Lowland Puget Sound Marginal Lands</a:t>
            </a:r>
            <a:r>
              <a:rPr lang="en-US" sz="10799" dirty="0"/>
              <a:t> </a:t>
            </a:r>
          </a:p>
        </p:txBody>
      </p:sp>
      <p:sp>
        <p:nvSpPr>
          <p:cNvPr id="3" name="Subtitle 2">
            <a:extLst>
              <a:ext uri="{FF2B5EF4-FFF2-40B4-BE49-F238E27FC236}">
                <a16:creationId xmlns:a16="http://schemas.microsoft.com/office/drawing/2014/main" id="{7FCBBB78-7C54-1E73-5AD1-AF50ABF11D32}"/>
              </a:ext>
            </a:extLst>
          </p:cNvPr>
          <p:cNvSpPr>
            <a:spLocks noGrp="1"/>
          </p:cNvSpPr>
          <p:nvPr>
            <p:ph type="subTitle" idx="1"/>
          </p:nvPr>
        </p:nvSpPr>
        <p:spPr>
          <a:xfrm>
            <a:off x="1684216" y="6399620"/>
            <a:ext cx="39941738" cy="2845003"/>
          </a:xfrm>
        </p:spPr>
        <p:txBody>
          <a:bodyPr>
            <a:noAutofit/>
          </a:bodyPr>
          <a:lstStyle/>
          <a:p>
            <a:r>
              <a:rPr lang="en-US" sz="4320" b="1" kern="100" dirty="0">
                <a:latin typeface="Aptos" panose="020B0004020202020204" pitchFamily="34" charset="0"/>
                <a:ea typeface="Aptos" panose="020B0004020202020204" pitchFamily="34" charset="0"/>
                <a:cs typeface="Times New Roman" panose="02020603050405020304" pitchFamily="18" charset="0"/>
              </a:rPr>
              <a:t>Evan Sugden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b="1" kern="100" dirty="0">
                <a:latin typeface="Aptos" panose="020B0004020202020204" pitchFamily="34" charset="0"/>
                <a:ea typeface="Aptos" panose="020B0004020202020204" pitchFamily="34" charset="0"/>
                <a:cs typeface="Times New Roman" panose="02020603050405020304" pitchFamily="18" charset="0"/>
              </a:rPr>
              <a:t>, Will Peterman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b="1" kern="100" dirty="0">
                <a:latin typeface="Aptos" panose="020B0004020202020204" pitchFamily="34" charset="0"/>
                <a:ea typeface="Aptos" panose="020B0004020202020204" pitchFamily="34" charset="0"/>
                <a:cs typeface="Times New Roman" panose="02020603050405020304" pitchFamily="18" charset="0"/>
              </a:rPr>
              <a:t>, Riley Anderson</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b="1" kern="100" dirty="0">
                <a:latin typeface="Aptos" panose="020B0004020202020204" pitchFamily="34" charset="0"/>
                <a:ea typeface="Aptos" panose="020B0004020202020204" pitchFamily="34" charset="0"/>
                <a:cs typeface="Times New Roman" panose="02020603050405020304" pitchFamily="18" charset="0"/>
              </a:rPr>
              <a:t>, Bob Redmond</a:t>
            </a:r>
            <a:r>
              <a:rPr lang="en-US" sz="4320" b="1" kern="100" baseline="30000" dirty="0">
                <a:latin typeface="Aptos" panose="020B0004020202020204" pitchFamily="34" charset="0"/>
                <a:ea typeface="Aptos" panose="020B0004020202020204" pitchFamily="34" charset="0"/>
                <a:cs typeface="Times New Roman" panose="02020603050405020304" pitchFamily="18" charset="0"/>
              </a:rPr>
              <a:t>4</a:t>
            </a:r>
            <a:endParaRPr lang="en-US" sz="4320" b="1" kern="100" dirty="0">
              <a:latin typeface="Aptos" panose="020B0004020202020204" pitchFamily="34" charset="0"/>
              <a:ea typeface="Aptos" panose="020B0004020202020204" pitchFamily="34" charset="0"/>
              <a:cs typeface="Times New Roman" panose="02020603050405020304" pitchFamily="18" charset="0"/>
            </a:endParaRPr>
          </a:p>
          <a:p>
            <a:pPr marL="1645744"/>
            <a:r>
              <a:rPr lang="en-US" sz="4320" kern="100" baseline="30000" dirty="0">
                <a:latin typeface="Aptos" panose="020B0004020202020204" pitchFamily="34" charset="0"/>
                <a:ea typeface="Aptos" panose="020B0004020202020204" pitchFamily="34" charset="0"/>
                <a:cs typeface="Times New Roman" panose="02020603050405020304" pitchFamily="18" charset="0"/>
              </a:rPr>
              <a:t>1</a:t>
            </a:r>
            <a:r>
              <a:rPr lang="en-US" sz="4320" kern="100" dirty="0">
                <a:latin typeface="Aptos" panose="020B0004020202020204" pitchFamily="34" charset="0"/>
                <a:ea typeface="Aptos" panose="020B0004020202020204" pitchFamily="34" charset="0"/>
                <a:cs typeface="Times New Roman" panose="02020603050405020304" pitchFamily="18" charset="0"/>
              </a:rPr>
              <a:t>Entomo-Logic, Salt Lake City, UT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3"/>
              </a:rPr>
              <a:t>evan@entomologic.com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2</a:t>
            </a:r>
            <a:r>
              <a:rPr lang="en-US" sz="4320" kern="100" dirty="0">
                <a:latin typeface="Aptos" panose="020B0004020202020204" pitchFamily="34" charset="0"/>
                <a:ea typeface="Aptos" panose="020B0004020202020204" pitchFamily="34" charset="0"/>
                <a:cs typeface="Times New Roman" panose="02020603050405020304" pitchFamily="18" charset="0"/>
              </a:rPr>
              <a:t>Bee Search, Seattle,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4"/>
              </a:rPr>
              <a:t>will@beasearch.com</a:t>
            </a:r>
            <a:r>
              <a:rPr lang="en-US" sz="4320" kern="100" dirty="0">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3</a:t>
            </a:r>
            <a:r>
              <a:rPr lang="en-US" sz="4320" kern="100" dirty="0">
                <a:latin typeface="Aptos" panose="020B0004020202020204" pitchFamily="34" charset="0"/>
                <a:ea typeface="Aptos" panose="020B0004020202020204" pitchFamily="34" charset="0"/>
                <a:cs typeface="Times New Roman" panose="02020603050405020304" pitchFamily="18" charset="0"/>
              </a:rPr>
              <a:t>Washington State University, Pullman, WA  </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hlinkClick r:id="rId5"/>
              </a:rPr>
              <a:t>riley.m.anderson@wsu.edu</a:t>
            </a:r>
            <a:r>
              <a:rPr lang="en-US" sz="4320" u="sng" kern="100" dirty="0">
                <a:solidFill>
                  <a:srgbClr val="467886"/>
                </a:solidFill>
                <a:latin typeface="Aptos" panose="020B0004020202020204" pitchFamily="34" charset="0"/>
                <a:ea typeface="Aptos" panose="020B0004020202020204" pitchFamily="34" charset="0"/>
                <a:cs typeface="Times New Roman" panose="02020603050405020304" pitchFamily="18" charset="0"/>
              </a:rPr>
              <a:t>, </a:t>
            </a:r>
            <a:r>
              <a:rPr lang="en-US" sz="4320" kern="100" baseline="30000" dirty="0">
                <a:latin typeface="Aptos" panose="020B0004020202020204" pitchFamily="34" charset="0"/>
                <a:ea typeface="Aptos" panose="020B0004020202020204" pitchFamily="34" charset="0"/>
                <a:cs typeface="Times New Roman" panose="02020603050405020304" pitchFamily="18" charset="0"/>
              </a:rPr>
              <a:t>4 </a:t>
            </a:r>
            <a:r>
              <a:rPr lang="en-US" sz="4320" kern="100" dirty="0">
                <a:latin typeface="Aptos" panose="020B0004020202020204" pitchFamily="34" charset="0"/>
                <a:ea typeface="Aptos" panose="020B0004020202020204" pitchFamily="34" charset="0"/>
                <a:cs typeface="Times New Roman" panose="02020603050405020304" pitchFamily="18" charset="0"/>
              </a:rPr>
              <a:t>The Common Acre, (deceased)</a:t>
            </a:r>
          </a:p>
          <a:p>
            <a:r>
              <a:rPr lang="en-US" sz="4320" kern="100" dirty="0">
                <a:latin typeface="Aptos" panose="020B0004020202020204" pitchFamily="34" charset="0"/>
                <a:ea typeface="Aptos" panose="020B0004020202020204" pitchFamily="34" charset="0"/>
                <a:cs typeface="Times New Roman" panose="02020603050405020304" pitchFamily="18" charset="0"/>
              </a:rPr>
              <a:t> </a:t>
            </a:r>
          </a:p>
          <a:p>
            <a:endParaRPr lang="en-US" sz="4320" dirty="0"/>
          </a:p>
        </p:txBody>
      </p:sp>
      <p:sp>
        <p:nvSpPr>
          <p:cNvPr id="5" name="TextBox 4">
            <a:extLst>
              <a:ext uri="{FF2B5EF4-FFF2-40B4-BE49-F238E27FC236}">
                <a16:creationId xmlns:a16="http://schemas.microsoft.com/office/drawing/2014/main" id="{9D335EC3-67E9-C67B-BEB2-6383AC8896DA}"/>
              </a:ext>
            </a:extLst>
          </p:cNvPr>
          <p:cNvSpPr txBox="1"/>
          <p:nvPr/>
        </p:nvSpPr>
        <p:spPr>
          <a:xfrm>
            <a:off x="1484426" y="9063987"/>
            <a:ext cx="40922348" cy="1588127"/>
          </a:xfrm>
          <a:prstGeom prst="rect">
            <a:avLst/>
          </a:prstGeom>
          <a:noFill/>
          <a:ln w="6350">
            <a:solidFill>
              <a:schemeClr val="tx1"/>
            </a:solidFill>
          </a:ln>
        </p:spPr>
        <p:txBody>
          <a:bodyPr wrap="square" rtlCol="0">
            <a:spAutoFit/>
          </a:bodyPr>
          <a:lstStyle/>
          <a:p>
            <a:r>
              <a:rPr lang="en-US" sz="3240" b="1" dirty="0"/>
              <a:t>Abstract </a:t>
            </a:r>
            <a:r>
              <a:rPr lang="en-US" sz="3240" kern="100" dirty="0">
                <a:latin typeface="Aptos" panose="020B0004020202020204" pitchFamily="34" charset="0"/>
                <a:ea typeface="Aptos" panose="020B0004020202020204" pitchFamily="34" charset="0"/>
                <a:cs typeface="Times New Roman" panose="02020603050405020304" pitchFamily="18" charset="0"/>
              </a:rPr>
              <a:t>We collected bees for 7 years on marginal lowlands of the Puget Sound area as part of a revegetation monitoring effort begun in 201 sponsored by The Common Acre.. A total of &lt;22,543&gt; specimens were collected, preserved, identified, and cataloged. We collected &lt;143&gt; species; Chao index analysis suggests the actual aggregate alpha diversity could be as high as &lt;180&gt; species. &lt;Particularly rich were the genera </a:t>
            </a:r>
            <a:r>
              <a:rPr lang="en-US" sz="3240" i="1" kern="100" dirty="0">
                <a:latin typeface="Aptos" panose="020B0004020202020204" pitchFamily="34" charset="0"/>
                <a:ea typeface="Aptos" panose="020B0004020202020204" pitchFamily="34" charset="0"/>
                <a:cs typeface="Times New Roman" panose="02020603050405020304" pitchFamily="18" charset="0"/>
              </a:rPr>
              <a:t>Osmia</a:t>
            </a:r>
            <a:r>
              <a:rPr lang="en-US" sz="3240" kern="100" dirty="0">
                <a:latin typeface="Aptos" panose="020B0004020202020204" pitchFamily="34" charset="0"/>
                <a:ea typeface="Aptos" panose="020B0004020202020204" pitchFamily="34" charset="0"/>
                <a:cs typeface="Times New Roman" panose="02020603050405020304" pitchFamily="18" charset="0"/>
              </a:rPr>
              <a:t> and </a:t>
            </a:r>
            <a:r>
              <a:rPr lang="en-US" sz="3240" i="1" kern="100" dirty="0">
                <a:latin typeface="Aptos" panose="020B0004020202020204" pitchFamily="34" charset="0"/>
                <a:ea typeface="Aptos" panose="020B0004020202020204" pitchFamily="34" charset="0"/>
                <a:cs typeface="Times New Roman" panose="02020603050405020304" pitchFamily="18" charset="0"/>
              </a:rPr>
              <a:t>Andrena</a:t>
            </a:r>
            <a:r>
              <a:rPr lang="en-US" sz="3240" kern="100" dirty="0">
                <a:latin typeface="Aptos" panose="020B0004020202020204" pitchFamily="34" charset="0"/>
                <a:ea typeface="Aptos" panose="020B0004020202020204" pitchFamily="34" charset="0"/>
                <a:cs typeface="Times New Roman" panose="02020603050405020304" pitchFamily="18" charset="0"/>
              </a:rPr>
              <a:t>.&gt; We were able to resolve significant variation in community composition across sites and possibly between collecting seasons.</a:t>
            </a:r>
          </a:p>
        </p:txBody>
      </p:sp>
      <p:sp>
        <p:nvSpPr>
          <p:cNvPr id="11" name="TextBox 10">
            <a:extLst>
              <a:ext uri="{FF2B5EF4-FFF2-40B4-BE49-F238E27FC236}">
                <a16:creationId xmlns:a16="http://schemas.microsoft.com/office/drawing/2014/main" id="{953D9901-1694-7AE4-9A79-6BC159A494C2}"/>
              </a:ext>
            </a:extLst>
          </p:cNvPr>
          <p:cNvSpPr txBox="1"/>
          <p:nvPr/>
        </p:nvSpPr>
        <p:spPr>
          <a:xfrm>
            <a:off x="26727915" y="20543063"/>
            <a:ext cx="7617485" cy="867930"/>
          </a:xfrm>
          <a:prstGeom prst="rect">
            <a:avLst/>
          </a:prstGeom>
          <a:noFill/>
        </p:spPr>
        <p:txBody>
          <a:bodyPr wrap="square" rtlCol="0">
            <a:spAutoFit/>
          </a:bodyPr>
          <a:lstStyle/>
          <a:p>
            <a:r>
              <a:rPr lang="en-US" sz="2520" b="1" dirty="0"/>
              <a:t>Fig. 3. </a:t>
            </a:r>
            <a:r>
              <a:rPr lang="en-US" sz="2520" dirty="0"/>
              <a:t>NMDS plot bee community similarity between sites. BPF is most distinctive.</a:t>
            </a:r>
          </a:p>
        </p:txBody>
      </p:sp>
      <p:sp>
        <p:nvSpPr>
          <p:cNvPr id="13" name="TextBox 12">
            <a:extLst>
              <a:ext uri="{FF2B5EF4-FFF2-40B4-BE49-F238E27FC236}">
                <a16:creationId xmlns:a16="http://schemas.microsoft.com/office/drawing/2014/main" id="{72035B33-F5EE-7E5A-77FB-96BE84FD72DD}"/>
              </a:ext>
            </a:extLst>
          </p:cNvPr>
          <p:cNvSpPr txBox="1"/>
          <p:nvPr/>
        </p:nvSpPr>
        <p:spPr>
          <a:xfrm>
            <a:off x="9085496" y="20176588"/>
            <a:ext cx="6933333" cy="867930"/>
          </a:xfrm>
          <a:prstGeom prst="rect">
            <a:avLst/>
          </a:prstGeom>
          <a:noFill/>
        </p:spPr>
        <p:txBody>
          <a:bodyPr wrap="square" rtlCol="0">
            <a:spAutoFit/>
          </a:bodyPr>
          <a:lstStyle/>
          <a:p>
            <a:r>
              <a:rPr lang="en-US" sz="2520" b="1" dirty="0"/>
              <a:t>Fig. 2. </a:t>
            </a:r>
            <a:r>
              <a:rPr lang="en-US" sz="2520" dirty="0"/>
              <a:t>Species richness across sites over all years. Bands indicate Chao diversity estimates.</a:t>
            </a:r>
          </a:p>
        </p:txBody>
      </p:sp>
      <p:sp>
        <p:nvSpPr>
          <p:cNvPr id="14" name="TextBox 13">
            <a:extLst>
              <a:ext uri="{FF2B5EF4-FFF2-40B4-BE49-F238E27FC236}">
                <a16:creationId xmlns:a16="http://schemas.microsoft.com/office/drawing/2014/main" id="{909335DA-5ECE-FE68-935F-D5CEDB6555A2}"/>
              </a:ext>
            </a:extLst>
          </p:cNvPr>
          <p:cNvSpPr txBox="1"/>
          <p:nvPr/>
        </p:nvSpPr>
        <p:spPr>
          <a:xfrm>
            <a:off x="16838552" y="27349616"/>
            <a:ext cx="9978254" cy="867930"/>
          </a:xfrm>
          <a:prstGeom prst="rect">
            <a:avLst/>
          </a:prstGeom>
          <a:noFill/>
        </p:spPr>
        <p:txBody>
          <a:bodyPr wrap="square" rtlCol="0">
            <a:spAutoFit/>
          </a:bodyPr>
          <a:lstStyle/>
          <a:p>
            <a:r>
              <a:rPr lang="en-US" sz="2520" b="1" dirty="0"/>
              <a:t>Fig. 1. </a:t>
            </a:r>
            <a:r>
              <a:rPr lang="en-US" sz="2520" dirty="0"/>
              <a:t>Study sites. BPF = Boeing Paine Field, POS = Port of Seattle (SeaTac Airport), SLC = Seattle City Light power corridor (5 stations).</a:t>
            </a:r>
          </a:p>
        </p:txBody>
      </p:sp>
      <p:sp>
        <p:nvSpPr>
          <p:cNvPr id="17" name="TextBox 16">
            <a:extLst>
              <a:ext uri="{FF2B5EF4-FFF2-40B4-BE49-F238E27FC236}">
                <a16:creationId xmlns:a16="http://schemas.microsoft.com/office/drawing/2014/main" id="{DD3E3135-A89E-1593-D891-CE62DBF64967}"/>
              </a:ext>
            </a:extLst>
          </p:cNvPr>
          <p:cNvSpPr txBox="1"/>
          <p:nvPr/>
        </p:nvSpPr>
        <p:spPr>
          <a:xfrm>
            <a:off x="26660433" y="10841515"/>
            <a:ext cx="15801007" cy="3083921"/>
          </a:xfrm>
          <a:prstGeom prst="rect">
            <a:avLst/>
          </a:prstGeom>
          <a:noFill/>
          <a:ln w="6350">
            <a:solidFill>
              <a:schemeClr val="tx1"/>
            </a:solidFill>
          </a:ln>
        </p:spPr>
        <p:txBody>
          <a:bodyPr wrap="square" rtlCol="0">
            <a:spAutoFit/>
          </a:bodyPr>
          <a:lstStyle/>
          <a:p>
            <a:r>
              <a:rPr lang="en-US" sz="3240" b="1" dirty="0"/>
              <a:t>Results </a:t>
            </a:r>
            <a:r>
              <a:rPr lang="en-US" sz="3240" dirty="0"/>
              <a:t>Our basic data appear in Table 1. Our species accumulation curve indicates &lt;&gt;90%&gt; of existing diversity was recovered (Fig. 2.) We found differences in bee community composition between sites (Fig. 3), with BPF having the most distinct character. There was a strong suggestion albeit not statistically robust, that bee communities differed at POS, our most sampled site, between seasons (Mar-Apr, May-Jun, Jul-Sept) (Fig. 4). Overall, bee communities at the site level appeared stable from year-to year.</a:t>
            </a: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8" name="TextBox 17">
            <a:extLst>
              <a:ext uri="{FF2B5EF4-FFF2-40B4-BE49-F238E27FC236}">
                <a16:creationId xmlns:a16="http://schemas.microsoft.com/office/drawing/2014/main" id="{8ED9B586-74AC-0F4F-F2A1-CF81D2E4632B}"/>
              </a:ext>
            </a:extLst>
          </p:cNvPr>
          <p:cNvSpPr txBox="1"/>
          <p:nvPr/>
        </p:nvSpPr>
        <p:spPr>
          <a:xfrm>
            <a:off x="1165051" y="21389273"/>
            <a:ext cx="7100718" cy="6075509"/>
          </a:xfrm>
          <a:prstGeom prst="rect">
            <a:avLst/>
          </a:prstGeom>
          <a:noFill/>
          <a:ln w="6350">
            <a:solidFill>
              <a:schemeClr val="tx1"/>
            </a:solidFill>
          </a:ln>
        </p:spPr>
        <p:txBody>
          <a:bodyPr wrap="square" rtlCol="0">
            <a:spAutoFit/>
          </a:bodyPr>
          <a:lstStyle/>
          <a:p>
            <a:r>
              <a:rPr lang="en-US" sz="3240" b="1" dirty="0"/>
              <a:t>Discussion</a:t>
            </a:r>
            <a:r>
              <a:rPr lang="en-US" sz="3240" dirty="0"/>
              <a:t> </a:t>
            </a:r>
            <a:r>
              <a:rPr lang="en-US" sz="3240" kern="100" dirty="0">
                <a:latin typeface="Aptos" panose="020B0004020202020204" pitchFamily="34" charset="0"/>
                <a:ea typeface="Aptos" panose="020B0004020202020204" pitchFamily="34" charset="0"/>
                <a:cs typeface="Times New Roman" panose="02020603050405020304" pitchFamily="18" charset="0"/>
              </a:rPr>
              <a:t> Our results are comparable to recent collections reported from Puget Sound small farms, gardens and parks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2022). Together, the two studies extend our current knowledge of pollinators of the region and form a baseline for monitoring bee diversity and community stability  into the future (Bloom </a:t>
            </a:r>
            <a:r>
              <a:rPr lang="en-US" sz="3240" i="1" kern="100" dirty="0">
                <a:latin typeface="Aptos" panose="020B0004020202020204" pitchFamily="34" charset="0"/>
                <a:ea typeface="Aptos" panose="020B0004020202020204" pitchFamily="34" charset="0"/>
                <a:cs typeface="Times New Roman" panose="02020603050405020304" pitchFamily="18" charset="0"/>
              </a:rPr>
              <a:t>et al.</a:t>
            </a:r>
            <a:r>
              <a:rPr lang="en-US" sz="3240" kern="100" dirty="0">
                <a:latin typeface="Aptos" panose="020B0004020202020204" pitchFamily="34" charset="0"/>
                <a:ea typeface="Aptos" panose="020B0004020202020204" pitchFamily="34" charset="0"/>
                <a:cs typeface="Times New Roman" panose="02020603050405020304" pitchFamily="18" charset="0"/>
              </a:rPr>
              <a:t> 2023). </a:t>
            </a: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br>
              <a:rPr lang="en-US" sz="3240" kern="100" dirty="0">
                <a:latin typeface="Aptos" panose="020B0004020202020204" pitchFamily="34" charset="0"/>
                <a:ea typeface="Aptos" panose="020B0004020202020204" pitchFamily="34" charset="0"/>
                <a:cs typeface="Times New Roman" panose="02020603050405020304" pitchFamily="18" charset="0"/>
              </a:rPr>
            </a:br>
            <a:endParaRPr lang="en-US" sz="3240" kern="100" dirty="0">
              <a:latin typeface="Aptos" panose="020B0004020202020204" pitchFamily="34" charset="0"/>
              <a:ea typeface="Aptos" panose="020B0004020202020204" pitchFamily="34" charset="0"/>
              <a:cs typeface="Times New Roman" panose="02020603050405020304" pitchFamily="18" charset="0"/>
            </a:endParaRPr>
          </a:p>
        </p:txBody>
      </p:sp>
      <p:sp>
        <p:nvSpPr>
          <p:cNvPr id="19" name="TextBox 18">
            <a:extLst>
              <a:ext uri="{FF2B5EF4-FFF2-40B4-BE49-F238E27FC236}">
                <a16:creationId xmlns:a16="http://schemas.microsoft.com/office/drawing/2014/main" id="{BA70CB97-4DE7-E107-7BEE-346F5F524023}"/>
              </a:ext>
            </a:extLst>
          </p:cNvPr>
          <p:cNvSpPr txBox="1"/>
          <p:nvPr/>
        </p:nvSpPr>
        <p:spPr>
          <a:xfrm>
            <a:off x="26831038" y="21736934"/>
            <a:ext cx="16253689" cy="6407908"/>
          </a:xfrm>
          <a:prstGeom prst="rect">
            <a:avLst/>
          </a:prstGeom>
          <a:noFill/>
          <a:ln w="6350">
            <a:solidFill>
              <a:schemeClr val="tx1"/>
            </a:solidFill>
          </a:ln>
        </p:spPr>
        <p:txBody>
          <a:bodyPr wrap="square" rtlCol="0">
            <a:spAutoFit/>
          </a:bodyPr>
          <a:lstStyle/>
          <a:p>
            <a:r>
              <a:rPr lang="en-US" sz="3240" b="1" dirty="0"/>
              <a:t>References/Acknowledgements</a:t>
            </a:r>
            <a:endParaRPr lang="en-US" sz="3240" dirty="0"/>
          </a:p>
          <a:p>
            <a:r>
              <a:rPr lang="en-US" sz="3240" kern="100" dirty="0">
                <a:latin typeface="Aptos" panose="020B0004020202020204" pitchFamily="34" charset="0"/>
                <a:cs typeface="Times New Roman" panose="02020603050405020304" pitchFamily="18" charset="0"/>
              </a:rPr>
              <a:t>Bloom, EH, EC </a:t>
            </a:r>
            <a:r>
              <a:rPr lang="en-US" sz="3240" kern="100" dirty="0" err="1">
                <a:latin typeface="Aptos" panose="020B0004020202020204" pitchFamily="34" charset="0"/>
                <a:cs typeface="Times New Roman" panose="02020603050405020304" pitchFamily="18" charset="0"/>
              </a:rPr>
              <a:t>Oeller</a:t>
            </a:r>
            <a:r>
              <a:rPr lang="en-US" sz="3240" kern="100" dirty="0">
                <a:latin typeface="Aptos" panose="020B0004020202020204" pitchFamily="34" charset="0"/>
                <a:cs typeface="Times New Roman" panose="02020603050405020304" pitchFamily="18" charset="0"/>
              </a:rPr>
              <a:t>, RL Olsson,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RM Schaeffer, S Basu, Z Fu, DW Crowder. 2022. Documenting pollinators, floral hosts, and plant–pollinator interactions in U.S. Pacific Northwest agroecosystems. Ecology 103:e3606.</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Bloom, EH, JG </a:t>
            </a:r>
            <a:r>
              <a:rPr lang="en-US" sz="3240" kern="100" dirty="0" err="1">
                <a:latin typeface="Aptos" panose="020B0004020202020204" pitchFamily="34" charset="0"/>
                <a:cs typeface="Times New Roman" panose="02020603050405020304" pitchFamily="18" charset="0"/>
              </a:rPr>
              <a:t>Illan</a:t>
            </a:r>
            <a:r>
              <a:rPr lang="en-US" sz="3240" kern="100" dirty="0">
                <a:latin typeface="Aptos" panose="020B0004020202020204" pitchFamily="34" charset="0"/>
                <a:cs typeface="Times New Roman" panose="02020603050405020304" pitchFamily="18" charset="0"/>
              </a:rPr>
              <a:t>, MR </a:t>
            </a:r>
            <a:r>
              <a:rPr lang="en-US" sz="3240" kern="100" dirty="0" err="1">
                <a:latin typeface="Aptos" panose="020B0004020202020204" pitchFamily="34" charset="0"/>
                <a:cs typeface="Times New Roman" panose="02020603050405020304" pitchFamily="18" charset="0"/>
              </a:rPr>
              <a:t>Brousil</a:t>
            </a:r>
            <a:r>
              <a:rPr lang="en-US" sz="3240" kern="100" dirty="0">
                <a:latin typeface="Aptos" panose="020B0004020202020204" pitchFamily="34" charset="0"/>
                <a:cs typeface="Times New Roman" panose="02020603050405020304" pitchFamily="18" charset="0"/>
              </a:rPr>
              <a:t>, JP </a:t>
            </a:r>
            <a:r>
              <a:rPr lang="en-US" sz="3240" kern="100" dirty="0" err="1">
                <a:latin typeface="Aptos" panose="020B0004020202020204" pitchFamily="34" charset="0"/>
                <a:cs typeface="Times New Roman" panose="02020603050405020304" pitchFamily="18" charset="0"/>
              </a:rPr>
              <a:t>Reganold</a:t>
            </a:r>
            <a:r>
              <a:rPr lang="en-US" sz="3240" kern="100" dirty="0">
                <a:latin typeface="Aptos" panose="020B0004020202020204" pitchFamily="34" charset="0"/>
                <a:cs typeface="Times New Roman" panose="02020603050405020304" pitchFamily="18" charset="0"/>
              </a:rPr>
              <a:t>, TD Northfield, DW Crowder. 2023. Long-term organic farming and floral diversity promotes stability of bee communities in agroecosystems. </a:t>
            </a:r>
            <a:r>
              <a:rPr lang="en-US" sz="3240" kern="100" dirty="0" err="1">
                <a:latin typeface="Aptos" panose="020B0004020202020204" pitchFamily="34" charset="0"/>
                <a:cs typeface="Times New Roman" panose="02020603050405020304" pitchFamily="18" charset="0"/>
              </a:rPr>
              <a:t>Func</a:t>
            </a:r>
            <a:r>
              <a:rPr lang="en-US" sz="3240" kern="100" dirty="0">
                <a:latin typeface="Aptos" panose="020B0004020202020204" pitchFamily="34" charset="0"/>
                <a:cs typeface="Times New Roman" panose="02020603050405020304" pitchFamily="18" charset="0"/>
              </a:rPr>
              <a:t>. Ecol. 00:1-17. </a:t>
            </a:r>
          </a:p>
          <a:p>
            <a:endParaRPr lang="en-US" sz="1080" kern="100" dirty="0">
              <a:latin typeface="Aptos" panose="020B0004020202020204" pitchFamily="34" charset="0"/>
              <a:cs typeface="Times New Roman" panose="02020603050405020304" pitchFamily="18" charset="0"/>
            </a:endParaRPr>
          </a:p>
          <a:p>
            <a:r>
              <a:rPr lang="en-US" sz="3240" kern="100" dirty="0">
                <a:latin typeface="Aptos" panose="020B0004020202020204" pitchFamily="34" charset="0"/>
                <a:cs typeface="Times New Roman" panose="02020603050405020304" pitchFamily="18" charset="0"/>
              </a:rPr>
              <a:t>For identification service we thank Terry </a:t>
            </a:r>
            <a:r>
              <a:rPr lang="en-US" sz="3240" kern="100" dirty="0" err="1">
                <a:latin typeface="Aptos" panose="020B0004020202020204" pitchFamily="34" charset="0"/>
                <a:cs typeface="Times New Roman" panose="02020603050405020304" pitchFamily="18" charset="0"/>
              </a:rPr>
              <a:t>Giswold</a:t>
            </a:r>
            <a:r>
              <a:rPr lang="en-US" sz="3240" kern="100" dirty="0">
                <a:latin typeface="Aptos" panose="020B0004020202020204" pitchFamily="34" charset="0"/>
                <a:cs typeface="Times New Roman" panose="02020603050405020304" pitchFamily="18" charset="0"/>
              </a:rPr>
              <a:t> and Harold </a:t>
            </a:r>
            <a:r>
              <a:rPr lang="en-US" sz="3240" kern="100" dirty="0" err="1">
                <a:latin typeface="Aptos" panose="020B0004020202020204" pitchFamily="34" charset="0"/>
                <a:cs typeface="Times New Roman" panose="02020603050405020304" pitchFamily="18" charset="0"/>
              </a:rPr>
              <a:t>Ikerd</a:t>
            </a:r>
            <a:r>
              <a:rPr lang="en-US" sz="3240" kern="100" dirty="0">
                <a:latin typeface="Aptos" panose="020B0004020202020204" pitchFamily="34" charset="0"/>
                <a:cs typeface="Times New Roman" panose="02020603050405020304" pitchFamily="18" charset="0"/>
              </a:rPr>
              <a:t>, USDA, ARS, Logan, UT; James Strange, OH State U.; Jason Gibbs, U. Manitoba, Winnipeg, CAN; and Joel Gardner, Washington State U. Kami </a:t>
            </a:r>
            <a:r>
              <a:rPr lang="en-US" sz="3240" kern="100" dirty="0" err="1">
                <a:latin typeface="Aptos" panose="020B0004020202020204" pitchFamily="34" charset="0"/>
                <a:cs typeface="Times New Roman" panose="02020603050405020304" pitchFamily="18" charset="0"/>
              </a:rPr>
              <a:t>Koyamatsu</a:t>
            </a:r>
            <a:r>
              <a:rPr lang="en-US" sz="3240" kern="100" dirty="0">
                <a:latin typeface="Aptos" panose="020B0004020202020204" pitchFamily="34" charset="0"/>
                <a:cs typeface="Times New Roman" panose="02020603050405020304" pitchFamily="18" charset="0"/>
              </a:rPr>
              <a:t> assisted in specimen preparation. The personnel at the Common Acre provided support and a funding portal. Our late colleague and co-worker Bob Redmond conceived of and actuated the project.</a:t>
            </a:r>
          </a:p>
        </p:txBody>
      </p:sp>
      <p:sp>
        <p:nvSpPr>
          <p:cNvPr id="20" name="TextBox 19">
            <a:extLst>
              <a:ext uri="{FF2B5EF4-FFF2-40B4-BE49-F238E27FC236}">
                <a16:creationId xmlns:a16="http://schemas.microsoft.com/office/drawing/2014/main" id="{3E992576-3238-ADA4-4671-1EA55247F60D}"/>
              </a:ext>
            </a:extLst>
          </p:cNvPr>
          <p:cNvSpPr txBox="1"/>
          <p:nvPr/>
        </p:nvSpPr>
        <p:spPr>
          <a:xfrm>
            <a:off x="8529301" y="26434583"/>
            <a:ext cx="8045719" cy="1643527"/>
          </a:xfrm>
          <a:prstGeom prst="rect">
            <a:avLst/>
          </a:prstGeom>
          <a:noFill/>
        </p:spPr>
        <p:txBody>
          <a:bodyPr wrap="square" rtlCol="0">
            <a:spAutoFit/>
          </a:bodyPr>
          <a:lstStyle/>
          <a:p>
            <a:r>
              <a:rPr lang="en-US" sz="2520" b="1" dirty="0"/>
              <a:t>Fig. 5. </a:t>
            </a:r>
            <a:r>
              <a:rPr lang="en-US" sz="2520" i="1" dirty="0"/>
              <a:t>Halictus tripartitus </a:t>
            </a:r>
            <a:r>
              <a:rPr lang="en-US" sz="2520" dirty="0"/>
              <a:t>(Halictidae), an all-female population in our study area and the most common bee in our collections (body size approx. 6 mm). Photo </a:t>
            </a:r>
            <a:r>
              <a:rPr lang="en-US" sz="2520" dirty="0">
                <a:solidFill>
                  <a:srgbClr val="000000"/>
                </a:solidFill>
                <a:latin typeface="Abadi MT Condensed Light" panose="020B0306030101010103" pitchFamily="34" charset="77"/>
              </a:rPr>
              <a:t>©</a:t>
            </a:r>
            <a:r>
              <a:rPr lang="en-US" sz="2520" dirty="0"/>
              <a:t> Will Peterman</a:t>
            </a:r>
          </a:p>
        </p:txBody>
      </p:sp>
      <p:sp>
        <p:nvSpPr>
          <p:cNvPr id="21" name="TextBox 20">
            <a:extLst>
              <a:ext uri="{FF2B5EF4-FFF2-40B4-BE49-F238E27FC236}">
                <a16:creationId xmlns:a16="http://schemas.microsoft.com/office/drawing/2014/main" id="{EFECE968-CEB6-F2FB-71A0-04563EA2F58F}"/>
              </a:ext>
            </a:extLst>
          </p:cNvPr>
          <p:cNvSpPr txBox="1"/>
          <p:nvPr/>
        </p:nvSpPr>
        <p:spPr>
          <a:xfrm>
            <a:off x="34805706" y="20547612"/>
            <a:ext cx="7877504" cy="867930"/>
          </a:xfrm>
          <a:prstGeom prst="rect">
            <a:avLst/>
          </a:prstGeom>
          <a:noFill/>
        </p:spPr>
        <p:txBody>
          <a:bodyPr wrap="square" rtlCol="0">
            <a:spAutoFit/>
          </a:bodyPr>
          <a:lstStyle/>
          <a:p>
            <a:r>
              <a:rPr lang="en-US" sz="2520" b="1" dirty="0"/>
              <a:t>Fig. 4. </a:t>
            </a:r>
            <a:r>
              <a:rPr lang="en-US" sz="2520" dirty="0"/>
              <a:t>NMDS plot bee community similarity between seasons. Differences not significant as tested.</a:t>
            </a:r>
          </a:p>
        </p:txBody>
      </p:sp>
      <p:pic>
        <p:nvPicPr>
          <p:cNvPr id="23" name="Picture 22" descr="A satellite image of a city&#10;&#10;Description automatically generated">
            <a:extLst>
              <a:ext uri="{FF2B5EF4-FFF2-40B4-BE49-F238E27FC236}">
                <a16:creationId xmlns:a16="http://schemas.microsoft.com/office/drawing/2014/main" id="{F5A0AEB4-8241-B2CE-C3BF-E7D4342A4C77}"/>
              </a:ext>
            </a:extLst>
          </p:cNvPr>
          <p:cNvPicPr>
            <a:picLocks noChangeAspect="1"/>
          </p:cNvPicPr>
          <p:nvPr/>
        </p:nvPicPr>
        <p:blipFill>
          <a:blip r:embed="rId6"/>
          <a:stretch>
            <a:fillRect/>
          </a:stretch>
        </p:blipFill>
        <p:spPr>
          <a:xfrm>
            <a:off x="17097397" y="11015628"/>
            <a:ext cx="9099916" cy="16213018"/>
          </a:xfrm>
          <a:prstGeom prst="rect">
            <a:avLst/>
          </a:prstGeom>
          <a:ln w="6350">
            <a:solidFill>
              <a:schemeClr val="bg1"/>
            </a:solidFill>
          </a:ln>
        </p:spPr>
      </p:pic>
      <p:pic>
        <p:nvPicPr>
          <p:cNvPr id="27" name="Picture 26" descr="A graph showing the different types of data&#10;&#10;Description automatically generated with medium confidence">
            <a:extLst>
              <a:ext uri="{FF2B5EF4-FFF2-40B4-BE49-F238E27FC236}">
                <a16:creationId xmlns:a16="http://schemas.microsoft.com/office/drawing/2014/main" id="{9BB41F4F-EE35-BA25-0ABC-E47EDAFC7720}"/>
              </a:ext>
            </a:extLst>
          </p:cNvPr>
          <p:cNvPicPr>
            <a:picLocks noChangeAspect="1"/>
          </p:cNvPicPr>
          <p:nvPr/>
        </p:nvPicPr>
        <p:blipFill>
          <a:blip r:embed="rId7"/>
          <a:stretch>
            <a:fillRect/>
          </a:stretch>
        </p:blipFill>
        <p:spPr>
          <a:xfrm>
            <a:off x="8912492" y="14461917"/>
            <a:ext cx="7663580" cy="5573512"/>
          </a:xfrm>
          <a:prstGeom prst="rect">
            <a:avLst/>
          </a:prstGeom>
          <a:ln w="6350">
            <a:solidFill>
              <a:schemeClr val="tx1"/>
            </a:solidFill>
          </a:ln>
        </p:spPr>
      </p:pic>
      <p:sp>
        <p:nvSpPr>
          <p:cNvPr id="7" name="TextBox 6">
            <a:extLst>
              <a:ext uri="{FF2B5EF4-FFF2-40B4-BE49-F238E27FC236}">
                <a16:creationId xmlns:a16="http://schemas.microsoft.com/office/drawing/2014/main" id="{7BD730AA-6DDE-F938-02B1-CC36FEDBF69F}"/>
              </a:ext>
            </a:extLst>
          </p:cNvPr>
          <p:cNvSpPr txBox="1"/>
          <p:nvPr/>
        </p:nvSpPr>
        <p:spPr>
          <a:xfrm>
            <a:off x="1265252" y="20159049"/>
            <a:ext cx="5576128" cy="590931"/>
          </a:xfrm>
          <a:prstGeom prst="rect">
            <a:avLst/>
          </a:prstGeom>
          <a:noFill/>
        </p:spPr>
        <p:txBody>
          <a:bodyPr wrap="square" rtlCol="0">
            <a:spAutoFit/>
          </a:bodyPr>
          <a:lstStyle/>
          <a:p>
            <a:r>
              <a:rPr lang="en-US" sz="2520" b="1" dirty="0"/>
              <a:t>Table 1.</a:t>
            </a:r>
            <a:r>
              <a:rPr lang="en-US" sz="2520" dirty="0"/>
              <a:t> Basic data findings</a:t>
            </a:r>
            <a:r>
              <a:rPr lang="en-US" sz="3240" dirty="0"/>
              <a:t>.</a:t>
            </a:r>
          </a:p>
        </p:txBody>
      </p:sp>
      <p:sp>
        <p:nvSpPr>
          <p:cNvPr id="8" name="TextBox 7">
            <a:extLst>
              <a:ext uri="{FF2B5EF4-FFF2-40B4-BE49-F238E27FC236}">
                <a16:creationId xmlns:a16="http://schemas.microsoft.com/office/drawing/2014/main" id="{4CA307E4-6AF9-DA6D-C951-3F6BE41EA802}"/>
              </a:ext>
            </a:extLst>
          </p:cNvPr>
          <p:cNvSpPr txBox="1"/>
          <p:nvPr/>
        </p:nvSpPr>
        <p:spPr>
          <a:xfrm>
            <a:off x="1484426" y="11015630"/>
            <a:ext cx="15179465" cy="3083921"/>
          </a:xfrm>
          <a:prstGeom prst="rect">
            <a:avLst/>
          </a:prstGeom>
          <a:noFill/>
          <a:ln w="6350">
            <a:solidFill>
              <a:schemeClr val="tx1"/>
            </a:solidFill>
          </a:ln>
        </p:spPr>
        <p:txBody>
          <a:bodyPr wrap="square" rtlCol="0">
            <a:spAutoFit/>
          </a:bodyPr>
          <a:lstStyle/>
          <a:p>
            <a:r>
              <a:rPr lang="en-US" sz="3240" b="1" dirty="0"/>
              <a:t>Methods</a:t>
            </a:r>
            <a:r>
              <a:rPr lang="en-US" sz="3240" dirty="0"/>
              <a:t> Sites included select parcels within properties of </a:t>
            </a:r>
            <a:r>
              <a:rPr lang="en-US" sz="3240" kern="100" dirty="0">
                <a:latin typeface="Aptos" panose="020B0004020202020204" pitchFamily="34" charset="0"/>
                <a:ea typeface="Aptos" panose="020B0004020202020204" pitchFamily="34" charset="0"/>
                <a:cs typeface="Times New Roman" panose="02020603050405020304" pitchFamily="18" charset="0"/>
              </a:rPr>
              <a:t>Seattle City Light, Port of Seattle, and Boeing Paine field</a:t>
            </a:r>
            <a:r>
              <a:rPr lang="en-US" sz="3240" dirty="0"/>
              <a:t> (Fig. 1). </a:t>
            </a:r>
            <a:r>
              <a:rPr lang="en-US" sz="3240" kern="100" dirty="0">
                <a:latin typeface="Aptos" panose="020B0004020202020204" pitchFamily="34" charset="0"/>
                <a:ea typeface="Aptos" panose="020B0004020202020204" pitchFamily="34" charset="0"/>
                <a:cs typeface="Times New Roman" panose="02020603050405020304" pitchFamily="18" charset="0"/>
              </a:rPr>
              <a:t>Standard field methods were used, including colored bowl and blue vane traps set in multiple 15/3 series (1 set per station) for one 24-hour period per month (March-Sept) plus opportunistic net collecting. Bees were preserved in the field in alcohol, labeled and pinned in the lab, identified to species with the help of specialists, and cataloged.</a:t>
            </a:r>
            <a:endParaRPr lang="en-US" sz="3240" dirty="0"/>
          </a:p>
        </p:txBody>
      </p:sp>
      <p:pic>
        <p:nvPicPr>
          <p:cNvPr id="9" name="Picture 8" descr="A close-up of a list&#10;&#10;Description automatically generated">
            <a:extLst>
              <a:ext uri="{FF2B5EF4-FFF2-40B4-BE49-F238E27FC236}">
                <a16:creationId xmlns:a16="http://schemas.microsoft.com/office/drawing/2014/main" id="{1AF42D4D-2243-9FBE-B966-8EB540C09FD5}"/>
              </a:ext>
            </a:extLst>
          </p:cNvPr>
          <p:cNvPicPr>
            <a:picLocks noChangeAspect="1"/>
          </p:cNvPicPr>
          <p:nvPr/>
        </p:nvPicPr>
        <p:blipFill>
          <a:blip r:embed="rId8"/>
          <a:stretch>
            <a:fillRect/>
          </a:stretch>
        </p:blipFill>
        <p:spPr>
          <a:xfrm>
            <a:off x="1119532" y="14470326"/>
            <a:ext cx="7531771" cy="5573512"/>
          </a:xfrm>
          <a:prstGeom prst="rect">
            <a:avLst/>
          </a:prstGeom>
          <a:ln w="6350">
            <a:solidFill>
              <a:schemeClr val="tx1"/>
            </a:solidFill>
          </a:ln>
        </p:spPr>
      </p:pic>
      <p:pic>
        <p:nvPicPr>
          <p:cNvPr id="10" name="Picture 9" descr="A diagram of a number of different types of plants&#10;&#10;Description automatically generated with medium confidence">
            <a:extLst>
              <a:ext uri="{FF2B5EF4-FFF2-40B4-BE49-F238E27FC236}">
                <a16:creationId xmlns:a16="http://schemas.microsoft.com/office/drawing/2014/main" id="{18A19818-6D47-E5D3-A00A-EB7B3F2C5F95}"/>
              </a:ext>
            </a:extLst>
          </p:cNvPr>
          <p:cNvPicPr>
            <a:picLocks noChangeAspect="1"/>
          </p:cNvPicPr>
          <p:nvPr/>
        </p:nvPicPr>
        <p:blipFill>
          <a:blip r:embed="rId9"/>
          <a:stretch>
            <a:fillRect/>
          </a:stretch>
        </p:blipFill>
        <p:spPr>
          <a:xfrm>
            <a:off x="26657619" y="14673076"/>
            <a:ext cx="7819730" cy="5734097"/>
          </a:xfrm>
          <a:prstGeom prst="rect">
            <a:avLst/>
          </a:prstGeom>
          <a:ln w="6350">
            <a:solidFill>
              <a:schemeClr val="tx1"/>
            </a:solidFill>
          </a:ln>
        </p:spPr>
      </p:pic>
      <p:pic>
        <p:nvPicPr>
          <p:cNvPr id="16" name="Picture 15" descr="A diagram of a diagram showing different types of data&#10;&#10;Description automatically generated with medium confidence">
            <a:extLst>
              <a:ext uri="{FF2B5EF4-FFF2-40B4-BE49-F238E27FC236}">
                <a16:creationId xmlns:a16="http://schemas.microsoft.com/office/drawing/2014/main" id="{4BF95C50-445D-5307-E341-291DFDC62B9E}"/>
              </a:ext>
            </a:extLst>
          </p:cNvPr>
          <p:cNvPicPr>
            <a:picLocks noChangeAspect="1"/>
          </p:cNvPicPr>
          <p:nvPr/>
        </p:nvPicPr>
        <p:blipFill>
          <a:blip r:embed="rId10"/>
          <a:stretch>
            <a:fillRect/>
          </a:stretch>
        </p:blipFill>
        <p:spPr>
          <a:xfrm>
            <a:off x="34754025" y="14628452"/>
            <a:ext cx="7617485" cy="5748410"/>
          </a:xfrm>
          <a:prstGeom prst="rect">
            <a:avLst/>
          </a:prstGeom>
          <a:ln w="6350">
            <a:solidFill>
              <a:schemeClr val="tx1"/>
            </a:solidFill>
          </a:ln>
        </p:spPr>
      </p:pic>
      <p:pic>
        <p:nvPicPr>
          <p:cNvPr id="24" name="Picture 23" descr="A bee on a yellow flower&#10;&#10;Description automatically generated">
            <a:extLst>
              <a:ext uri="{FF2B5EF4-FFF2-40B4-BE49-F238E27FC236}">
                <a16:creationId xmlns:a16="http://schemas.microsoft.com/office/drawing/2014/main" id="{0A5EC6CE-E964-B7E0-F105-672F291C40C0}"/>
              </a:ext>
            </a:extLst>
          </p:cNvPr>
          <p:cNvPicPr>
            <a:picLocks noChangeAspect="1"/>
          </p:cNvPicPr>
          <p:nvPr/>
        </p:nvPicPr>
        <p:blipFill>
          <a:blip r:embed="rId11"/>
          <a:stretch>
            <a:fillRect/>
          </a:stretch>
        </p:blipFill>
        <p:spPr>
          <a:xfrm>
            <a:off x="9667352" y="21497284"/>
            <a:ext cx="5718082" cy="4566524"/>
          </a:xfrm>
          <a:prstGeom prst="rect">
            <a:avLst/>
          </a:prstGeom>
        </p:spPr>
      </p:pic>
    </p:spTree>
    <p:extLst>
      <p:ext uri="{BB962C8B-B14F-4D97-AF65-F5344CB8AC3E}">
        <p14:creationId xmlns:p14="http://schemas.microsoft.com/office/powerpoint/2010/main" val="679659503"/>
      </p:ext>
    </p:extLst>
  </p:cSld>
  <p:clrMapOvr>
    <a:masterClrMapping/>
  </p:clrMapOvr>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2595</TotalTime>
  <Words>2300</Words>
  <Application>Microsoft Office PowerPoint</Application>
  <PresentationFormat>Custom</PresentationFormat>
  <Paragraphs>92</Paragraphs>
  <Slides>3</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3</vt:i4>
      </vt:variant>
    </vt:vector>
  </HeadingPairs>
  <TitlesOfParts>
    <vt:vector size="11" baseType="lpstr">
      <vt:lpstr>Abadi MT Condensed Light</vt:lpstr>
      <vt:lpstr>Aptos</vt:lpstr>
      <vt:lpstr>Arial</vt:lpstr>
      <vt:lpstr>Calibri</vt:lpstr>
      <vt:lpstr>Calibri Light</vt:lpstr>
      <vt:lpstr>Helvetica Neue</vt:lpstr>
      <vt:lpstr>Office Theme</vt:lpstr>
      <vt:lpstr>Worksheet</vt:lpstr>
      <vt:lpstr>PowerPoint Presentation</vt:lpstr>
      <vt:lpstr>PowerPoint Presentation</vt:lpstr>
      <vt:lpstr>Bee Diversity in Lowland Puget Sound Marginal Lands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Riley Anderson</dc:creator>
  <cp:lastModifiedBy>Anderson, Riley Morgan</cp:lastModifiedBy>
  <cp:revision>77</cp:revision>
  <dcterms:created xsi:type="dcterms:W3CDTF">2019-02-19T19:47:55Z</dcterms:created>
  <dcterms:modified xsi:type="dcterms:W3CDTF">2024-09-09T18:22:43Z</dcterms:modified>
</cp:coreProperties>
</file>