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.jpeg" ContentType="image/jpeg"/>
  <Override PartName="/ppt/media/image6.png" ContentType="image/png"/>
  <Override PartName="/ppt/media/image2.jpeg" ContentType="image/jpeg"/>
  <Override PartName="/ppt/media/hdphoto1.wdp" ContentType="image/vnd.ms-photo"/>
  <Override PartName="/ppt/media/image4.png" ContentType="image/png"/>
  <Override PartName="/ppt/media/image3.png" ContentType="image/png"/>
  <Override PartName="/ppt/media/hdphoto2.wdp" ContentType="image/vnd.ms-photo"/>
  <Override PartName="/ppt/media/image5.png" ContentType="image/png"/>
  <Override PartName="/ppt/media/image7.png" ContentType="image/png"/>
  <Override PartName="/ppt/media/image8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8803600" cy="43205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8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5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</p:spPr>
        <p:txBody>
          <a:bodyPr lIns="432000" rIns="432000" tIns="216000" bIns="216000" anchor="ctr"/>
          <a:p>
            <a:pPr algn="ctr">
              <a:lnSpc>
                <a:spcPct val="100000"/>
              </a:lnSpc>
            </a:pPr>
            <a:r>
              <a:rPr b="0" lang="pt-BR" sz="208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208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20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</p:spPr>
        <p:txBody>
          <a:bodyPr lIns="432000" rIns="432000" tIns="216000" bIns="216000" anchor="ctr"/>
          <a:p>
            <a:pPr>
              <a:lnSpc>
                <a:spcPct val="100000"/>
              </a:lnSpc>
            </a:pPr>
            <a:fld id="{DDF3DE2D-8DD5-4849-92F4-1E322D47B09D}" type="datetime">
              <a:rPr b="0" lang="pt-BR" sz="5700" spc="-1" strike="noStrike">
                <a:solidFill>
                  <a:srgbClr val="8b8b8b"/>
                </a:solidFill>
                <a:latin typeface="Calibri"/>
              </a:rPr>
              <a:t>11/11/18</a:t>
            </a:fld>
            <a:endParaRPr b="0" lang="pt-BR" sz="57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</p:spPr>
        <p:txBody>
          <a:bodyPr lIns="432000" rIns="432000" tIns="216000" bIns="216000"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</p:spPr>
        <p:txBody>
          <a:bodyPr lIns="432000" rIns="432000" tIns="216000" bIns="216000" anchor="ctr"/>
          <a:p>
            <a:pPr algn="r">
              <a:lnSpc>
                <a:spcPct val="100000"/>
              </a:lnSpc>
            </a:pPr>
            <a:fld id="{C30AF6BA-F34D-46B7-A5D0-5AE99CEAA09C}" type="slidenum">
              <a:rPr b="0" lang="pt-BR" sz="57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5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microsoft.com/office/2007/relationships/hdphoto" Target="../media/hdphoto1.wdp"/><Relationship Id="rId4" Type="http://schemas.openxmlformats.org/officeDocument/2006/relationships/hyperlink" Target="mailto:anderson_f_r@hotmail.com" TargetMode="External"/><Relationship Id="rId5" Type="http://schemas.openxmlformats.org/officeDocument/2006/relationships/hyperlink" Target="mailto:alexandre.haupt@senairs.org.br" TargetMode="External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"/>
          <p:cNvPicPr/>
          <p:nvPr/>
        </p:nvPicPr>
        <p:blipFill>
          <a:blip r:embed="rId1"/>
          <a:stretch/>
        </p:blipFill>
        <p:spPr>
          <a:xfrm>
            <a:off x="0" y="38881080"/>
            <a:ext cx="28793160" cy="4296240"/>
          </a:xfrm>
          <a:prstGeom prst="rect">
            <a:avLst/>
          </a:prstGeom>
          <a:ln>
            <a:noFill/>
          </a:ln>
        </p:spPr>
      </p:pic>
      <p:pic>
        <p:nvPicPr>
          <p:cNvPr id="41" name="Picture 9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lorTemp="4700" contrast="20000"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80" y="0"/>
            <a:ext cx="28793160" cy="35442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flipH="1">
            <a:off x="1621080" y="775800"/>
            <a:ext cx="2573064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8500" spc="-1" strike="noStrike">
                <a:solidFill>
                  <a:srgbClr val="ffffff"/>
                </a:solidFill>
                <a:latin typeface="Calibri"/>
              </a:rPr>
              <a:t>VIII Salão de Iniciação Científica </a:t>
            </a:r>
            <a:endParaRPr b="0" lang="pt-BR" sz="8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5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8500" spc="-1" strike="noStrike">
                <a:solidFill>
                  <a:srgbClr val="ffffff"/>
                </a:solidFill>
                <a:latin typeface="Calibri"/>
              </a:rPr>
              <a:t>Porto Alegre - 2013 </a:t>
            </a:r>
            <a:endParaRPr b="0" lang="pt-BR" sz="85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32400" y="2156040"/>
            <a:ext cx="19748160" cy="12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75000"/>
              </a:lnSpc>
              <a:spcBef>
                <a:spcPts val="1681"/>
              </a:spcBef>
            </a:pPr>
            <a:r>
              <a:rPr b="1" lang="pt-BR" sz="3600" spc="-1" strike="noStrike">
                <a:solidFill>
                  <a:srgbClr val="ffffff"/>
                </a:solidFill>
                <a:latin typeface="Verdana"/>
              </a:rPr>
              <a:t>Curso Superior de  </a:t>
            </a:r>
            <a:r>
              <a:rPr b="1" lang="pt-BR" sz="4800" spc="-1" strike="noStrike">
                <a:solidFill>
                  <a:srgbClr val="ffffff"/>
                </a:solidFill>
                <a:latin typeface="Verdana"/>
              </a:rPr>
              <a:t>Sistemas Embarcados</a:t>
            </a:r>
            <a:endParaRPr b="0" lang="pt-BR" sz="4800" spc="-1" strike="noStrike">
              <a:latin typeface="Arial"/>
            </a:endParaRPr>
          </a:p>
          <a:p>
            <a:pPr algn="ctr">
              <a:lnSpc>
                <a:spcPct val="75000"/>
              </a:lnSpc>
              <a:spcBef>
                <a:spcPts val="1261"/>
              </a:spcBef>
            </a:pPr>
            <a:r>
              <a:rPr b="1" lang="pt-BR" sz="3600" spc="-1" strike="noStrike">
                <a:solidFill>
                  <a:srgbClr val="ffffff"/>
                </a:solidFill>
                <a:latin typeface="Calibri"/>
              </a:rPr>
              <a:t>20 de novembro de 2018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362320" y="3984480"/>
            <a:ext cx="25730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7200" spc="-1" strike="noStrike" cap="small">
                <a:solidFill>
                  <a:srgbClr val="000000"/>
                </a:solidFill>
                <a:latin typeface="Calibri"/>
              </a:rPr>
              <a:t>Módulo de Autenticação por Reconhecimento Facial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200240" y="5709960"/>
            <a:ext cx="27026640" cy="12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5000"/>
              </a:lnSpc>
              <a:spcBef>
                <a:spcPts val="1539"/>
              </a:spcBef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Autor(es):   Anderson Ferreira Rodriguez (</a:t>
            </a:r>
            <a:r>
              <a:rPr b="0" lang="pt-BR" sz="44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anderson_f_r@hotmail.com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75000"/>
              </a:lnSpc>
              <a:spcBef>
                <a:spcPts val="1539"/>
              </a:spcBef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Orientador:  Prof.  Me. Alexandre Gaspary Haupt (</a:t>
            </a:r>
            <a:r>
              <a:rPr b="0" lang="pt-BR" sz="44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alexandre.haupt@senairs.org.br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1" lang="pt-BR" sz="44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130040" y="7407360"/>
            <a:ext cx="14414400" cy="35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1) Introdução</a:t>
            </a:r>
            <a:endParaRPr b="0" lang="pt-BR" sz="5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Este banner deve ser impresso em lona nas seguintes dimensões: </a:t>
            </a:r>
            <a:r>
              <a:rPr b="1" lang="pt-BR" sz="4400" spc="-1" strike="noStrike">
                <a:solidFill>
                  <a:srgbClr val="000000"/>
                </a:solidFill>
                <a:latin typeface="Calibri"/>
              </a:rPr>
              <a:t>1,20m x 80 cm.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Neste item você falará sobre o tema escolhido para a pesquisa e seu estado da arte  no mundo, em seu país, na sua cidade.  Faça as citações  aqui[1].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958680" y="11469240"/>
            <a:ext cx="1441440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2) Problema</a:t>
            </a:r>
            <a:endParaRPr b="0" lang="pt-BR" sz="5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Escreva aqui o problema que você deseja resolver com este trabalho. O problema deve ser de preferência  técnico e ficar explicitado.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969480" y="14596200"/>
            <a:ext cx="14403960" cy="76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3) Objetivos</a:t>
            </a:r>
            <a:endParaRPr b="0" lang="pt-BR" sz="5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objetivo geral é desenvolver uma alternativa a autenticação por senha, implementando um método de  reconhecimento facial, a partir de ferramentas de código aberto.  São objetivos específicos: Implementar um algoritmo para realizar detecção de faces,  aplicar o algoritmo criado para extrair informações biométricas da face, desenvolver uma aplicação para verificação da presença de vida, testar a precisão e desempenho do algoritmo, embarcar em uma plataforma de desenvolvimento e portar o algoritmo em uma biblioteca no padrão dos serviços do Linux-PAM.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945360" y="22641120"/>
            <a:ext cx="14169240" cy="426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4) Metodologia</a:t>
            </a:r>
            <a:endParaRPr b="0" lang="pt-BR" sz="5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Diga qual metodologia você Utilizou:  Experimental (quando existe um experiência, montagem, software descreve algo, ou um máquina / dispositivos) já projetados . Enumere  softwares, máquinas e equipamentos utilizados e o método da pesquisa.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946080" y="33697080"/>
            <a:ext cx="2660616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6) Conclusão</a:t>
            </a:r>
            <a:endParaRPr b="0" lang="pt-BR" sz="5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Times New Roman"/>
              </a:rPr>
              <a:t>A conclusão deve retomar os objetivos e analisar tecnicamente os resultados obtidos. Você deve aqui citar sua recomendação para trabalhos futuros  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7643960" y="26833320"/>
            <a:ext cx="99122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Times New Roman"/>
              </a:rPr>
              <a:t>Figura 4 – Análise imagem termográfica para posicionamento sensor de temperatura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7030880" y="18930600"/>
            <a:ext cx="10166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Times New Roman"/>
              </a:rPr>
              <a:t>Figura 2 – Trecho do Programa Elaborado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7282160" y="8831880"/>
            <a:ext cx="102312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Times New Roman"/>
              </a:rPr>
              <a:t>Figura 1 –  Diagrama Esquemático Protótipo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54" name="Picture 3" descr="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655240" y="315000"/>
            <a:ext cx="3990600" cy="2914200"/>
          </a:xfrm>
          <a:prstGeom prst="rect">
            <a:avLst/>
          </a:prstGeom>
          <a:ln>
            <a:noFill/>
          </a:ln>
        </p:spPr>
      </p:pic>
      <p:pic>
        <p:nvPicPr>
          <p:cNvPr id="55" name="Picture 3" descr=""/>
          <p:cNvPicPr/>
          <p:nvPr/>
        </p:nvPicPr>
        <p:blipFill>
          <a:blip r:embed="rId8"/>
          <a:stretch/>
        </p:blipFill>
        <p:spPr>
          <a:xfrm>
            <a:off x="16215840" y="19638360"/>
            <a:ext cx="12011040" cy="6810120"/>
          </a:xfrm>
          <a:prstGeom prst="rect">
            <a:avLst/>
          </a:prstGeom>
          <a:ln>
            <a:noFill/>
          </a:ln>
        </p:spPr>
      </p:pic>
      <p:pic>
        <p:nvPicPr>
          <p:cNvPr id="56" name="Picture 4" descr=""/>
          <p:cNvPicPr/>
          <p:nvPr/>
        </p:nvPicPr>
        <p:blipFill>
          <a:blip r:embed="rId9"/>
          <a:stretch/>
        </p:blipFill>
        <p:spPr>
          <a:xfrm>
            <a:off x="19226160" y="28228680"/>
            <a:ext cx="7732080" cy="5782680"/>
          </a:xfrm>
          <a:prstGeom prst="rect">
            <a:avLst/>
          </a:prstGeom>
          <a:ln>
            <a:noFill/>
          </a:ln>
        </p:spPr>
      </p:pic>
      <p:pic>
        <p:nvPicPr>
          <p:cNvPr id="57" name="Imagem 35" descr=""/>
          <p:cNvPicPr/>
          <p:nvPr/>
        </p:nvPicPr>
        <p:blipFill>
          <a:blip r:embed="rId10"/>
          <a:stretch/>
        </p:blipFill>
        <p:spPr>
          <a:xfrm>
            <a:off x="2718000" y="29682720"/>
            <a:ext cx="1814400" cy="2901960"/>
          </a:xfrm>
          <a:prstGeom prst="rect">
            <a:avLst/>
          </a:prstGeom>
          <a:ln w="9360">
            <a:noFill/>
          </a:ln>
        </p:spPr>
      </p:pic>
      <p:pic>
        <p:nvPicPr>
          <p:cNvPr id="58" name="Imagem 36" descr=""/>
          <p:cNvPicPr/>
          <p:nvPr/>
        </p:nvPicPr>
        <p:blipFill>
          <a:blip r:embed="rId11"/>
          <a:stretch/>
        </p:blipFill>
        <p:spPr>
          <a:xfrm>
            <a:off x="5874120" y="29431080"/>
            <a:ext cx="4311720" cy="3833640"/>
          </a:xfrm>
          <a:prstGeom prst="rect">
            <a:avLst/>
          </a:prstGeom>
          <a:ln w="9360">
            <a:noFill/>
          </a:ln>
        </p:spPr>
      </p:pic>
      <p:sp>
        <p:nvSpPr>
          <p:cNvPr id="59" name="CustomShape 13"/>
          <p:cNvSpPr/>
          <p:nvPr/>
        </p:nvSpPr>
        <p:spPr>
          <a:xfrm>
            <a:off x="3119400" y="28606320"/>
            <a:ext cx="10166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Times New Roman"/>
              </a:rPr>
              <a:t>Figura 3 – Sensores utilizados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60" name="Picture 6" descr=""/>
          <p:cNvPicPr/>
          <p:nvPr/>
        </p:nvPicPr>
        <p:blipFill>
          <a:blip r:embed="rId12"/>
          <a:stretch/>
        </p:blipFill>
        <p:spPr>
          <a:xfrm>
            <a:off x="10951920" y="30015360"/>
            <a:ext cx="3476520" cy="2686680"/>
          </a:xfrm>
          <a:prstGeom prst="rect">
            <a:avLst/>
          </a:prstGeom>
          <a:ln>
            <a:noFill/>
          </a:ln>
        </p:spPr>
      </p:pic>
      <p:sp>
        <p:nvSpPr>
          <p:cNvPr id="61" name="CustomShape 14"/>
          <p:cNvSpPr/>
          <p:nvPr/>
        </p:nvSpPr>
        <p:spPr>
          <a:xfrm>
            <a:off x="1200240" y="32883480"/>
            <a:ext cx="434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Temperatura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6030720" y="32959800"/>
            <a:ext cx="434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Corrente Elétrica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10460160" y="33010560"/>
            <a:ext cx="4344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pt-BR" sz="3200" spc="-1" strike="noStrike">
                <a:solidFill>
                  <a:srgbClr val="000000"/>
                </a:solidFill>
                <a:latin typeface="Calibri"/>
              </a:rPr>
              <a:t>Vibração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504360" y="37270080"/>
            <a:ext cx="273351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[1] PICCOLI, J. C. J.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Normalização para trabalhos de conclusão em Educação Física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. 2. ed. Canoas: ULBRA, 2006.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[2] SERVERINO, A. J.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Metodoligia do trabalho científico [livro eletrônico]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. São Paulo: Cortez, 2013.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[3] MENDES, G.; TACHIZAWA, T.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</a:rPr>
              <a:t>Como fazer monografia na prática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. 12. ed. Rio de Janeiro: FGV, 2006.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879840" y="36197280"/>
            <a:ext cx="8602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7) Referências Bibliográficas</a:t>
            </a:r>
            <a:endParaRPr b="0" lang="pt-BR" sz="5400" spc="-1" strike="noStrike">
              <a:latin typeface="Arial"/>
            </a:endParaRPr>
          </a:p>
        </p:txBody>
      </p:sp>
      <p:pic>
        <p:nvPicPr>
          <p:cNvPr id="66" name="Imagem 19" descr=""/>
          <p:cNvPicPr/>
          <p:nvPr/>
        </p:nvPicPr>
        <p:blipFill>
          <a:blip r:embed="rId13"/>
          <a:stretch/>
        </p:blipFill>
        <p:spPr>
          <a:xfrm>
            <a:off x="676800" y="226440"/>
            <a:ext cx="4503960" cy="4827600"/>
          </a:xfrm>
          <a:prstGeom prst="rect">
            <a:avLst/>
          </a:prstGeom>
          <a:ln>
            <a:noFill/>
          </a:ln>
        </p:spPr>
      </p:pic>
      <p:sp>
        <p:nvSpPr>
          <p:cNvPr id="67" name="CustomShape 19"/>
          <p:cNvSpPr/>
          <p:nvPr/>
        </p:nvSpPr>
        <p:spPr>
          <a:xfrm>
            <a:off x="932400" y="27687240"/>
            <a:ext cx="14541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2701"/>
              </a:spcBef>
            </a:pPr>
            <a:r>
              <a:rPr b="1" lang="pt-BR" sz="5400" spc="-1" strike="noStrike">
                <a:solidFill>
                  <a:srgbClr val="000000"/>
                </a:solidFill>
                <a:latin typeface="Times New Roman"/>
              </a:rPr>
              <a:t>5)Resultados 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Application>LibreOffice/6.1.2.1$Linux_X86_64 LibreOffice_project/65905a128db06ba48db947242809d14d3f9a93fe</Application>
  <Words>410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2013-10-25T20:50:36Z</dcterms:created>
  <dc:creator>Perfil</dc:creator>
  <dc:description/>
  <dc:language>pt-BR</dc:language>
  <cp:lastModifiedBy/>
  <dcterms:modified xsi:type="dcterms:W3CDTF">2018-11-11T18:22:18Z</dcterms:modified>
  <cp:revision>67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