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9" r:id="rId4"/>
    <p:sldId id="268" r:id="rId5"/>
    <p:sldId id="258" r:id="rId6"/>
    <p:sldId id="259" r:id="rId7"/>
    <p:sldId id="261" r:id="rId8"/>
    <p:sldId id="260" r:id="rId9"/>
    <p:sldId id="271" r:id="rId10"/>
    <p:sldId id="272" r:id="rId11"/>
    <p:sldId id="273" r:id="rId12"/>
    <p:sldId id="265" r:id="rId13"/>
    <p:sldId id="266" r:id="rId14"/>
    <p:sldId id="262" r:id="rId15"/>
    <p:sldId id="263" r:id="rId16"/>
    <p:sldId id="277" r:id="rId17"/>
    <p:sldId id="270" r:id="rId18"/>
    <p:sldId id="264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72" autoAdjust="0"/>
  </p:normalViewPr>
  <p:slideViewPr>
    <p:cSldViewPr>
      <p:cViewPr>
        <p:scale>
          <a:sx n="100" d="100"/>
          <a:sy n="100" d="100"/>
        </p:scale>
        <p:origin x="-336" y="5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4390-02E4-4586-B576-8E9A7597068E}" type="datetimeFigureOut">
              <a:rPr lang="pt-BR" smtClean="0"/>
              <a:pPr/>
              <a:t>02/10/2016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36897-1B75-4D49-9C3B-B819AE56CB2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4390-02E4-4586-B576-8E9A7597068E}" type="datetimeFigureOut">
              <a:rPr lang="pt-BR" smtClean="0"/>
              <a:pPr/>
              <a:t>02/10/2016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36897-1B75-4D49-9C3B-B819AE56CB2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4390-02E4-4586-B576-8E9A7597068E}" type="datetimeFigureOut">
              <a:rPr lang="pt-BR" smtClean="0"/>
              <a:pPr/>
              <a:t>02/10/2016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36897-1B75-4D49-9C3B-B819AE56CB2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4390-02E4-4586-B576-8E9A7597068E}" type="datetimeFigureOut">
              <a:rPr lang="pt-BR" smtClean="0"/>
              <a:pPr/>
              <a:t>02/10/2016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36897-1B75-4D49-9C3B-B819AE56CB2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4390-02E4-4586-B576-8E9A7597068E}" type="datetimeFigureOut">
              <a:rPr lang="pt-BR" smtClean="0"/>
              <a:pPr/>
              <a:t>02/10/2016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36897-1B75-4D49-9C3B-B819AE56CB2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4390-02E4-4586-B576-8E9A7597068E}" type="datetimeFigureOut">
              <a:rPr lang="pt-BR" smtClean="0"/>
              <a:pPr/>
              <a:t>02/10/2016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36897-1B75-4D49-9C3B-B819AE56CB2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4390-02E4-4586-B576-8E9A7597068E}" type="datetimeFigureOut">
              <a:rPr lang="pt-BR" smtClean="0"/>
              <a:pPr/>
              <a:t>02/10/2016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36897-1B75-4D49-9C3B-B819AE56CB2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4390-02E4-4586-B576-8E9A7597068E}" type="datetimeFigureOut">
              <a:rPr lang="pt-BR" smtClean="0"/>
              <a:pPr/>
              <a:t>02/10/2016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36897-1B75-4D49-9C3B-B819AE56CB2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4390-02E4-4586-B576-8E9A7597068E}" type="datetimeFigureOut">
              <a:rPr lang="pt-BR" smtClean="0"/>
              <a:pPr/>
              <a:t>02/10/2016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36897-1B75-4D49-9C3B-B819AE56CB2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4390-02E4-4586-B576-8E9A7597068E}" type="datetimeFigureOut">
              <a:rPr lang="pt-BR" smtClean="0"/>
              <a:pPr/>
              <a:t>02/10/2016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36897-1B75-4D49-9C3B-B819AE56CB2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4390-02E4-4586-B576-8E9A7597068E}" type="datetimeFigureOut">
              <a:rPr lang="pt-BR" smtClean="0"/>
              <a:pPr/>
              <a:t>02/10/2016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36897-1B75-4D49-9C3B-B819AE56CB2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24390-02E4-4586-B576-8E9A7597068E}" type="datetimeFigureOut">
              <a:rPr lang="pt-BR" smtClean="0"/>
              <a:pPr/>
              <a:t>02/10/2016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36897-1B75-4D49-9C3B-B819AE56CB2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upo 75"/>
          <p:cNvGrpSpPr/>
          <p:nvPr/>
        </p:nvGrpSpPr>
        <p:grpSpPr>
          <a:xfrm>
            <a:off x="3851920" y="2618910"/>
            <a:ext cx="2304256" cy="1692188"/>
            <a:chOff x="3131840" y="2564904"/>
            <a:chExt cx="2304256" cy="1692188"/>
          </a:xfrm>
        </p:grpSpPr>
        <p:cxnSp>
          <p:nvCxnSpPr>
            <p:cNvPr id="26" name="Conector de seta reta 25"/>
            <p:cNvCxnSpPr/>
            <p:nvPr/>
          </p:nvCxnSpPr>
          <p:spPr>
            <a:xfrm flipV="1">
              <a:off x="4211960" y="3825044"/>
              <a:ext cx="288032" cy="43204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" name="Elipse 3"/>
            <p:cNvSpPr/>
            <p:nvPr/>
          </p:nvSpPr>
          <p:spPr>
            <a:xfrm>
              <a:off x="3275856" y="3212976"/>
              <a:ext cx="2160240" cy="50405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>
                  <a:latin typeface="Times New Roman" pitchFamily="18" charset="0"/>
                  <a:cs typeface="Times New Roman" pitchFamily="18" charset="0"/>
                </a:rPr>
                <a:t>Tecido</a:t>
              </a:r>
              <a:endParaRPr lang="pt-BR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" name="Elipse 4"/>
            <p:cNvSpPr/>
            <p:nvPr/>
          </p:nvSpPr>
          <p:spPr>
            <a:xfrm>
              <a:off x="5148064" y="3356992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100" dirty="0" smtClean="0"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cxnSp>
          <p:nvCxnSpPr>
            <p:cNvPr id="8" name="Conector reto 7"/>
            <p:cNvCxnSpPr/>
            <p:nvPr/>
          </p:nvCxnSpPr>
          <p:spPr>
            <a:xfrm flipV="1">
              <a:off x="3455876" y="2708920"/>
              <a:ext cx="0" cy="64807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" name="Conector reto 9"/>
            <p:cNvCxnSpPr/>
            <p:nvPr/>
          </p:nvCxnSpPr>
          <p:spPr>
            <a:xfrm flipV="1">
              <a:off x="5256076" y="2708920"/>
              <a:ext cx="0" cy="64807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4" name="Conector reto 13"/>
            <p:cNvCxnSpPr>
              <a:stCxn id="17" idx="2"/>
            </p:cNvCxnSpPr>
            <p:nvPr/>
          </p:nvCxnSpPr>
          <p:spPr>
            <a:xfrm flipH="1">
              <a:off x="3455876" y="2708920"/>
              <a:ext cx="756084" cy="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6" name="Conector reto 15"/>
            <p:cNvCxnSpPr>
              <a:endCxn id="17" idx="6"/>
            </p:cNvCxnSpPr>
            <p:nvPr/>
          </p:nvCxnSpPr>
          <p:spPr>
            <a:xfrm flipH="1">
              <a:off x="4499992" y="2708920"/>
              <a:ext cx="756084" cy="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7" name="Elipse 16"/>
            <p:cNvSpPr/>
            <p:nvPr/>
          </p:nvSpPr>
          <p:spPr>
            <a:xfrm>
              <a:off x="4211960" y="2564904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0" name="Conector reto 19"/>
            <p:cNvCxnSpPr>
              <a:endCxn id="51" idx="4"/>
            </p:cNvCxnSpPr>
            <p:nvPr/>
          </p:nvCxnSpPr>
          <p:spPr>
            <a:xfrm flipV="1">
              <a:off x="3851920" y="3573016"/>
              <a:ext cx="0" cy="46805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1" name="Conector reto 20"/>
            <p:cNvCxnSpPr>
              <a:endCxn id="41" idx="4"/>
            </p:cNvCxnSpPr>
            <p:nvPr/>
          </p:nvCxnSpPr>
          <p:spPr>
            <a:xfrm flipV="1">
              <a:off x="4824028" y="3573016"/>
              <a:ext cx="0" cy="46805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2" name="Conector reto 21"/>
            <p:cNvCxnSpPr>
              <a:stCxn id="24" idx="2"/>
            </p:cNvCxnSpPr>
            <p:nvPr/>
          </p:nvCxnSpPr>
          <p:spPr>
            <a:xfrm flipH="1">
              <a:off x="3851920" y="4041068"/>
              <a:ext cx="360040" cy="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3" name="Conector reto 22"/>
            <p:cNvCxnSpPr>
              <a:endCxn id="24" idx="6"/>
            </p:cNvCxnSpPr>
            <p:nvPr/>
          </p:nvCxnSpPr>
          <p:spPr>
            <a:xfrm flipH="1">
              <a:off x="4499992" y="4041068"/>
              <a:ext cx="324036" cy="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4" name="Elipse 23"/>
            <p:cNvSpPr/>
            <p:nvPr/>
          </p:nvSpPr>
          <p:spPr>
            <a:xfrm>
              <a:off x="4211960" y="3897052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endParaRPr lang="pt-BR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3986935" y="377103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−       +</a:t>
              </a:r>
              <a:endParaRPr lang="pt-BR" dirty="0"/>
            </a:p>
          </p:txBody>
        </p:sp>
        <p:cxnSp>
          <p:nvCxnSpPr>
            <p:cNvPr id="60" name="Conector de seta reta 59"/>
            <p:cNvCxnSpPr/>
            <p:nvPr/>
          </p:nvCxnSpPr>
          <p:spPr>
            <a:xfrm>
              <a:off x="4247964" y="2708920"/>
              <a:ext cx="216024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CaixaDeTexto 62"/>
            <p:cNvSpPr txBox="1"/>
            <p:nvPr/>
          </p:nvSpPr>
          <p:spPr>
            <a:xfrm>
              <a:off x="3131840" y="2708920"/>
              <a:ext cx="3337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>
                  <a:latin typeface="Times New Roman" pitchFamily="18" charset="0"/>
                  <a:cs typeface="Times New Roman" pitchFamily="18" charset="0"/>
                </a:rPr>
                <a:t>d)</a:t>
              </a:r>
              <a:endParaRPr lang="pt-BR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Elipse 39"/>
            <p:cNvSpPr/>
            <p:nvPr/>
          </p:nvSpPr>
          <p:spPr>
            <a:xfrm>
              <a:off x="3347864" y="3356992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100" dirty="0" smtClean="0"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41" name="Elipse 40"/>
            <p:cNvSpPr/>
            <p:nvPr/>
          </p:nvSpPr>
          <p:spPr>
            <a:xfrm>
              <a:off x="4716016" y="3356992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100" dirty="0" smtClean="0"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51" name="Elipse 50"/>
            <p:cNvSpPr/>
            <p:nvPr/>
          </p:nvSpPr>
          <p:spPr>
            <a:xfrm>
              <a:off x="3743908" y="3356992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100" dirty="0" smtClean="0"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66" name="CaixaDeTexto 65"/>
            <p:cNvSpPr txBox="1"/>
            <p:nvPr/>
          </p:nvSpPr>
          <p:spPr>
            <a:xfrm>
              <a:off x="4211960" y="2780928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latin typeface="Times New Roman" pitchFamily="18" charset="0"/>
                  <a:cs typeface="Times New Roman" pitchFamily="18" charset="0"/>
                </a:rPr>
                <a:t>I</a:t>
              </a:r>
              <a:endParaRPr lang="pt-B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7" name="Grupo 76"/>
          <p:cNvGrpSpPr/>
          <p:nvPr/>
        </p:nvGrpSpPr>
        <p:grpSpPr>
          <a:xfrm>
            <a:off x="3851920" y="1043735"/>
            <a:ext cx="2313966" cy="1368152"/>
            <a:chOff x="5426386" y="2348880"/>
            <a:chExt cx="2313966" cy="1368152"/>
          </a:xfrm>
        </p:grpSpPr>
        <p:cxnSp>
          <p:nvCxnSpPr>
            <p:cNvPr id="42" name="Conector de seta reta 41"/>
            <p:cNvCxnSpPr/>
            <p:nvPr/>
          </p:nvCxnSpPr>
          <p:spPr>
            <a:xfrm flipV="1">
              <a:off x="7416316" y="2780928"/>
              <a:ext cx="288032" cy="43204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Elipse 42"/>
            <p:cNvSpPr/>
            <p:nvPr/>
          </p:nvSpPr>
          <p:spPr>
            <a:xfrm>
              <a:off x="5580112" y="3212976"/>
              <a:ext cx="2160240" cy="50405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>
                  <a:latin typeface="Times New Roman" pitchFamily="18" charset="0"/>
                  <a:cs typeface="Times New Roman" pitchFamily="18" charset="0"/>
                </a:rPr>
                <a:t>Tecido</a:t>
              </a:r>
              <a:endParaRPr lang="pt-BR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6" name="Conector reto 45"/>
            <p:cNvCxnSpPr/>
            <p:nvPr/>
          </p:nvCxnSpPr>
          <p:spPr>
            <a:xfrm flipV="1">
              <a:off x="5760132" y="2708920"/>
              <a:ext cx="0" cy="64807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 flipV="1">
              <a:off x="7560332" y="2708920"/>
              <a:ext cx="0" cy="64807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8" name="Conector reto 47"/>
            <p:cNvCxnSpPr>
              <a:stCxn id="50" idx="2"/>
            </p:cNvCxnSpPr>
            <p:nvPr/>
          </p:nvCxnSpPr>
          <p:spPr>
            <a:xfrm flipH="1">
              <a:off x="5760132" y="2708920"/>
              <a:ext cx="756084" cy="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9" name="Conector reto 48"/>
            <p:cNvCxnSpPr>
              <a:endCxn id="50" idx="6"/>
            </p:cNvCxnSpPr>
            <p:nvPr/>
          </p:nvCxnSpPr>
          <p:spPr>
            <a:xfrm flipH="1">
              <a:off x="6804248" y="2708920"/>
              <a:ext cx="756084" cy="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50" name="Elipse 49"/>
            <p:cNvSpPr/>
            <p:nvPr/>
          </p:nvSpPr>
          <p:spPr>
            <a:xfrm>
              <a:off x="6516216" y="2564904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Times New Roman" pitchFamily="18" charset="0"/>
                  <a:cs typeface="Times New Roman" pitchFamily="18" charset="0"/>
                </a:rPr>
                <a:t>V</a:t>
              </a:r>
              <a:endParaRPr lang="pt-BR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" name="Elipse 54"/>
            <p:cNvSpPr/>
            <p:nvPr/>
          </p:nvSpPr>
          <p:spPr>
            <a:xfrm>
              <a:off x="7416316" y="2852936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>
                  <a:latin typeface="Times New Roman" pitchFamily="18" charset="0"/>
                  <a:cs typeface="Times New Roman" pitchFamily="18" charset="0"/>
                </a:rPr>
                <a:t>I</a:t>
              </a:r>
              <a:endParaRPr lang="pt-BR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" name="CaixaDeTexto 55"/>
            <p:cNvSpPr txBox="1"/>
            <p:nvPr/>
          </p:nvSpPr>
          <p:spPr>
            <a:xfrm>
              <a:off x="6300192" y="2348880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−       +</a:t>
              </a:r>
              <a:endParaRPr lang="pt-BR" dirty="0"/>
            </a:p>
          </p:txBody>
        </p:sp>
        <p:sp>
          <p:nvSpPr>
            <p:cNvPr id="64" name="CaixaDeTexto 63"/>
            <p:cNvSpPr txBox="1"/>
            <p:nvPr/>
          </p:nvSpPr>
          <p:spPr>
            <a:xfrm>
              <a:off x="5426386" y="2725179"/>
              <a:ext cx="3337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pt-BR" sz="1400" dirty="0" smtClean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pt-BR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2" name="Elipse 71"/>
            <p:cNvSpPr/>
            <p:nvPr/>
          </p:nvSpPr>
          <p:spPr>
            <a:xfrm>
              <a:off x="5652120" y="3356992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100" dirty="0" smtClean="0">
                  <a:latin typeface="Times New Roman" pitchFamily="18" charset="0"/>
                  <a:cs typeface="Times New Roman" pitchFamily="18" charset="0"/>
                </a:rPr>
                <a:t>E</a:t>
              </a:r>
              <a:endParaRPr lang="pt-BR" sz="1400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3" name="Elipse 72"/>
            <p:cNvSpPr/>
            <p:nvPr/>
          </p:nvSpPr>
          <p:spPr>
            <a:xfrm>
              <a:off x="7452320" y="3356992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100" dirty="0" smtClean="0"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</p:grpSp>
      <p:grpSp>
        <p:nvGrpSpPr>
          <p:cNvPr id="115" name="Grupo 114"/>
          <p:cNvGrpSpPr/>
          <p:nvPr/>
        </p:nvGrpSpPr>
        <p:grpSpPr>
          <a:xfrm>
            <a:off x="1511660" y="2618910"/>
            <a:ext cx="2304256" cy="1692188"/>
            <a:chOff x="3797914" y="2690918"/>
            <a:chExt cx="2304256" cy="1692188"/>
          </a:xfrm>
        </p:grpSpPr>
        <p:cxnSp>
          <p:nvCxnSpPr>
            <p:cNvPr id="38" name="Conector de seta reta 37"/>
            <p:cNvCxnSpPr/>
            <p:nvPr/>
          </p:nvCxnSpPr>
          <p:spPr>
            <a:xfrm flipV="1">
              <a:off x="5058054" y="3951058"/>
              <a:ext cx="288032" cy="43204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Elipse 38"/>
            <p:cNvSpPr/>
            <p:nvPr/>
          </p:nvSpPr>
          <p:spPr>
            <a:xfrm>
              <a:off x="3941930" y="3338990"/>
              <a:ext cx="2160240" cy="50405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>
                  <a:latin typeface="Times New Roman" pitchFamily="18" charset="0"/>
                  <a:cs typeface="Times New Roman" pitchFamily="18" charset="0"/>
                </a:rPr>
                <a:t>Tecido</a:t>
              </a:r>
              <a:endParaRPr lang="pt-BR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" name="Elipse 43"/>
            <p:cNvSpPr/>
            <p:nvPr/>
          </p:nvSpPr>
          <p:spPr>
            <a:xfrm>
              <a:off x="5814138" y="3483006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100" dirty="0" smtClean="0"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cxnSp>
          <p:nvCxnSpPr>
            <p:cNvPr id="45" name="Conector reto 44"/>
            <p:cNvCxnSpPr/>
            <p:nvPr/>
          </p:nvCxnSpPr>
          <p:spPr>
            <a:xfrm flipV="1">
              <a:off x="4121950" y="2834934"/>
              <a:ext cx="0" cy="64807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2" name="Conector reto 51"/>
            <p:cNvCxnSpPr/>
            <p:nvPr/>
          </p:nvCxnSpPr>
          <p:spPr>
            <a:xfrm flipV="1">
              <a:off x="5922150" y="2834934"/>
              <a:ext cx="0" cy="64807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3" name="Conector reto 52"/>
            <p:cNvCxnSpPr>
              <a:stCxn id="57" idx="2"/>
            </p:cNvCxnSpPr>
            <p:nvPr/>
          </p:nvCxnSpPr>
          <p:spPr>
            <a:xfrm flipH="1">
              <a:off x="4121950" y="2834934"/>
              <a:ext cx="756084" cy="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4" name="Conector reto 53"/>
            <p:cNvCxnSpPr>
              <a:endCxn id="57" idx="6"/>
            </p:cNvCxnSpPr>
            <p:nvPr/>
          </p:nvCxnSpPr>
          <p:spPr>
            <a:xfrm flipH="1">
              <a:off x="5166066" y="2834934"/>
              <a:ext cx="756084" cy="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57" name="Elipse 56"/>
            <p:cNvSpPr/>
            <p:nvPr/>
          </p:nvSpPr>
          <p:spPr>
            <a:xfrm>
              <a:off x="4878034" y="2690918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8" name="Conector reto 57"/>
            <p:cNvCxnSpPr>
              <a:endCxn id="74" idx="4"/>
            </p:cNvCxnSpPr>
            <p:nvPr/>
          </p:nvCxnSpPr>
          <p:spPr>
            <a:xfrm flipV="1">
              <a:off x="4517994" y="3699030"/>
              <a:ext cx="0" cy="46805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9" name="Conector reto 58"/>
            <p:cNvCxnSpPr/>
            <p:nvPr/>
          </p:nvCxnSpPr>
          <p:spPr>
            <a:xfrm flipV="1">
              <a:off x="5913149" y="3699030"/>
              <a:ext cx="0" cy="46805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1" name="Conector reto 60"/>
            <p:cNvCxnSpPr>
              <a:stCxn id="65" idx="2"/>
            </p:cNvCxnSpPr>
            <p:nvPr/>
          </p:nvCxnSpPr>
          <p:spPr>
            <a:xfrm flipH="1">
              <a:off x="4517994" y="4167082"/>
              <a:ext cx="540060" cy="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2" name="Conector reto 61"/>
            <p:cNvCxnSpPr>
              <a:endCxn id="65" idx="6"/>
            </p:cNvCxnSpPr>
            <p:nvPr/>
          </p:nvCxnSpPr>
          <p:spPr>
            <a:xfrm flipH="1">
              <a:off x="5346086" y="4167082"/>
              <a:ext cx="567063" cy="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65" name="Elipse 64"/>
            <p:cNvSpPr/>
            <p:nvPr/>
          </p:nvSpPr>
          <p:spPr>
            <a:xfrm>
              <a:off x="5058054" y="4023066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endParaRPr lang="pt-BR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" name="CaixaDeTexto 66"/>
            <p:cNvSpPr txBox="1"/>
            <p:nvPr/>
          </p:nvSpPr>
          <p:spPr>
            <a:xfrm>
              <a:off x="4788024" y="3879050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−        +</a:t>
              </a:r>
              <a:endParaRPr lang="pt-BR" dirty="0"/>
            </a:p>
          </p:txBody>
        </p:sp>
        <p:cxnSp>
          <p:nvCxnSpPr>
            <p:cNvPr id="68" name="Conector de seta reta 67"/>
            <p:cNvCxnSpPr/>
            <p:nvPr/>
          </p:nvCxnSpPr>
          <p:spPr>
            <a:xfrm>
              <a:off x="4914038" y="2834934"/>
              <a:ext cx="216024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CaixaDeTexto 68"/>
            <p:cNvSpPr txBox="1"/>
            <p:nvPr/>
          </p:nvSpPr>
          <p:spPr>
            <a:xfrm>
              <a:off x="3797914" y="2834934"/>
              <a:ext cx="3241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>
                  <a:latin typeface="Times New Roman" pitchFamily="18" charset="0"/>
                  <a:cs typeface="Times New Roman" pitchFamily="18" charset="0"/>
                </a:rPr>
                <a:t>c)</a:t>
              </a:r>
              <a:endParaRPr lang="pt-BR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" name="Elipse 69"/>
            <p:cNvSpPr/>
            <p:nvPr/>
          </p:nvSpPr>
          <p:spPr>
            <a:xfrm>
              <a:off x="4013938" y="3483006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100" dirty="0" smtClean="0"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74" name="Elipse 73"/>
            <p:cNvSpPr/>
            <p:nvPr/>
          </p:nvSpPr>
          <p:spPr>
            <a:xfrm>
              <a:off x="4409982" y="3483006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100" dirty="0" smtClean="0"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75" name="CaixaDeTexto 74"/>
            <p:cNvSpPr txBox="1"/>
            <p:nvPr/>
          </p:nvSpPr>
          <p:spPr>
            <a:xfrm>
              <a:off x="4878034" y="2906942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latin typeface="Times New Roman" pitchFamily="18" charset="0"/>
                  <a:cs typeface="Times New Roman" pitchFamily="18" charset="0"/>
                </a:rPr>
                <a:t>I</a:t>
              </a:r>
              <a:endParaRPr lang="pt-B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14" name="Grupo 113"/>
          <p:cNvGrpSpPr/>
          <p:nvPr/>
        </p:nvGrpSpPr>
        <p:grpSpPr>
          <a:xfrm>
            <a:off x="1511660" y="719408"/>
            <a:ext cx="2313966" cy="1683478"/>
            <a:chOff x="952889" y="4589838"/>
            <a:chExt cx="2313966" cy="1683478"/>
          </a:xfrm>
        </p:grpSpPr>
        <p:cxnSp>
          <p:nvCxnSpPr>
            <p:cNvPr id="107" name="Conector de seta reta 106"/>
            <p:cNvCxnSpPr/>
            <p:nvPr/>
          </p:nvCxnSpPr>
          <p:spPr>
            <a:xfrm flipV="1">
              <a:off x="2042719" y="4653136"/>
              <a:ext cx="288032" cy="43204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Elipse 82"/>
            <p:cNvSpPr/>
            <p:nvPr/>
          </p:nvSpPr>
          <p:spPr>
            <a:xfrm>
              <a:off x="1106615" y="5769260"/>
              <a:ext cx="2160240" cy="50405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>
                  <a:latin typeface="Times New Roman" pitchFamily="18" charset="0"/>
                  <a:cs typeface="Times New Roman" pitchFamily="18" charset="0"/>
                </a:rPr>
                <a:t>Tecido</a:t>
              </a:r>
              <a:endParaRPr lang="pt-BR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4" name="Conector reto 83"/>
            <p:cNvCxnSpPr/>
            <p:nvPr/>
          </p:nvCxnSpPr>
          <p:spPr>
            <a:xfrm flipV="1">
              <a:off x="1286635" y="5265204"/>
              <a:ext cx="0" cy="64807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5" name="Conector reto 84"/>
            <p:cNvCxnSpPr/>
            <p:nvPr/>
          </p:nvCxnSpPr>
          <p:spPr>
            <a:xfrm flipV="1">
              <a:off x="3086835" y="5265204"/>
              <a:ext cx="0" cy="64807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91" name="CaixaDeTexto 90"/>
            <p:cNvSpPr txBox="1"/>
            <p:nvPr/>
          </p:nvSpPr>
          <p:spPr>
            <a:xfrm>
              <a:off x="952889" y="5281463"/>
              <a:ext cx="3337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>
                  <a:latin typeface="Times New Roman" pitchFamily="18" charset="0"/>
                  <a:cs typeface="Times New Roman" pitchFamily="18" charset="0"/>
                </a:rPr>
                <a:t>a)</a:t>
              </a:r>
              <a:endParaRPr lang="pt-BR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2" name="Elipse 91"/>
            <p:cNvSpPr/>
            <p:nvPr/>
          </p:nvSpPr>
          <p:spPr>
            <a:xfrm>
              <a:off x="1178623" y="5913276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100" dirty="0" smtClean="0">
                  <a:latin typeface="Times New Roman" pitchFamily="18" charset="0"/>
                  <a:cs typeface="Times New Roman" pitchFamily="18" charset="0"/>
                </a:rPr>
                <a:t>E</a:t>
              </a:r>
              <a:endParaRPr lang="pt-BR" sz="1400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3" name="Elipse 92"/>
            <p:cNvSpPr/>
            <p:nvPr/>
          </p:nvSpPr>
          <p:spPr>
            <a:xfrm>
              <a:off x="2978823" y="5913276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100" dirty="0" smtClean="0"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cxnSp>
          <p:nvCxnSpPr>
            <p:cNvPr id="96" name="Conector reto 95"/>
            <p:cNvCxnSpPr>
              <a:stCxn id="98" idx="2"/>
            </p:cNvCxnSpPr>
            <p:nvPr/>
          </p:nvCxnSpPr>
          <p:spPr>
            <a:xfrm flipH="1">
              <a:off x="1285926" y="5265204"/>
              <a:ext cx="756084" cy="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7" name="Conector reto 96"/>
            <p:cNvCxnSpPr>
              <a:endCxn id="98" idx="6"/>
            </p:cNvCxnSpPr>
            <p:nvPr/>
          </p:nvCxnSpPr>
          <p:spPr>
            <a:xfrm flipH="1">
              <a:off x="2330042" y="5265204"/>
              <a:ext cx="756084" cy="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98" name="Elipse 97"/>
            <p:cNvSpPr/>
            <p:nvPr/>
          </p:nvSpPr>
          <p:spPr>
            <a:xfrm>
              <a:off x="2042010" y="5121188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9" name="Conector de seta reta 98"/>
            <p:cNvCxnSpPr/>
            <p:nvPr/>
          </p:nvCxnSpPr>
          <p:spPr>
            <a:xfrm>
              <a:off x="2078014" y="5265204"/>
              <a:ext cx="216024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0" name="CaixaDeTexto 99"/>
            <p:cNvSpPr txBox="1"/>
            <p:nvPr/>
          </p:nvSpPr>
          <p:spPr>
            <a:xfrm>
              <a:off x="2060140" y="5354923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latin typeface="Times New Roman" pitchFamily="18" charset="0"/>
                  <a:cs typeface="Times New Roman" pitchFamily="18" charset="0"/>
                </a:rPr>
                <a:t>I</a:t>
              </a:r>
              <a:endParaRPr lang="pt-BR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2" name="Conector reto 101"/>
            <p:cNvCxnSpPr>
              <a:endCxn id="103" idx="6"/>
            </p:cNvCxnSpPr>
            <p:nvPr/>
          </p:nvCxnSpPr>
          <p:spPr>
            <a:xfrm flipH="1">
              <a:off x="2339752" y="4878161"/>
              <a:ext cx="396044" cy="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03" name="Elipse 102"/>
            <p:cNvSpPr/>
            <p:nvPr/>
          </p:nvSpPr>
          <p:spPr>
            <a:xfrm>
              <a:off x="2051720" y="4734145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Times New Roman" pitchFamily="18" charset="0"/>
                  <a:cs typeface="Times New Roman" pitchFamily="18" charset="0"/>
                </a:rPr>
                <a:t>V</a:t>
              </a:r>
              <a:endParaRPr lang="pt-BR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4" name="CaixaDeTexto 103"/>
            <p:cNvSpPr txBox="1"/>
            <p:nvPr/>
          </p:nvSpPr>
          <p:spPr>
            <a:xfrm>
              <a:off x="1807984" y="458983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−        +</a:t>
              </a:r>
              <a:endParaRPr lang="pt-BR" dirty="0"/>
            </a:p>
          </p:txBody>
        </p:sp>
        <p:cxnSp>
          <p:nvCxnSpPr>
            <p:cNvPr id="106" name="Conector reto 105"/>
            <p:cNvCxnSpPr/>
            <p:nvPr/>
          </p:nvCxnSpPr>
          <p:spPr>
            <a:xfrm flipH="1">
              <a:off x="1655676" y="4878161"/>
              <a:ext cx="396044" cy="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8" name="Conector reto 107"/>
            <p:cNvCxnSpPr/>
            <p:nvPr/>
          </p:nvCxnSpPr>
          <p:spPr>
            <a:xfrm flipV="1">
              <a:off x="1646675" y="4869160"/>
              <a:ext cx="0" cy="40504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3" name="Conector reto 112"/>
            <p:cNvCxnSpPr/>
            <p:nvPr/>
          </p:nvCxnSpPr>
          <p:spPr>
            <a:xfrm flipV="1">
              <a:off x="2726795" y="4869160"/>
              <a:ext cx="0" cy="40504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Grupo 270"/>
          <p:cNvGrpSpPr/>
          <p:nvPr/>
        </p:nvGrpSpPr>
        <p:grpSpPr>
          <a:xfrm>
            <a:off x="2573040" y="2038762"/>
            <a:ext cx="3200400" cy="2747073"/>
            <a:chOff x="2573040" y="2038762"/>
            <a:chExt cx="3200400" cy="2747073"/>
          </a:xfrm>
        </p:grpSpPr>
        <p:sp>
          <p:nvSpPr>
            <p:cNvPr id="4160" name="Line 64"/>
            <p:cNvSpPr>
              <a:spLocks noChangeShapeType="1"/>
            </p:cNvSpPr>
            <p:nvPr/>
          </p:nvSpPr>
          <p:spPr bwMode="auto">
            <a:xfrm>
              <a:off x="3131840" y="2466497"/>
              <a:ext cx="1052513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161" name="Line 65"/>
            <p:cNvSpPr>
              <a:spLocks noChangeShapeType="1"/>
            </p:cNvSpPr>
            <p:nvPr/>
          </p:nvSpPr>
          <p:spPr bwMode="auto">
            <a:xfrm>
              <a:off x="3131840" y="2466497"/>
              <a:ext cx="1588" cy="105251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162" name="Line 66"/>
            <p:cNvSpPr>
              <a:spLocks noChangeShapeType="1"/>
            </p:cNvSpPr>
            <p:nvPr/>
          </p:nvSpPr>
          <p:spPr bwMode="auto">
            <a:xfrm>
              <a:off x="3131840" y="3519010"/>
              <a:ext cx="1052513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163" name="Line 67"/>
            <p:cNvSpPr>
              <a:spLocks noChangeShapeType="1"/>
            </p:cNvSpPr>
            <p:nvPr/>
          </p:nvSpPr>
          <p:spPr bwMode="auto">
            <a:xfrm flipV="1">
              <a:off x="4184353" y="2988785"/>
              <a:ext cx="106363" cy="53022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164" name="Line 68"/>
            <p:cNvSpPr>
              <a:spLocks noChangeShapeType="1"/>
            </p:cNvSpPr>
            <p:nvPr/>
          </p:nvSpPr>
          <p:spPr bwMode="auto">
            <a:xfrm flipH="1" flipV="1">
              <a:off x="4184353" y="2466497"/>
              <a:ext cx="106363" cy="5222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165" name="Line 69"/>
            <p:cNvSpPr>
              <a:spLocks noChangeShapeType="1"/>
            </p:cNvSpPr>
            <p:nvPr/>
          </p:nvSpPr>
          <p:spPr bwMode="auto">
            <a:xfrm flipV="1">
              <a:off x="3654128" y="2253772"/>
              <a:ext cx="1588" cy="21272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166" name="Line 70"/>
            <p:cNvSpPr>
              <a:spLocks noChangeShapeType="1"/>
            </p:cNvSpPr>
            <p:nvPr/>
          </p:nvSpPr>
          <p:spPr bwMode="auto">
            <a:xfrm flipV="1">
              <a:off x="3654128" y="3519010"/>
              <a:ext cx="1588" cy="21272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167" name="Line 71"/>
            <p:cNvSpPr>
              <a:spLocks noChangeShapeType="1"/>
            </p:cNvSpPr>
            <p:nvPr/>
          </p:nvSpPr>
          <p:spPr bwMode="auto">
            <a:xfrm flipV="1">
              <a:off x="3236615" y="2571272"/>
              <a:ext cx="1588" cy="41116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168" name="Line 72"/>
            <p:cNvSpPr>
              <a:spLocks noChangeShapeType="1"/>
            </p:cNvSpPr>
            <p:nvPr/>
          </p:nvSpPr>
          <p:spPr bwMode="auto">
            <a:xfrm flipH="1">
              <a:off x="3236615" y="2783997"/>
              <a:ext cx="311150" cy="19843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169" name="Line 73"/>
            <p:cNvSpPr>
              <a:spLocks noChangeShapeType="1"/>
            </p:cNvSpPr>
            <p:nvPr/>
          </p:nvSpPr>
          <p:spPr bwMode="auto">
            <a:xfrm>
              <a:off x="3236615" y="2571272"/>
              <a:ext cx="311150" cy="21272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170" name="Line 74"/>
            <p:cNvSpPr>
              <a:spLocks noChangeShapeType="1"/>
            </p:cNvSpPr>
            <p:nvPr/>
          </p:nvSpPr>
          <p:spPr bwMode="auto">
            <a:xfrm flipV="1">
              <a:off x="3236615" y="2982435"/>
              <a:ext cx="1588" cy="4095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171" name="Line 75"/>
            <p:cNvSpPr>
              <a:spLocks noChangeShapeType="1"/>
            </p:cNvSpPr>
            <p:nvPr/>
          </p:nvSpPr>
          <p:spPr bwMode="auto">
            <a:xfrm flipH="1">
              <a:off x="3236615" y="3193572"/>
              <a:ext cx="311150" cy="19843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172" name="Line 76"/>
            <p:cNvSpPr>
              <a:spLocks noChangeShapeType="1"/>
            </p:cNvSpPr>
            <p:nvPr/>
          </p:nvSpPr>
          <p:spPr bwMode="auto">
            <a:xfrm>
              <a:off x="3236615" y="2982435"/>
              <a:ext cx="311150" cy="21113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173" name="Line 77"/>
            <p:cNvSpPr>
              <a:spLocks noChangeShapeType="1"/>
            </p:cNvSpPr>
            <p:nvPr/>
          </p:nvSpPr>
          <p:spPr bwMode="auto">
            <a:xfrm flipV="1">
              <a:off x="3865265" y="2776060"/>
              <a:ext cx="1588" cy="41116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174" name="Line 78"/>
            <p:cNvSpPr>
              <a:spLocks noChangeShapeType="1"/>
            </p:cNvSpPr>
            <p:nvPr/>
          </p:nvSpPr>
          <p:spPr bwMode="auto">
            <a:xfrm flipH="1">
              <a:off x="3865265" y="2988785"/>
              <a:ext cx="311150" cy="19843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175" name="Line 79"/>
            <p:cNvSpPr>
              <a:spLocks noChangeShapeType="1"/>
            </p:cNvSpPr>
            <p:nvPr/>
          </p:nvSpPr>
          <p:spPr bwMode="auto">
            <a:xfrm>
              <a:off x="3865265" y="2776060"/>
              <a:ext cx="311150" cy="21272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176" name="Line 80"/>
            <p:cNvSpPr>
              <a:spLocks noChangeShapeType="1"/>
            </p:cNvSpPr>
            <p:nvPr/>
          </p:nvSpPr>
          <p:spPr bwMode="auto">
            <a:xfrm flipH="1">
              <a:off x="3547765" y="2783997"/>
              <a:ext cx="204788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177" name="Line 81"/>
            <p:cNvSpPr>
              <a:spLocks noChangeShapeType="1"/>
            </p:cNvSpPr>
            <p:nvPr/>
          </p:nvSpPr>
          <p:spPr bwMode="auto">
            <a:xfrm flipV="1">
              <a:off x="3752553" y="2783997"/>
              <a:ext cx="1588" cy="4095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178" name="Line 82"/>
            <p:cNvSpPr>
              <a:spLocks noChangeShapeType="1"/>
            </p:cNvSpPr>
            <p:nvPr/>
          </p:nvSpPr>
          <p:spPr bwMode="auto">
            <a:xfrm>
              <a:off x="3547765" y="3193572"/>
              <a:ext cx="204788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179" name="Line 83"/>
            <p:cNvSpPr>
              <a:spLocks noChangeShapeType="1"/>
            </p:cNvSpPr>
            <p:nvPr/>
          </p:nvSpPr>
          <p:spPr bwMode="auto">
            <a:xfrm flipH="1">
              <a:off x="3752553" y="2988785"/>
              <a:ext cx="112713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180" name="Line 84"/>
            <p:cNvSpPr>
              <a:spLocks noChangeShapeType="1"/>
            </p:cNvSpPr>
            <p:nvPr/>
          </p:nvSpPr>
          <p:spPr bwMode="auto">
            <a:xfrm flipH="1">
              <a:off x="4176415" y="2988785"/>
              <a:ext cx="114300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181" name="Line 85"/>
            <p:cNvSpPr>
              <a:spLocks noChangeShapeType="1"/>
            </p:cNvSpPr>
            <p:nvPr/>
          </p:nvSpPr>
          <p:spPr bwMode="auto">
            <a:xfrm flipH="1">
              <a:off x="3131840" y="2671285"/>
              <a:ext cx="104775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182" name="Line 86"/>
            <p:cNvSpPr>
              <a:spLocks noChangeShapeType="1"/>
            </p:cNvSpPr>
            <p:nvPr/>
          </p:nvSpPr>
          <p:spPr bwMode="auto">
            <a:xfrm flipH="1">
              <a:off x="3131840" y="2882422"/>
              <a:ext cx="104775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183" name="Line 87"/>
            <p:cNvSpPr>
              <a:spLocks noChangeShapeType="1"/>
            </p:cNvSpPr>
            <p:nvPr/>
          </p:nvSpPr>
          <p:spPr bwMode="auto">
            <a:xfrm flipH="1">
              <a:off x="3131840" y="3095147"/>
              <a:ext cx="104775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184" name="Line 88"/>
            <p:cNvSpPr>
              <a:spLocks noChangeShapeType="1"/>
            </p:cNvSpPr>
            <p:nvPr/>
          </p:nvSpPr>
          <p:spPr bwMode="auto">
            <a:xfrm flipH="1">
              <a:off x="3131840" y="3306285"/>
              <a:ext cx="104775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185" name="Line 89"/>
            <p:cNvSpPr>
              <a:spLocks noChangeShapeType="1"/>
            </p:cNvSpPr>
            <p:nvPr/>
          </p:nvSpPr>
          <p:spPr bwMode="auto">
            <a:xfrm flipH="1">
              <a:off x="3463628" y="3625372"/>
              <a:ext cx="84138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186" name="Line 90"/>
            <p:cNvSpPr>
              <a:spLocks noChangeShapeType="1"/>
            </p:cNvSpPr>
            <p:nvPr/>
          </p:nvSpPr>
          <p:spPr bwMode="auto">
            <a:xfrm flipH="1">
              <a:off x="3258840" y="2671285"/>
              <a:ext cx="84138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187" name="Line 91"/>
            <p:cNvSpPr>
              <a:spLocks noChangeShapeType="1"/>
            </p:cNvSpPr>
            <p:nvPr/>
          </p:nvSpPr>
          <p:spPr bwMode="auto">
            <a:xfrm flipV="1">
              <a:off x="3300115" y="2634772"/>
              <a:ext cx="1588" cy="8572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188" name="Line 92"/>
            <p:cNvSpPr>
              <a:spLocks noChangeShapeType="1"/>
            </p:cNvSpPr>
            <p:nvPr/>
          </p:nvSpPr>
          <p:spPr bwMode="auto">
            <a:xfrm flipH="1">
              <a:off x="3455690" y="2360135"/>
              <a:ext cx="85725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189" name="Line 93"/>
            <p:cNvSpPr>
              <a:spLocks noChangeShapeType="1"/>
            </p:cNvSpPr>
            <p:nvPr/>
          </p:nvSpPr>
          <p:spPr bwMode="auto">
            <a:xfrm flipV="1">
              <a:off x="3498553" y="2317272"/>
              <a:ext cx="1588" cy="8413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190" name="Line 94"/>
            <p:cNvSpPr>
              <a:spLocks noChangeShapeType="1"/>
            </p:cNvSpPr>
            <p:nvPr/>
          </p:nvSpPr>
          <p:spPr bwMode="auto">
            <a:xfrm flipH="1">
              <a:off x="3258840" y="3095147"/>
              <a:ext cx="84138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191" name="Line 95"/>
            <p:cNvSpPr>
              <a:spLocks noChangeShapeType="1"/>
            </p:cNvSpPr>
            <p:nvPr/>
          </p:nvSpPr>
          <p:spPr bwMode="auto">
            <a:xfrm flipV="1">
              <a:off x="3300115" y="3060222"/>
              <a:ext cx="1588" cy="8413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192" name="Line 96"/>
            <p:cNvSpPr>
              <a:spLocks noChangeShapeType="1"/>
            </p:cNvSpPr>
            <p:nvPr/>
          </p:nvSpPr>
          <p:spPr bwMode="auto">
            <a:xfrm flipH="1">
              <a:off x="3258840" y="2882422"/>
              <a:ext cx="84138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193" name="Line 97"/>
            <p:cNvSpPr>
              <a:spLocks noChangeShapeType="1"/>
            </p:cNvSpPr>
            <p:nvPr/>
          </p:nvSpPr>
          <p:spPr bwMode="auto">
            <a:xfrm flipH="1">
              <a:off x="3258840" y="3306285"/>
              <a:ext cx="84138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195" name="Rectangle 99"/>
            <p:cNvSpPr>
              <a:spLocks noChangeArrowheads="1"/>
            </p:cNvSpPr>
            <p:nvPr/>
          </p:nvSpPr>
          <p:spPr bwMode="auto">
            <a:xfrm>
              <a:off x="3728545" y="2263787"/>
              <a:ext cx="600075" cy="225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3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AD8130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96" name="Line 100"/>
            <p:cNvSpPr>
              <a:spLocks noChangeShapeType="1"/>
            </p:cNvSpPr>
            <p:nvPr/>
          </p:nvSpPr>
          <p:spPr bwMode="auto">
            <a:xfrm flipH="1">
              <a:off x="4501853" y="2988785"/>
              <a:ext cx="49213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197" name="Line 101"/>
            <p:cNvSpPr>
              <a:spLocks noChangeShapeType="1"/>
            </p:cNvSpPr>
            <p:nvPr/>
          </p:nvSpPr>
          <p:spPr bwMode="auto">
            <a:xfrm flipH="1">
              <a:off x="4551065" y="2882422"/>
              <a:ext cx="57150" cy="10636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198" name="Line 102"/>
            <p:cNvSpPr>
              <a:spLocks noChangeShapeType="1"/>
            </p:cNvSpPr>
            <p:nvPr/>
          </p:nvSpPr>
          <p:spPr bwMode="auto">
            <a:xfrm flipH="1" flipV="1">
              <a:off x="4608215" y="2882422"/>
              <a:ext cx="106363" cy="21272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199" name="Line 103"/>
            <p:cNvSpPr>
              <a:spLocks noChangeShapeType="1"/>
            </p:cNvSpPr>
            <p:nvPr/>
          </p:nvSpPr>
          <p:spPr bwMode="auto">
            <a:xfrm flipH="1">
              <a:off x="4714578" y="2882422"/>
              <a:ext cx="104775" cy="21272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200" name="Line 104"/>
            <p:cNvSpPr>
              <a:spLocks noChangeShapeType="1"/>
            </p:cNvSpPr>
            <p:nvPr/>
          </p:nvSpPr>
          <p:spPr bwMode="auto">
            <a:xfrm flipH="1" flipV="1">
              <a:off x="4819353" y="2882422"/>
              <a:ext cx="100013" cy="21272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201" name="Line 105"/>
            <p:cNvSpPr>
              <a:spLocks noChangeShapeType="1"/>
            </p:cNvSpPr>
            <p:nvPr/>
          </p:nvSpPr>
          <p:spPr bwMode="auto">
            <a:xfrm flipH="1">
              <a:off x="4974928" y="2988785"/>
              <a:ext cx="49213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202" name="Line 106"/>
            <p:cNvSpPr>
              <a:spLocks noChangeShapeType="1"/>
            </p:cNvSpPr>
            <p:nvPr/>
          </p:nvSpPr>
          <p:spPr bwMode="auto">
            <a:xfrm flipH="1">
              <a:off x="4919365" y="2988785"/>
              <a:ext cx="55563" cy="10636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203" name="Rectangle 107"/>
            <p:cNvSpPr>
              <a:spLocks noChangeArrowheads="1"/>
            </p:cNvSpPr>
            <p:nvPr/>
          </p:nvSpPr>
          <p:spPr bwMode="auto">
            <a:xfrm>
              <a:off x="4538635" y="2668832"/>
              <a:ext cx="395942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3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R</a:t>
              </a:r>
              <a:r>
                <a:rPr kumimoji="0" lang="pt-BR" sz="1300" b="0" i="0" u="none" strike="noStrike" cap="none" normalizeH="0" baseline="-2500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sensor</a:t>
              </a:r>
              <a:endParaRPr kumimoji="0" lang="pt-BR" sz="18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05" name="Line 109"/>
            <p:cNvSpPr>
              <a:spLocks noChangeShapeType="1"/>
            </p:cNvSpPr>
            <p:nvPr/>
          </p:nvSpPr>
          <p:spPr bwMode="auto">
            <a:xfrm flipV="1">
              <a:off x="5660728" y="3306285"/>
              <a:ext cx="1588" cy="508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206" name="Line 110"/>
            <p:cNvSpPr>
              <a:spLocks noChangeShapeType="1"/>
            </p:cNvSpPr>
            <p:nvPr/>
          </p:nvSpPr>
          <p:spPr bwMode="auto">
            <a:xfrm flipH="1" flipV="1">
              <a:off x="5660728" y="3357085"/>
              <a:ext cx="106363" cy="5556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207" name="Line 111"/>
            <p:cNvSpPr>
              <a:spLocks noChangeShapeType="1"/>
            </p:cNvSpPr>
            <p:nvPr/>
          </p:nvSpPr>
          <p:spPr bwMode="auto">
            <a:xfrm flipV="1">
              <a:off x="5554365" y="3412647"/>
              <a:ext cx="212725" cy="10636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208" name="Line 112"/>
            <p:cNvSpPr>
              <a:spLocks noChangeShapeType="1"/>
            </p:cNvSpPr>
            <p:nvPr/>
          </p:nvSpPr>
          <p:spPr bwMode="auto">
            <a:xfrm flipH="1" flipV="1">
              <a:off x="5554365" y="3519010"/>
              <a:ext cx="212725" cy="10636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209" name="Line 113"/>
            <p:cNvSpPr>
              <a:spLocks noChangeShapeType="1"/>
            </p:cNvSpPr>
            <p:nvPr/>
          </p:nvSpPr>
          <p:spPr bwMode="auto">
            <a:xfrm flipV="1">
              <a:off x="5554365" y="3625372"/>
              <a:ext cx="212725" cy="10636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210" name="Line 114"/>
            <p:cNvSpPr>
              <a:spLocks noChangeShapeType="1"/>
            </p:cNvSpPr>
            <p:nvPr/>
          </p:nvSpPr>
          <p:spPr bwMode="auto">
            <a:xfrm flipV="1">
              <a:off x="5660728" y="3780947"/>
              <a:ext cx="1588" cy="5556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211" name="Line 115"/>
            <p:cNvSpPr>
              <a:spLocks noChangeShapeType="1"/>
            </p:cNvSpPr>
            <p:nvPr/>
          </p:nvSpPr>
          <p:spPr bwMode="auto">
            <a:xfrm flipH="1" flipV="1">
              <a:off x="5554365" y="3731735"/>
              <a:ext cx="106363" cy="4921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212" name="Rectangle 116"/>
            <p:cNvSpPr>
              <a:spLocks noChangeArrowheads="1"/>
            </p:cNvSpPr>
            <p:nvPr/>
          </p:nvSpPr>
          <p:spPr bwMode="auto">
            <a:xfrm>
              <a:off x="5348725" y="3433917"/>
              <a:ext cx="177934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3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R</a:t>
              </a:r>
              <a:r>
                <a:rPr kumimoji="0" lang="pt-BR" sz="1300" b="0" i="0" u="none" strike="noStrike" cap="none" normalizeH="0" baseline="-250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L</a:t>
              </a:r>
              <a:endParaRPr kumimoji="0" lang="pt-BR" sz="18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14" name="Line 118"/>
            <p:cNvSpPr>
              <a:spLocks noChangeShapeType="1"/>
            </p:cNvSpPr>
            <p:nvPr/>
          </p:nvSpPr>
          <p:spPr bwMode="auto">
            <a:xfrm flipH="1" flipV="1">
              <a:off x="4395490" y="4360385"/>
              <a:ext cx="423863" cy="21113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215" name="Line 119"/>
            <p:cNvSpPr>
              <a:spLocks noChangeShapeType="1"/>
            </p:cNvSpPr>
            <p:nvPr/>
          </p:nvSpPr>
          <p:spPr bwMode="auto">
            <a:xfrm flipH="1">
              <a:off x="4395490" y="4147660"/>
              <a:ext cx="423863" cy="21272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216" name="Line 120"/>
            <p:cNvSpPr>
              <a:spLocks noChangeShapeType="1"/>
            </p:cNvSpPr>
            <p:nvPr/>
          </p:nvSpPr>
          <p:spPr bwMode="auto">
            <a:xfrm flipV="1">
              <a:off x="4819353" y="4147660"/>
              <a:ext cx="1588" cy="42386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217" name="Line 121"/>
            <p:cNvSpPr>
              <a:spLocks noChangeShapeType="1"/>
            </p:cNvSpPr>
            <p:nvPr/>
          </p:nvSpPr>
          <p:spPr bwMode="auto">
            <a:xfrm flipH="1">
              <a:off x="4735215" y="4466747"/>
              <a:ext cx="57150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218" name="Line 122"/>
            <p:cNvSpPr>
              <a:spLocks noChangeShapeType="1"/>
            </p:cNvSpPr>
            <p:nvPr/>
          </p:nvSpPr>
          <p:spPr bwMode="auto">
            <a:xfrm flipH="1">
              <a:off x="4735215" y="4254022"/>
              <a:ext cx="57150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219" name="Line 123"/>
            <p:cNvSpPr>
              <a:spLocks noChangeShapeType="1"/>
            </p:cNvSpPr>
            <p:nvPr/>
          </p:nvSpPr>
          <p:spPr bwMode="auto">
            <a:xfrm>
              <a:off x="4763790" y="4233385"/>
              <a:ext cx="1588" cy="4921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220" name="Rectangle 124"/>
            <p:cNvSpPr>
              <a:spLocks noChangeArrowheads="1"/>
            </p:cNvSpPr>
            <p:nvPr/>
          </p:nvSpPr>
          <p:spPr bwMode="auto">
            <a:xfrm>
              <a:off x="4360565" y="4493735"/>
              <a:ext cx="247650" cy="225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U1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29" name="Freeform 133"/>
            <p:cNvSpPr>
              <a:spLocks/>
            </p:cNvSpPr>
            <p:nvPr/>
          </p:nvSpPr>
          <p:spPr bwMode="auto">
            <a:xfrm>
              <a:off x="2593678" y="2988785"/>
              <a:ext cx="227013" cy="1127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" y="0"/>
                </a:cxn>
                <a:cxn ang="0">
                  <a:pos x="16" y="16"/>
                </a:cxn>
                <a:cxn ang="0">
                  <a:pos x="0" y="0"/>
                </a:cxn>
              </a:cxnLst>
              <a:rect l="0" t="0" r="r" b="b"/>
              <a:pathLst>
                <a:path w="32" h="16">
                  <a:moveTo>
                    <a:pt x="0" y="0"/>
                  </a:moveTo>
                  <a:lnTo>
                    <a:pt x="32" y="0"/>
                  </a:lnTo>
                  <a:lnTo>
                    <a:pt x="16" y="16"/>
                  </a:ln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230" name="Freeform 134"/>
            <p:cNvSpPr>
              <a:spLocks/>
            </p:cNvSpPr>
            <p:nvPr/>
          </p:nvSpPr>
          <p:spPr bwMode="auto">
            <a:xfrm>
              <a:off x="2573040" y="2585560"/>
              <a:ext cx="339725" cy="163513"/>
            </a:xfrm>
            <a:custGeom>
              <a:avLst/>
              <a:gdLst/>
              <a:ahLst/>
              <a:cxnLst>
                <a:cxn ang="0">
                  <a:pos x="48" y="12"/>
                </a:cxn>
                <a:cxn ang="0">
                  <a:pos x="36" y="0"/>
                </a:cxn>
                <a:cxn ang="0">
                  <a:pos x="0" y="0"/>
                </a:cxn>
                <a:cxn ang="0">
                  <a:pos x="0" y="23"/>
                </a:cxn>
                <a:cxn ang="0">
                  <a:pos x="36" y="23"/>
                </a:cxn>
                <a:cxn ang="0">
                  <a:pos x="48" y="12"/>
                </a:cxn>
              </a:cxnLst>
              <a:rect l="0" t="0" r="r" b="b"/>
              <a:pathLst>
                <a:path w="48" h="23">
                  <a:moveTo>
                    <a:pt x="48" y="12"/>
                  </a:moveTo>
                  <a:lnTo>
                    <a:pt x="36" y="0"/>
                  </a:lnTo>
                  <a:lnTo>
                    <a:pt x="0" y="0"/>
                  </a:lnTo>
                  <a:lnTo>
                    <a:pt x="0" y="23"/>
                  </a:lnTo>
                  <a:lnTo>
                    <a:pt x="36" y="23"/>
                  </a:lnTo>
                  <a:lnTo>
                    <a:pt x="48" y="12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231" name="Rectangle 135"/>
            <p:cNvSpPr>
              <a:spLocks noChangeArrowheads="1"/>
            </p:cNvSpPr>
            <p:nvPr/>
          </p:nvSpPr>
          <p:spPr bwMode="auto">
            <a:xfrm>
              <a:off x="2603420" y="2578822"/>
              <a:ext cx="303213" cy="225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Vin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32" name="Freeform 136"/>
            <p:cNvSpPr>
              <a:spLocks/>
            </p:cNvSpPr>
            <p:nvPr/>
          </p:nvSpPr>
          <p:spPr bwMode="auto">
            <a:xfrm>
              <a:off x="5548015" y="4147660"/>
              <a:ext cx="225425" cy="1143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" y="0"/>
                </a:cxn>
                <a:cxn ang="0">
                  <a:pos x="16" y="16"/>
                </a:cxn>
                <a:cxn ang="0">
                  <a:pos x="0" y="0"/>
                </a:cxn>
              </a:cxnLst>
              <a:rect l="0" t="0" r="r" b="b"/>
              <a:pathLst>
                <a:path w="32" h="16">
                  <a:moveTo>
                    <a:pt x="0" y="0"/>
                  </a:moveTo>
                  <a:lnTo>
                    <a:pt x="32" y="0"/>
                  </a:lnTo>
                  <a:lnTo>
                    <a:pt x="16" y="16"/>
                  </a:ln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233" name="Freeform 137"/>
            <p:cNvSpPr>
              <a:spLocks/>
            </p:cNvSpPr>
            <p:nvPr/>
          </p:nvSpPr>
          <p:spPr bwMode="auto">
            <a:xfrm>
              <a:off x="3109615" y="2063272"/>
              <a:ext cx="438150" cy="161925"/>
            </a:xfrm>
            <a:custGeom>
              <a:avLst/>
              <a:gdLst/>
              <a:ahLst/>
              <a:cxnLst>
                <a:cxn ang="0">
                  <a:pos x="62" y="11"/>
                </a:cxn>
                <a:cxn ang="0">
                  <a:pos x="50" y="0"/>
                </a:cxn>
                <a:cxn ang="0">
                  <a:pos x="0" y="0"/>
                </a:cxn>
                <a:cxn ang="0">
                  <a:pos x="0" y="23"/>
                </a:cxn>
                <a:cxn ang="0">
                  <a:pos x="50" y="23"/>
                </a:cxn>
                <a:cxn ang="0">
                  <a:pos x="62" y="11"/>
                </a:cxn>
              </a:cxnLst>
              <a:rect l="0" t="0" r="r" b="b"/>
              <a:pathLst>
                <a:path w="62" h="23">
                  <a:moveTo>
                    <a:pt x="62" y="11"/>
                  </a:moveTo>
                  <a:lnTo>
                    <a:pt x="50" y="0"/>
                  </a:lnTo>
                  <a:lnTo>
                    <a:pt x="0" y="0"/>
                  </a:lnTo>
                  <a:lnTo>
                    <a:pt x="0" y="23"/>
                  </a:lnTo>
                  <a:lnTo>
                    <a:pt x="50" y="23"/>
                  </a:lnTo>
                  <a:lnTo>
                    <a:pt x="62" y="11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234" name="Rectangle 138"/>
            <p:cNvSpPr>
              <a:spLocks noChangeArrowheads="1"/>
            </p:cNvSpPr>
            <p:nvPr/>
          </p:nvSpPr>
          <p:spPr bwMode="auto">
            <a:xfrm>
              <a:off x="3138950" y="2038762"/>
              <a:ext cx="409575" cy="225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3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Vcc</a:t>
              </a:r>
              <a:r>
                <a:rPr kumimoji="0" lang="pt-BR" sz="13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+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35" name="Freeform 139"/>
            <p:cNvSpPr>
              <a:spLocks/>
            </p:cNvSpPr>
            <p:nvPr/>
          </p:nvSpPr>
          <p:spPr bwMode="auto">
            <a:xfrm>
              <a:off x="3144540" y="3752372"/>
              <a:ext cx="403225" cy="161925"/>
            </a:xfrm>
            <a:custGeom>
              <a:avLst/>
              <a:gdLst/>
              <a:ahLst/>
              <a:cxnLst>
                <a:cxn ang="0">
                  <a:pos x="57" y="11"/>
                </a:cxn>
                <a:cxn ang="0">
                  <a:pos x="45" y="0"/>
                </a:cxn>
                <a:cxn ang="0">
                  <a:pos x="0" y="0"/>
                </a:cxn>
                <a:cxn ang="0">
                  <a:pos x="0" y="23"/>
                </a:cxn>
                <a:cxn ang="0">
                  <a:pos x="45" y="23"/>
                </a:cxn>
                <a:cxn ang="0">
                  <a:pos x="57" y="11"/>
                </a:cxn>
              </a:cxnLst>
              <a:rect l="0" t="0" r="r" b="b"/>
              <a:pathLst>
                <a:path w="57" h="23">
                  <a:moveTo>
                    <a:pt x="57" y="11"/>
                  </a:moveTo>
                  <a:lnTo>
                    <a:pt x="45" y="0"/>
                  </a:lnTo>
                  <a:lnTo>
                    <a:pt x="0" y="0"/>
                  </a:lnTo>
                  <a:lnTo>
                    <a:pt x="0" y="23"/>
                  </a:lnTo>
                  <a:lnTo>
                    <a:pt x="45" y="23"/>
                  </a:lnTo>
                  <a:lnTo>
                    <a:pt x="57" y="11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236" name="Rectangle 140"/>
            <p:cNvSpPr>
              <a:spLocks noChangeArrowheads="1"/>
            </p:cNvSpPr>
            <p:nvPr/>
          </p:nvSpPr>
          <p:spPr bwMode="auto">
            <a:xfrm>
              <a:off x="3173875" y="3748952"/>
              <a:ext cx="374650" cy="225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3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Vcc</a:t>
              </a:r>
              <a:r>
                <a:rPr kumimoji="0" lang="pt-BR" sz="13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-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38" name="Line 142"/>
            <p:cNvSpPr>
              <a:spLocks noChangeShapeType="1"/>
            </p:cNvSpPr>
            <p:nvPr/>
          </p:nvSpPr>
          <p:spPr bwMode="auto">
            <a:xfrm flipH="1">
              <a:off x="3547765" y="2147410"/>
              <a:ext cx="106363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239" name="Line 143"/>
            <p:cNvSpPr>
              <a:spLocks noChangeShapeType="1"/>
            </p:cNvSpPr>
            <p:nvPr/>
          </p:nvSpPr>
          <p:spPr bwMode="auto">
            <a:xfrm flipV="1">
              <a:off x="3654128" y="2147410"/>
              <a:ext cx="1588" cy="10636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240" name="Line 144"/>
            <p:cNvSpPr>
              <a:spLocks noChangeShapeType="1"/>
            </p:cNvSpPr>
            <p:nvPr/>
          </p:nvSpPr>
          <p:spPr bwMode="auto">
            <a:xfrm flipH="1">
              <a:off x="2919115" y="2671285"/>
              <a:ext cx="212725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243" name="Line 147"/>
            <p:cNvSpPr>
              <a:spLocks noChangeShapeType="1"/>
            </p:cNvSpPr>
            <p:nvPr/>
          </p:nvSpPr>
          <p:spPr bwMode="auto">
            <a:xfrm flipH="1">
              <a:off x="2706390" y="2882422"/>
              <a:ext cx="425450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244" name="Line 148"/>
            <p:cNvSpPr>
              <a:spLocks noChangeShapeType="1"/>
            </p:cNvSpPr>
            <p:nvPr/>
          </p:nvSpPr>
          <p:spPr bwMode="auto">
            <a:xfrm flipV="1">
              <a:off x="2706390" y="2882422"/>
              <a:ext cx="1588" cy="10636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245" name="Line 149"/>
            <p:cNvSpPr>
              <a:spLocks noChangeShapeType="1"/>
            </p:cNvSpPr>
            <p:nvPr/>
          </p:nvSpPr>
          <p:spPr bwMode="auto">
            <a:xfrm flipH="1">
              <a:off x="4290715" y="2988785"/>
              <a:ext cx="211138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246" name="Line 150"/>
            <p:cNvSpPr>
              <a:spLocks noChangeShapeType="1"/>
            </p:cNvSpPr>
            <p:nvPr/>
          </p:nvSpPr>
          <p:spPr bwMode="auto">
            <a:xfrm flipH="1">
              <a:off x="5024140" y="2988785"/>
              <a:ext cx="636588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247" name="Line 151"/>
            <p:cNvSpPr>
              <a:spLocks noChangeShapeType="1"/>
            </p:cNvSpPr>
            <p:nvPr/>
          </p:nvSpPr>
          <p:spPr bwMode="auto">
            <a:xfrm flipH="1">
              <a:off x="2812753" y="3095147"/>
              <a:ext cx="319088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249" name="Line 153"/>
            <p:cNvSpPr>
              <a:spLocks noChangeShapeType="1"/>
            </p:cNvSpPr>
            <p:nvPr/>
          </p:nvSpPr>
          <p:spPr bwMode="auto">
            <a:xfrm flipH="1">
              <a:off x="3025478" y="3306285"/>
              <a:ext cx="106363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250" name="Line 154"/>
            <p:cNvSpPr>
              <a:spLocks noChangeShapeType="1"/>
            </p:cNvSpPr>
            <p:nvPr/>
          </p:nvSpPr>
          <p:spPr bwMode="auto">
            <a:xfrm flipV="1">
              <a:off x="5660728" y="2988785"/>
              <a:ext cx="1588" cy="3175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256" name="Line 160"/>
            <p:cNvSpPr>
              <a:spLocks noChangeShapeType="1"/>
            </p:cNvSpPr>
            <p:nvPr/>
          </p:nvSpPr>
          <p:spPr bwMode="auto">
            <a:xfrm flipV="1">
              <a:off x="3654128" y="3731735"/>
              <a:ext cx="1588" cy="1047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257" name="Line 161"/>
            <p:cNvSpPr>
              <a:spLocks noChangeShapeType="1"/>
            </p:cNvSpPr>
            <p:nvPr/>
          </p:nvSpPr>
          <p:spPr bwMode="auto">
            <a:xfrm flipH="1">
              <a:off x="3547765" y="3836510"/>
              <a:ext cx="106363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260" name="Line 164"/>
            <p:cNvSpPr>
              <a:spLocks noChangeShapeType="1"/>
            </p:cNvSpPr>
            <p:nvPr/>
          </p:nvSpPr>
          <p:spPr bwMode="auto">
            <a:xfrm flipV="1">
              <a:off x="3025478" y="3306285"/>
              <a:ext cx="1588" cy="73501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261" name="Line 165"/>
            <p:cNvSpPr>
              <a:spLocks noChangeShapeType="1"/>
            </p:cNvSpPr>
            <p:nvPr/>
          </p:nvSpPr>
          <p:spPr bwMode="auto">
            <a:xfrm flipV="1">
              <a:off x="4501853" y="2988785"/>
              <a:ext cx="1588" cy="105251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262" name="Line 166"/>
            <p:cNvSpPr>
              <a:spLocks noChangeShapeType="1"/>
            </p:cNvSpPr>
            <p:nvPr/>
          </p:nvSpPr>
          <p:spPr bwMode="auto">
            <a:xfrm flipH="1">
              <a:off x="3025478" y="4041297"/>
              <a:ext cx="1476375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263" name="Line 167"/>
            <p:cNvSpPr>
              <a:spLocks noChangeShapeType="1"/>
            </p:cNvSpPr>
            <p:nvPr/>
          </p:nvSpPr>
          <p:spPr bwMode="auto">
            <a:xfrm flipV="1">
              <a:off x="5660728" y="3836510"/>
              <a:ext cx="1588" cy="31115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264" name="Line 168"/>
            <p:cNvSpPr>
              <a:spLocks noChangeShapeType="1"/>
            </p:cNvSpPr>
            <p:nvPr/>
          </p:nvSpPr>
          <p:spPr bwMode="auto">
            <a:xfrm flipV="1">
              <a:off x="5024140" y="2988785"/>
              <a:ext cx="1588" cy="126523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265" name="Line 169"/>
            <p:cNvSpPr>
              <a:spLocks noChangeShapeType="1"/>
            </p:cNvSpPr>
            <p:nvPr/>
          </p:nvSpPr>
          <p:spPr bwMode="auto">
            <a:xfrm flipH="1">
              <a:off x="4819353" y="4254022"/>
              <a:ext cx="204788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266" name="Line 170"/>
            <p:cNvSpPr>
              <a:spLocks noChangeShapeType="1"/>
            </p:cNvSpPr>
            <p:nvPr/>
          </p:nvSpPr>
          <p:spPr bwMode="auto">
            <a:xfrm flipV="1">
              <a:off x="2812753" y="3095147"/>
              <a:ext cx="1588" cy="126523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267" name="Line 171"/>
            <p:cNvSpPr>
              <a:spLocks noChangeShapeType="1"/>
            </p:cNvSpPr>
            <p:nvPr/>
          </p:nvSpPr>
          <p:spPr bwMode="auto">
            <a:xfrm flipH="1">
              <a:off x="2812753" y="4360385"/>
              <a:ext cx="1477963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268" name="Line 172"/>
            <p:cNvSpPr>
              <a:spLocks noChangeShapeType="1"/>
            </p:cNvSpPr>
            <p:nvPr/>
          </p:nvSpPr>
          <p:spPr bwMode="auto">
            <a:xfrm flipH="1">
              <a:off x="4290715" y="4360385"/>
              <a:ext cx="104775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271" name="Line 175"/>
            <p:cNvSpPr>
              <a:spLocks noChangeShapeType="1"/>
            </p:cNvSpPr>
            <p:nvPr/>
          </p:nvSpPr>
          <p:spPr bwMode="auto">
            <a:xfrm flipH="1">
              <a:off x="4819353" y="4466747"/>
              <a:ext cx="204788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276" name="Line 180"/>
            <p:cNvSpPr>
              <a:spLocks noChangeShapeType="1"/>
            </p:cNvSpPr>
            <p:nvPr/>
          </p:nvSpPr>
          <p:spPr bwMode="auto">
            <a:xfrm flipV="1">
              <a:off x="4290715" y="4360385"/>
              <a:ext cx="1588" cy="42386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277" name="Line 181"/>
            <p:cNvSpPr>
              <a:spLocks noChangeShapeType="1"/>
            </p:cNvSpPr>
            <p:nvPr/>
          </p:nvSpPr>
          <p:spPr bwMode="auto">
            <a:xfrm flipV="1">
              <a:off x="5024140" y="4466747"/>
              <a:ext cx="1588" cy="3175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278" name="Line 182"/>
            <p:cNvSpPr>
              <a:spLocks noChangeShapeType="1"/>
            </p:cNvSpPr>
            <p:nvPr/>
          </p:nvSpPr>
          <p:spPr bwMode="auto">
            <a:xfrm flipH="1">
              <a:off x="4290715" y="4784247"/>
              <a:ext cx="733425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69" name="Rectangle 72"/>
            <p:cNvSpPr>
              <a:spLocks noChangeArrowheads="1"/>
            </p:cNvSpPr>
            <p:nvPr/>
          </p:nvSpPr>
          <p:spPr bwMode="auto">
            <a:xfrm>
              <a:off x="5168705" y="2713837"/>
              <a:ext cx="96180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sz="1100" dirty="0" smtClean="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rPr>
                <a:t>i</a:t>
              </a:r>
              <a:r>
                <a:rPr kumimoji="0" lang="pt-BR" sz="1100" b="0" i="0" u="none" strike="noStrike" cap="none" normalizeH="0" baseline="-250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L</a:t>
              </a:r>
              <a:endParaRPr kumimoji="0" lang="pt-BR" sz="18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70" name="Conector de seta reta 269"/>
            <p:cNvCxnSpPr/>
            <p:nvPr/>
          </p:nvCxnSpPr>
          <p:spPr>
            <a:xfrm>
              <a:off x="5168705" y="2893857"/>
              <a:ext cx="315035" cy="0"/>
            </a:xfrm>
            <a:prstGeom prst="straightConnector1">
              <a:avLst/>
            </a:prstGeom>
            <a:ln w="63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rupo 217"/>
          <p:cNvGrpSpPr/>
          <p:nvPr/>
        </p:nvGrpSpPr>
        <p:grpSpPr>
          <a:xfrm>
            <a:off x="2951820" y="2618910"/>
            <a:ext cx="2995373" cy="2178515"/>
            <a:chOff x="2951820" y="2618910"/>
            <a:chExt cx="2995373" cy="2178515"/>
          </a:xfrm>
        </p:grpSpPr>
        <p:sp>
          <p:nvSpPr>
            <p:cNvPr id="5125" name="Line 5"/>
            <p:cNvSpPr>
              <a:spLocks noChangeShapeType="1"/>
            </p:cNvSpPr>
            <p:nvPr/>
          </p:nvSpPr>
          <p:spPr bwMode="auto">
            <a:xfrm>
              <a:off x="4445000" y="2944813"/>
              <a:ext cx="804863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26" name="Line 6"/>
            <p:cNvSpPr>
              <a:spLocks noChangeShapeType="1"/>
            </p:cNvSpPr>
            <p:nvPr/>
          </p:nvSpPr>
          <p:spPr bwMode="auto">
            <a:xfrm>
              <a:off x="4445000" y="2944813"/>
              <a:ext cx="1588" cy="79851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27" name="Line 7"/>
            <p:cNvSpPr>
              <a:spLocks noChangeShapeType="1"/>
            </p:cNvSpPr>
            <p:nvPr/>
          </p:nvSpPr>
          <p:spPr bwMode="auto">
            <a:xfrm>
              <a:off x="4445000" y="3743325"/>
              <a:ext cx="804863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28" name="Line 8"/>
            <p:cNvSpPr>
              <a:spLocks noChangeShapeType="1"/>
            </p:cNvSpPr>
            <p:nvPr/>
          </p:nvSpPr>
          <p:spPr bwMode="auto">
            <a:xfrm flipV="1">
              <a:off x="5249863" y="3340100"/>
              <a:ext cx="77788" cy="40322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29" name="Line 9"/>
            <p:cNvSpPr>
              <a:spLocks noChangeShapeType="1"/>
            </p:cNvSpPr>
            <p:nvPr/>
          </p:nvSpPr>
          <p:spPr bwMode="auto">
            <a:xfrm flipH="1" flipV="1">
              <a:off x="5249863" y="2944813"/>
              <a:ext cx="77788" cy="3952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30" name="Line 10"/>
            <p:cNvSpPr>
              <a:spLocks noChangeShapeType="1"/>
            </p:cNvSpPr>
            <p:nvPr/>
          </p:nvSpPr>
          <p:spPr bwMode="auto">
            <a:xfrm flipV="1">
              <a:off x="4848225" y="2782888"/>
              <a:ext cx="1588" cy="16192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31" name="Line 11"/>
            <p:cNvSpPr>
              <a:spLocks noChangeShapeType="1"/>
            </p:cNvSpPr>
            <p:nvPr/>
          </p:nvSpPr>
          <p:spPr bwMode="auto">
            <a:xfrm flipV="1">
              <a:off x="4848225" y="3743325"/>
              <a:ext cx="1588" cy="16351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32" name="Line 12"/>
            <p:cNvSpPr>
              <a:spLocks noChangeShapeType="1"/>
            </p:cNvSpPr>
            <p:nvPr/>
          </p:nvSpPr>
          <p:spPr bwMode="auto">
            <a:xfrm flipV="1">
              <a:off x="4529138" y="3028950"/>
              <a:ext cx="1588" cy="31115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33" name="Line 13"/>
            <p:cNvSpPr>
              <a:spLocks noChangeShapeType="1"/>
            </p:cNvSpPr>
            <p:nvPr/>
          </p:nvSpPr>
          <p:spPr bwMode="auto">
            <a:xfrm flipH="1">
              <a:off x="4529138" y="3184525"/>
              <a:ext cx="233363" cy="1555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34" name="Line 14"/>
            <p:cNvSpPr>
              <a:spLocks noChangeShapeType="1"/>
            </p:cNvSpPr>
            <p:nvPr/>
          </p:nvSpPr>
          <p:spPr bwMode="auto">
            <a:xfrm>
              <a:off x="4529138" y="3028950"/>
              <a:ext cx="233363" cy="1555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35" name="Line 15"/>
            <p:cNvSpPr>
              <a:spLocks noChangeShapeType="1"/>
            </p:cNvSpPr>
            <p:nvPr/>
          </p:nvSpPr>
          <p:spPr bwMode="auto">
            <a:xfrm flipV="1">
              <a:off x="4529138" y="3340100"/>
              <a:ext cx="1588" cy="31115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36" name="Line 16"/>
            <p:cNvSpPr>
              <a:spLocks noChangeShapeType="1"/>
            </p:cNvSpPr>
            <p:nvPr/>
          </p:nvSpPr>
          <p:spPr bwMode="auto">
            <a:xfrm flipH="1">
              <a:off x="4529138" y="3495675"/>
              <a:ext cx="233363" cy="1555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37" name="Line 17"/>
            <p:cNvSpPr>
              <a:spLocks noChangeShapeType="1"/>
            </p:cNvSpPr>
            <p:nvPr/>
          </p:nvSpPr>
          <p:spPr bwMode="auto">
            <a:xfrm>
              <a:off x="4529138" y="3340100"/>
              <a:ext cx="233363" cy="1555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38" name="Line 18"/>
            <p:cNvSpPr>
              <a:spLocks noChangeShapeType="1"/>
            </p:cNvSpPr>
            <p:nvPr/>
          </p:nvSpPr>
          <p:spPr bwMode="auto">
            <a:xfrm flipV="1">
              <a:off x="5010150" y="3184525"/>
              <a:ext cx="1588" cy="31115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39" name="Line 19"/>
            <p:cNvSpPr>
              <a:spLocks noChangeShapeType="1"/>
            </p:cNvSpPr>
            <p:nvPr/>
          </p:nvSpPr>
          <p:spPr bwMode="auto">
            <a:xfrm flipH="1">
              <a:off x="5010150" y="3340100"/>
              <a:ext cx="233363" cy="1555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40" name="Line 20"/>
            <p:cNvSpPr>
              <a:spLocks noChangeShapeType="1"/>
            </p:cNvSpPr>
            <p:nvPr/>
          </p:nvSpPr>
          <p:spPr bwMode="auto">
            <a:xfrm>
              <a:off x="5010150" y="3184525"/>
              <a:ext cx="233363" cy="1555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41" name="Line 21"/>
            <p:cNvSpPr>
              <a:spLocks noChangeShapeType="1"/>
            </p:cNvSpPr>
            <p:nvPr/>
          </p:nvSpPr>
          <p:spPr bwMode="auto">
            <a:xfrm flipH="1">
              <a:off x="4762500" y="3184525"/>
              <a:ext cx="163513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42" name="Line 22"/>
            <p:cNvSpPr>
              <a:spLocks noChangeShapeType="1"/>
            </p:cNvSpPr>
            <p:nvPr/>
          </p:nvSpPr>
          <p:spPr bwMode="auto">
            <a:xfrm flipV="1">
              <a:off x="4926013" y="3184525"/>
              <a:ext cx="1588" cy="31115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43" name="Line 23"/>
            <p:cNvSpPr>
              <a:spLocks noChangeShapeType="1"/>
            </p:cNvSpPr>
            <p:nvPr/>
          </p:nvSpPr>
          <p:spPr bwMode="auto">
            <a:xfrm>
              <a:off x="4762500" y="3495675"/>
              <a:ext cx="163513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44" name="Line 24"/>
            <p:cNvSpPr>
              <a:spLocks noChangeShapeType="1"/>
            </p:cNvSpPr>
            <p:nvPr/>
          </p:nvSpPr>
          <p:spPr bwMode="auto">
            <a:xfrm flipH="1">
              <a:off x="4926013" y="3340100"/>
              <a:ext cx="84138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45" name="Line 25"/>
            <p:cNvSpPr>
              <a:spLocks noChangeShapeType="1"/>
            </p:cNvSpPr>
            <p:nvPr/>
          </p:nvSpPr>
          <p:spPr bwMode="auto">
            <a:xfrm flipH="1">
              <a:off x="5243513" y="3340100"/>
              <a:ext cx="84138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46" name="Line 26"/>
            <p:cNvSpPr>
              <a:spLocks noChangeShapeType="1"/>
            </p:cNvSpPr>
            <p:nvPr/>
          </p:nvSpPr>
          <p:spPr bwMode="auto">
            <a:xfrm flipH="1">
              <a:off x="4445000" y="3100388"/>
              <a:ext cx="84138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47" name="Line 27"/>
            <p:cNvSpPr>
              <a:spLocks noChangeShapeType="1"/>
            </p:cNvSpPr>
            <p:nvPr/>
          </p:nvSpPr>
          <p:spPr bwMode="auto">
            <a:xfrm flipH="1">
              <a:off x="4445000" y="3262313"/>
              <a:ext cx="84138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48" name="Line 28"/>
            <p:cNvSpPr>
              <a:spLocks noChangeShapeType="1"/>
            </p:cNvSpPr>
            <p:nvPr/>
          </p:nvSpPr>
          <p:spPr bwMode="auto">
            <a:xfrm flipH="1">
              <a:off x="4445000" y="3425825"/>
              <a:ext cx="84138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49" name="Line 29"/>
            <p:cNvSpPr>
              <a:spLocks noChangeShapeType="1"/>
            </p:cNvSpPr>
            <p:nvPr/>
          </p:nvSpPr>
          <p:spPr bwMode="auto">
            <a:xfrm flipH="1">
              <a:off x="4445000" y="3587750"/>
              <a:ext cx="84138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50" name="Line 30"/>
            <p:cNvSpPr>
              <a:spLocks noChangeShapeType="1"/>
            </p:cNvSpPr>
            <p:nvPr/>
          </p:nvSpPr>
          <p:spPr bwMode="auto">
            <a:xfrm flipH="1">
              <a:off x="4699000" y="3829050"/>
              <a:ext cx="63500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51" name="Line 31"/>
            <p:cNvSpPr>
              <a:spLocks noChangeShapeType="1"/>
            </p:cNvSpPr>
            <p:nvPr/>
          </p:nvSpPr>
          <p:spPr bwMode="auto">
            <a:xfrm flipH="1">
              <a:off x="4543425" y="3100388"/>
              <a:ext cx="63500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52" name="Line 32"/>
            <p:cNvSpPr>
              <a:spLocks noChangeShapeType="1"/>
            </p:cNvSpPr>
            <p:nvPr/>
          </p:nvSpPr>
          <p:spPr bwMode="auto">
            <a:xfrm flipV="1">
              <a:off x="4578350" y="3071813"/>
              <a:ext cx="1588" cy="635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53" name="Line 33"/>
            <p:cNvSpPr>
              <a:spLocks noChangeShapeType="1"/>
            </p:cNvSpPr>
            <p:nvPr/>
          </p:nvSpPr>
          <p:spPr bwMode="auto">
            <a:xfrm flipH="1">
              <a:off x="4699000" y="2860675"/>
              <a:ext cx="57150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54" name="Line 34"/>
            <p:cNvSpPr>
              <a:spLocks noChangeShapeType="1"/>
            </p:cNvSpPr>
            <p:nvPr/>
          </p:nvSpPr>
          <p:spPr bwMode="auto">
            <a:xfrm flipV="1">
              <a:off x="4727575" y="2832100"/>
              <a:ext cx="1588" cy="635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55" name="Line 35"/>
            <p:cNvSpPr>
              <a:spLocks noChangeShapeType="1"/>
            </p:cNvSpPr>
            <p:nvPr/>
          </p:nvSpPr>
          <p:spPr bwMode="auto">
            <a:xfrm flipH="1">
              <a:off x="4543425" y="3425825"/>
              <a:ext cx="63500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56" name="Line 36"/>
            <p:cNvSpPr>
              <a:spLocks noChangeShapeType="1"/>
            </p:cNvSpPr>
            <p:nvPr/>
          </p:nvSpPr>
          <p:spPr bwMode="auto">
            <a:xfrm flipV="1">
              <a:off x="4578350" y="3397250"/>
              <a:ext cx="1588" cy="635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57" name="Line 37"/>
            <p:cNvSpPr>
              <a:spLocks noChangeShapeType="1"/>
            </p:cNvSpPr>
            <p:nvPr/>
          </p:nvSpPr>
          <p:spPr bwMode="auto">
            <a:xfrm flipH="1">
              <a:off x="4543425" y="3262313"/>
              <a:ext cx="63500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58" name="Line 38"/>
            <p:cNvSpPr>
              <a:spLocks noChangeShapeType="1"/>
            </p:cNvSpPr>
            <p:nvPr/>
          </p:nvSpPr>
          <p:spPr bwMode="auto">
            <a:xfrm flipH="1">
              <a:off x="4543425" y="3587750"/>
              <a:ext cx="63500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60" name="Rectangle 40"/>
            <p:cNvSpPr>
              <a:spLocks noChangeArrowheads="1"/>
            </p:cNvSpPr>
            <p:nvPr/>
          </p:nvSpPr>
          <p:spPr bwMode="auto">
            <a:xfrm>
              <a:off x="4953000" y="2809875"/>
              <a:ext cx="48101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AD8130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61" name="Line 41"/>
            <p:cNvSpPr>
              <a:spLocks noChangeShapeType="1"/>
            </p:cNvSpPr>
            <p:nvPr/>
          </p:nvSpPr>
          <p:spPr bwMode="auto">
            <a:xfrm>
              <a:off x="3802063" y="3305175"/>
              <a:ext cx="1588" cy="3492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62" name="Line 42"/>
            <p:cNvSpPr>
              <a:spLocks noChangeShapeType="1"/>
            </p:cNvSpPr>
            <p:nvPr/>
          </p:nvSpPr>
          <p:spPr bwMode="auto">
            <a:xfrm>
              <a:off x="3724275" y="3262313"/>
              <a:ext cx="77788" cy="4286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63" name="Line 43"/>
            <p:cNvSpPr>
              <a:spLocks noChangeShapeType="1"/>
            </p:cNvSpPr>
            <p:nvPr/>
          </p:nvSpPr>
          <p:spPr bwMode="auto">
            <a:xfrm flipH="1">
              <a:off x="3724275" y="3184525"/>
              <a:ext cx="161925" cy="777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64" name="Line 44"/>
            <p:cNvSpPr>
              <a:spLocks noChangeShapeType="1"/>
            </p:cNvSpPr>
            <p:nvPr/>
          </p:nvSpPr>
          <p:spPr bwMode="auto">
            <a:xfrm>
              <a:off x="3724275" y="3100388"/>
              <a:ext cx="161925" cy="8413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65" name="Line 45"/>
            <p:cNvSpPr>
              <a:spLocks noChangeShapeType="1"/>
            </p:cNvSpPr>
            <p:nvPr/>
          </p:nvSpPr>
          <p:spPr bwMode="auto">
            <a:xfrm flipH="1">
              <a:off x="3724275" y="3022600"/>
              <a:ext cx="161925" cy="777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66" name="Line 46"/>
            <p:cNvSpPr>
              <a:spLocks noChangeShapeType="1"/>
            </p:cNvSpPr>
            <p:nvPr/>
          </p:nvSpPr>
          <p:spPr bwMode="auto">
            <a:xfrm>
              <a:off x="3802063" y="2944813"/>
              <a:ext cx="1588" cy="3492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67" name="Line 47"/>
            <p:cNvSpPr>
              <a:spLocks noChangeShapeType="1"/>
            </p:cNvSpPr>
            <p:nvPr/>
          </p:nvSpPr>
          <p:spPr bwMode="auto">
            <a:xfrm>
              <a:off x="3802063" y="2979738"/>
              <a:ext cx="84138" cy="4286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68" name="Rectangle 48"/>
            <p:cNvSpPr>
              <a:spLocks noChangeArrowheads="1"/>
            </p:cNvSpPr>
            <p:nvPr/>
          </p:nvSpPr>
          <p:spPr bwMode="auto">
            <a:xfrm>
              <a:off x="3401870" y="3023955"/>
              <a:ext cx="30617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0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R</a:t>
              </a:r>
              <a:r>
                <a:rPr kumimoji="0" lang="pt-BR" sz="1000" b="0" i="0" u="none" strike="noStrike" cap="none" normalizeH="0" baseline="-2500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sensor</a:t>
              </a:r>
              <a:endParaRPr kumimoji="0" lang="pt-BR" sz="18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70" name="Line 50"/>
            <p:cNvSpPr>
              <a:spLocks noChangeShapeType="1"/>
            </p:cNvSpPr>
            <p:nvPr/>
          </p:nvSpPr>
          <p:spPr bwMode="auto">
            <a:xfrm>
              <a:off x="3802063" y="3948113"/>
              <a:ext cx="1588" cy="3651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71" name="Line 51"/>
            <p:cNvSpPr>
              <a:spLocks noChangeShapeType="1"/>
            </p:cNvSpPr>
            <p:nvPr/>
          </p:nvSpPr>
          <p:spPr bwMode="auto">
            <a:xfrm>
              <a:off x="3724275" y="3906838"/>
              <a:ext cx="77788" cy="412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72" name="Line 52"/>
            <p:cNvSpPr>
              <a:spLocks noChangeShapeType="1"/>
            </p:cNvSpPr>
            <p:nvPr/>
          </p:nvSpPr>
          <p:spPr bwMode="auto">
            <a:xfrm flipH="1">
              <a:off x="3724275" y="3829050"/>
              <a:ext cx="161925" cy="777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73" name="Line 53"/>
            <p:cNvSpPr>
              <a:spLocks noChangeShapeType="1"/>
            </p:cNvSpPr>
            <p:nvPr/>
          </p:nvSpPr>
          <p:spPr bwMode="auto">
            <a:xfrm>
              <a:off x="3724275" y="3743325"/>
              <a:ext cx="161925" cy="8572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74" name="Line 54"/>
            <p:cNvSpPr>
              <a:spLocks noChangeShapeType="1"/>
            </p:cNvSpPr>
            <p:nvPr/>
          </p:nvSpPr>
          <p:spPr bwMode="auto">
            <a:xfrm flipH="1">
              <a:off x="3724275" y="3665538"/>
              <a:ext cx="161925" cy="777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75" name="Line 55"/>
            <p:cNvSpPr>
              <a:spLocks noChangeShapeType="1"/>
            </p:cNvSpPr>
            <p:nvPr/>
          </p:nvSpPr>
          <p:spPr bwMode="auto">
            <a:xfrm>
              <a:off x="3802063" y="3587750"/>
              <a:ext cx="1588" cy="3492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76" name="Line 56"/>
            <p:cNvSpPr>
              <a:spLocks noChangeShapeType="1"/>
            </p:cNvSpPr>
            <p:nvPr/>
          </p:nvSpPr>
          <p:spPr bwMode="auto">
            <a:xfrm>
              <a:off x="3802063" y="3622675"/>
              <a:ext cx="84138" cy="4286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77" name="Rectangle 57"/>
            <p:cNvSpPr>
              <a:spLocks noChangeArrowheads="1"/>
            </p:cNvSpPr>
            <p:nvPr/>
          </p:nvSpPr>
          <p:spPr bwMode="auto">
            <a:xfrm>
              <a:off x="3536885" y="3699030"/>
              <a:ext cx="13785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R</a:t>
              </a:r>
              <a:r>
                <a:rPr kumimoji="0" lang="pt-BR" sz="1000" b="0" i="0" u="none" strike="noStrike" cap="none" normalizeH="0" baseline="-250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L</a:t>
              </a:r>
              <a:endParaRPr kumimoji="0" lang="pt-BR" sz="18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79" name="Line 59"/>
            <p:cNvSpPr>
              <a:spLocks noChangeShapeType="1"/>
            </p:cNvSpPr>
            <p:nvPr/>
          </p:nvSpPr>
          <p:spPr bwMode="auto">
            <a:xfrm flipH="1">
              <a:off x="3144838" y="3460750"/>
              <a:ext cx="20638" cy="635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80" name="Line 60"/>
            <p:cNvSpPr>
              <a:spLocks noChangeShapeType="1"/>
            </p:cNvSpPr>
            <p:nvPr/>
          </p:nvSpPr>
          <p:spPr bwMode="auto">
            <a:xfrm>
              <a:off x="3165475" y="3460750"/>
              <a:ext cx="14288" cy="635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81" name="Line 61"/>
            <p:cNvSpPr>
              <a:spLocks noChangeShapeType="1"/>
            </p:cNvSpPr>
            <p:nvPr/>
          </p:nvSpPr>
          <p:spPr bwMode="auto">
            <a:xfrm flipH="1">
              <a:off x="3144838" y="3524250"/>
              <a:ext cx="34925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82" name="Line 62"/>
            <p:cNvSpPr>
              <a:spLocks noChangeShapeType="1"/>
            </p:cNvSpPr>
            <p:nvPr/>
          </p:nvSpPr>
          <p:spPr bwMode="auto">
            <a:xfrm flipV="1">
              <a:off x="3165475" y="3524250"/>
              <a:ext cx="1588" cy="9842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83" name="Line 63"/>
            <p:cNvSpPr>
              <a:spLocks noChangeShapeType="1"/>
            </p:cNvSpPr>
            <p:nvPr/>
          </p:nvSpPr>
          <p:spPr bwMode="auto">
            <a:xfrm>
              <a:off x="3165475" y="3340100"/>
              <a:ext cx="1588" cy="4286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84" name="Line 64"/>
            <p:cNvSpPr>
              <a:spLocks noChangeShapeType="1"/>
            </p:cNvSpPr>
            <p:nvPr/>
          </p:nvSpPr>
          <p:spPr bwMode="auto">
            <a:xfrm flipV="1">
              <a:off x="3165475" y="3708400"/>
              <a:ext cx="1588" cy="3492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85" name="Oval 65"/>
            <p:cNvSpPr>
              <a:spLocks noChangeArrowheads="1"/>
            </p:cNvSpPr>
            <p:nvPr/>
          </p:nvSpPr>
          <p:spPr bwMode="auto">
            <a:xfrm>
              <a:off x="3003550" y="3382963"/>
              <a:ext cx="317500" cy="325438"/>
            </a:xfrm>
            <a:prstGeom prst="ellips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86" name="Rectangle 66"/>
            <p:cNvSpPr>
              <a:spLocks noChangeArrowheads="1"/>
            </p:cNvSpPr>
            <p:nvPr/>
          </p:nvSpPr>
          <p:spPr bwMode="auto">
            <a:xfrm>
              <a:off x="2951820" y="3474005"/>
              <a:ext cx="35266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i</a:t>
              </a:r>
              <a:endParaRPr kumimoji="0" lang="pt-BR" sz="18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88" name="Line 68"/>
            <p:cNvSpPr>
              <a:spLocks noChangeShapeType="1"/>
            </p:cNvSpPr>
            <p:nvPr/>
          </p:nvSpPr>
          <p:spPr bwMode="auto">
            <a:xfrm flipH="1">
              <a:off x="4926013" y="4146550"/>
              <a:ext cx="41275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89" name="Line 69"/>
            <p:cNvSpPr>
              <a:spLocks noChangeShapeType="1"/>
            </p:cNvSpPr>
            <p:nvPr/>
          </p:nvSpPr>
          <p:spPr bwMode="auto">
            <a:xfrm flipH="1">
              <a:off x="4967288" y="4068763"/>
              <a:ext cx="42863" cy="777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90" name="Line 70"/>
            <p:cNvSpPr>
              <a:spLocks noChangeShapeType="1"/>
            </p:cNvSpPr>
            <p:nvPr/>
          </p:nvSpPr>
          <p:spPr bwMode="auto">
            <a:xfrm flipH="1" flipV="1">
              <a:off x="5010150" y="4068763"/>
              <a:ext cx="77788" cy="1555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91" name="Line 71"/>
            <p:cNvSpPr>
              <a:spLocks noChangeShapeType="1"/>
            </p:cNvSpPr>
            <p:nvPr/>
          </p:nvSpPr>
          <p:spPr bwMode="auto">
            <a:xfrm flipH="1">
              <a:off x="5087938" y="4068763"/>
              <a:ext cx="77788" cy="1555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92" name="Line 72"/>
            <p:cNvSpPr>
              <a:spLocks noChangeShapeType="1"/>
            </p:cNvSpPr>
            <p:nvPr/>
          </p:nvSpPr>
          <p:spPr bwMode="auto">
            <a:xfrm flipH="1" flipV="1">
              <a:off x="5165725" y="4068763"/>
              <a:ext cx="84138" cy="1555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93" name="Line 73"/>
            <p:cNvSpPr>
              <a:spLocks noChangeShapeType="1"/>
            </p:cNvSpPr>
            <p:nvPr/>
          </p:nvSpPr>
          <p:spPr bwMode="auto">
            <a:xfrm flipH="1">
              <a:off x="5292725" y="4146550"/>
              <a:ext cx="34925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94" name="Line 74"/>
            <p:cNvSpPr>
              <a:spLocks noChangeShapeType="1"/>
            </p:cNvSpPr>
            <p:nvPr/>
          </p:nvSpPr>
          <p:spPr bwMode="auto">
            <a:xfrm flipH="1">
              <a:off x="5249863" y="4146550"/>
              <a:ext cx="42863" cy="777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95" name="Rectangle 75"/>
            <p:cNvSpPr>
              <a:spLocks noChangeArrowheads="1"/>
            </p:cNvSpPr>
            <p:nvPr/>
          </p:nvSpPr>
          <p:spPr bwMode="auto">
            <a:xfrm>
              <a:off x="5032375" y="3924055"/>
              <a:ext cx="19685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R2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97" name="Line 77"/>
            <p:cNvSpPr>
              <a:spLocks noChangeShapeType="1"/>
            </p:cNvSpPr>
            <p:nvPr/>
          </p:nvSpPr>
          <p:spPr bwMode="auto">
            <a:xfrm flipV="1">
              <a:off x="4367213" y="4224338"/>
              <a:ext cx="1588" cy="4286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98" name="Line 78"/>
            <p:cNvSpPr>
              <a:spLocks noChangeShapeType="1"/>
            </p:cNvSpPr>
            <p:nvPr/>
          </p:nvSpPr>
          <p:spPr bwMode="auto">
            <a:xfrm flipH="1" flipV="1">
              <a:off x="4367213" y="4267200"/>
              <a:ext cx="77788" cy="412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99" name="Line 79"/>
            <p:cNvSpPr>
              <a:spLocks noChangeShapeType="1"/>
            </p:cNvSpPr>
            <p:nvPr/>
          </p:nvSpPr>
          <p:spPr bwMode="auto">
            <a:xfrm flipV="1">
              <a:off x="4289425" y="4308475"/>
              <a:ext cx="155575" cy="777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200" name="Line 80"/>
            <p:cNvSpPr>
              <a:spLocks noChangeShapeType="1"/>
            </p:cNvSpPr>
            <p:nvPr/>
          </p:nvSpPr>
          <p:spPr bwMode="auto">
            <a:xfrm flipH="1" flipV="1">
              <a:off x="4289425" y="4386263"/>
              <a:ext cx="155575" cy="8572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201" name="Line 81"/>
            <p:cNvSpPr>
              <a:spLocks noChangeShapeType="1"/>
            </p:cNvSpPr>
            <p:nvPr/>
          </p:nvSpPr>
          <p:spPr bwMode="auto">
            <a:xfrm flipV="1">
              <a:off x="4289425" y="4471988"/>
              <a:ext cx="155575" cy="777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202" name="Line 82"/>
            <p:cNvSpPr>
              <a:spLocks noChangeShapeType="1"/>
            </p:cNvSpPr>
            <p:nvPr/>
          </p:nvSpPr>
          <p:spPr bwMode="auto">
            <a:xfrm flipV="1">
              <a:off x="4367213" y="4591050"/>
              <a:ext cx="1588" cy="3651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203" name="Line 83"/>
            <p:cNvSpPr>
              <a:spLocks noChangeShapeType="1"/>
            </p:cNvSpPr>
            <p:nvPr/>
          </p:nvSpPr>
          <p:spPr bwMode="auto">
            <a:xfrm flipH="1" flipV="1">
              <a:off x="4289425" y="4549775"/>
              <a:ext cx="77788" cy="412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204" name="Rectangle 84"/>
            <p:cNvSpPr>
              <a:spLocks noChangeArrowheads="1"/>
            </p:cNvSpPr>
            <p:nvPr/>
          </p:nvSpPr>
          <p:spPr bwMode="auto">
            <a:xfrm>
              <a:off x="4121950" y="4329100"/>
              <a:ext cx="198438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R1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06" name="Freeform 86"/>
            <p:cNvSpPr>
              <a:spLocks/>
            </p:cNvSpPr>
            <p:nvPr/>
          </p:nvSpPr>
          <p:spPr bwMode="auto">
            <a:xfrm>
              <a:off x="4437063" y="2641600"/>
              <a:ext cx="325438" cy="119063"/>
            </a:xfrm>
            <a:custGeom>
              <a:avLst/>
              <a:gdLst/>
              <a:ahLst/>
              <a:cxnLst>
                <a:cxn ang="0">
                  <a:pos x="46" y="8"/>
                </a:cxn>
                <a:cxn ang="0">
                  <a:pos x="37" y="0"/>
                </a:cxn>
                <a:cxn ang="0">
                  <a:pos x="0" y="0"/>
                </a:cxn>
                <a:cxn ang="0">
                  <a:pos x="0" y="17"/>
                </a:cxn>
                <a:cxn ang="0">
                  <a:pos x="37" y="17"/>
                </a:cxn>
                <a:cxn ang="0">
                  <a:pos x="46" y="8"/>
                </a:cxn>
              </a:cxnLst>
              <a:rect l="0" t="0" r="r" b="b"/>
              <a:pathLst>
                <a:path w="46" h="17">
                  <a:moveTo>
                    <a:pt x="46" y="8"/>
                  </a:moveTo>
                  <a:lnTo>
                    <a:pt x="37" y="0"/>
                  </a:lnTo>
                  <a:lnTo>
                    <a:pt x="0" y="0"/>
                  </a:lnTo>
                  <a:lnTo>
                    <a:pt x="0" y="17"/>
                  </a:lnTo>
                  <a:lnTo>
                    <a:pt x="37" y="17"/>
                  </a:lnTo>
                  <a:lnTo>
                    <a:pt x="46" y="8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207" name="Rectangle 87"/>
            <p:cNvSpPr>
              <a:spLocks noChangeArrowheads="1"/>
            </p:cNvSpPr>
            <p:nvPr/>
          </p:nvSpPr>
          <p:spPr bwMode="auto">
            <a:xfrm>
              <a:off x="4436985" y="2618910"/>
              <a:ext cx="3175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0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Vcc</a:t>
              </a:r>
              <a:r>
                <a:rPr kumimoji="0" lang="pt-BR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+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08" name="Freeform 88"/>
            <p:cNvSpPr>
              <a:spLocks/>
            </p:cNvSpPr>
            <p:nvPr/>
          </p:nvSpPr>
          <p:spPr bwMode="auto">
            <a:xfrm>
              <a:off x="4459288" y="3919538"/>
              <a:ext cx="303213" cy="120650"/>
            </a:xfrm>
            <a:custGeom>
              <a:avLst/>
              <a:gdLst/>
              <a:ahLst/>
              <a:cxnLst>
                <a:cxn ang="0">
                  <a:pos x="43" y="9"/>
                </a:cxn>
                <a:cxn ang="0">
                  <a:pos x="34" y="0"/>
                </a:cxn>
                <a:cxn ang="0">
                  <a:pos x="0" y="0"/>
                </a:cxn>
                <a:cxn ang="0">
                  <a:pos x="0" y="17"/>
                </a:cxn>
                <a:cxn ang="0">
                  <a:pos x="34" y="17"/>
                </a:cxn>
                <a:cxn ang="0">
                  <a:pos x="43" y="9"/>
                </a:cxn>
              </a:cxnLst>
              <a:rect l="0" t="0" r="r" b="b"/>
              <a:pathLst>
                <a:path w="43" h="17">
                  <a:moveTo>
                    <a:pt x="43" y="9"/>
                  </a:moveTo>
                  <a:lnTo>
                    <a:pt x="34" y="0"/>
                  </a:lnTo>
                  <a:lnTo>
                    <a:pt x="0" y="0"/>
                  </a:lnTo>
                  <a:lnTo>
                    <a:pt x="0" y="17"/>
                  </a:lnTo>
                  <a:lnTo>
                    <a:pt x="34" y="17"/>
                  </a:lnTo>
                  <a:lnTo>
                    <a:pt x="43" y="9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209" name="Rectangle 89"/>
            <p:cNvSpPr>
              <a:spLocks noChangeArrowheads="1"/>
            </p:cNvSpPr>
            <p:nvPr/>
          </p:nvSpPr>
          <p:spPr bwMode="auto">
            <a:xfrm>
              <a:off x="4461507" y="3889207"/>
              <a:ext cx="29051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0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Vcc</a:t>
              </a:r>
              <a:r>
                <a:rPr kumimoji="0" lang="pt-BR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-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10" name="Freeform 90"/>
            <p:cNvSpPr>
              <a:spLocks/>
            </p:cNvSpPr>
            <p:nvPr/>
          </p:nvSpPr>
          <p:spPr bwMode="auto">
            <a:xfrm>
              <a:off x="4119563" y="3503613"/>
              <a:ext cx="169863" cy="841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12" y="12"/>
                </a:cxn>
                <a:cxn ang="0">
                  <a:pos x="0" y="0"/>
                </a:cxn>
              </a:cxnLst>
              <a:rect l="0" t="0" r="r" b="b"/>
              <a:pathLst>
                <a:path w="24" h="12">
                  <a:moveTo>
                    <a:pt x="0" y="0"/>
                  </a:moveTo>
                  <a:lnTo>
                    <a:pt x="24" y="0"/>
                  </a:lnTo>
                  <a:lnTo>
                    <a:pt x="12" y="12"/>
                  </a:ln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211" name="Freeform 91"/>
            <p:cNvSpPr>
              <a:spLocks/>
            </p:cNvSpPr>
            <p:nvPr/>
          </p:nvSpPr>
          <p:spPr bwMode="auto">
            <a:xfrm>
              <a:off x="4281488" y="4711700"/>
              <a:ext cx="169863" cy="857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12" y="12"/>
                </a:cxn>
                <a:cxn ang="0">
                  <a:pos x="0" y="0"/>
                </a:cxn>
              </a:cxnLst>
              <a:rect l="0" t="0" r="r" b="b"/>
              <a:pathLst>
                <a:path w="24" h="12">
                  <a:moveTo>
                    <a:pt x="0" y="0"/>
                  </a:moveTo>
                  <a:lnTo>
                    <a:pt x="24" y="0"/>
                  </a:lnTo>
                  <a:lnTo>
                    <a:pt x="12" y="12"/>
                  </a:ln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212" name="Freeform 92"/>
            <p:cNvSpPr>
              <a:spLocks/>
            </p:cNvSpPr>
            <p:nvPr/>
          </p:nvSpPr>
          <p:spPr bwMode="auto">
            <a:xfrm>
              <a:off x="5646738" y="3276600"/>
              <a:ext cx="274638" cy="120650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9" y="0"/>
                </a:cxn>
                <a:cxn ang="0">
                  <a:pos x="39" y="0"/>
                </a:cxn>
                <a:cxn ang="0">
                  <a:pos x="39" y="17"/>
                </a:cxn>
                <a:cxn ang="0">
                  <a:pos x="9" y="17"/>
                </a:cxn>
                <a:cxn ang="0">
                  <a:pos x="0" y="9"/>
                </a:cxn>
              </a:cxnLst>
              <a:rect l="0" t="0" r="r" b="b"/>
              <a:pathLst>
                <a:path w="39" h="17">
                  <a:moveTo>
                    <a:pt x="0" y="9"/>
                  </a:moveTo>
                  <a:lnTo>
                    <a:pt x="9" y="0"/>
                  </a:lnTo>
                  <a:lnTo>
                    <a:pt x="39" y="0"/>
                  </a:lnTo>
                  <a:lnTo>
                    <a:pt x="39" y="17"/>
                  </a:lnTo>
                  <a:lnTo>
                    <a:pt x="9" y="17"/>
                  </a:lnTo>
                  <a:lnTo>
                    <a:pt x="0" y="9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213" name="Rectangle 93"/>
            <p:cNvSpPr>
              <a:spLocks noChangeArrowheads="1"/>
            </p:cNvSpPr>
            <p:nvPr/>
          </p:nvSpPr>
          <p:spPr bwMode="auto">
            <a:xfrm>
              <a:off x="5697125" y="3248980"/>
              <a:ext cx="25006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sz="1000" dirty="0" smtClean="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rPr>
                <a:t>v</a:t>
              </a:r>
              <a:r>
                <a:rPr kumimoji="0" lang="pt-BR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(i)_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14" name="Line 94"/>
            <p:cNvSpPr>
              <a:spLocks noChangeShapeType="1"/>
            </p:cNvSpPr>
            <p:nvPr/>
          </p:nvSpPr>
          <p:spPr bwMode="auto">
            <a:xfrm flipH="1">
              <a:off x="3165475" y="2705100"/>
              <a:ext cx="636588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215" name="Line 95"/>
            <p:cNvSpPr>
              <a:spLocks noChangeShapeType="1"/>
            </p:cNvSpPr>
            <p:nvPr/>
          </p:nvSpPr>
          <p:spPr bwMode="auto">
            <a:xfrm flipH="1">
              <a:off x="4770438" y="2705100"/>
              <a:ext cx="77788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216" name="Line 96"/>
            <p:cNvSpPr>
              <a:spLocks noChangeShapeType="1"/>
            </p:cNvSpPr>
            <p:nvPr/>
          </p:nvSpPr>
          <p:spPr bwMode="auto">
            <a:xfrm flipV="1">
              <a:off x="4848225" y="2705100"/>
              <a:ext cx="1588" cy="777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217" name="Line 97"/>
            <p:cNvSpPr>
              <a:spLocks noChangeShapeType="1"/>
            </p:cNvSpPr>
            <p:nvPr/>
          </p:nvSpPr>
          <p:spPr bwMode="auto">
            <a:xfrm flipV="1">
              <a:off x="3802063" y="2705100"/>
              <a:ext cx="1588" cy="1555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218" name="Line 98"/>
            <p:cNvSpPr>
              <a:spLocks noChangeShapeType="1"/>
            </p:cNvSpPr>
            <p:nvPr/>
          </p:nvSpPr>
          <p:spPr bwMode="auto">
            <a:xfrm flipH="1">
              <a:off x="3802063" y="2860675"/>
              <a:ext cx="325438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219" name="Line 99"/>
            <p:cNvSpPr>
              <a:spLocks noChangeShapeType="1"/>
            </p:cNvSpPr>
            <p:nvPr/>
          </p:nvSpPr>
          <p:spPr bwMode="auto">
            <a:xfrm flipV="1">
              <a:off x="3802063" y="2860675"/>
              <a:ext cx="1588" cy="8413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220" name="Line 100"/>
            <p:cNvSpPr>
              <a:spLocks noChangeShapeType="1"/>
            </p:cNvSpPr>
            <p:nvPr/>
          </p:nvSpPr>
          <p:spPr bwMode="auto">
            <a:xfrm flipV="1">
              <a:off x="4127500" y="2860675"/>
              <a:ext cx="1588" cy="23971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221" name="Line 101"/>
            <p:cNvSpPr>
              <a:spLocks noChangeShapeType="1"/>
            </p:cNvSpPr>
            <p:nvPr/>
          </p:nvSpPr>
          <p:spPr bwMode="auto">
            <a:xfrm flipH="1">
              <a:off x="4127500" y="3100388"/>
              <a:ext cx="317500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222" name="Line 102"/>
            <p:cNvSpPr>
              <a:spLocks noChangeShapeType="1"/>
            </p:cNvSpPr>
            <p:nvPr/>
          </p:nvSpPr>
          <p:spPr bwMode="auto">
            <a:xfrm flipH="1">
              <a:off x="4127500" y="3262313"/>
              <a:ext cx="317500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223" name="Line 103"/>
            <p:cNvSpPr>
              <a:spLocks noChangeShapeType="1"/>
            </p:cNvSpPr>
            <p:nvPr/>
          </p:nvSpPr>
          <p:spPr bwMode="auto">
            <a:xfrm flipV="1">
              <a:off x="3165475" y="2705100"/>
              <a:ext cx="1588" cy="6350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224" name="Line 104"/>
            <p:cNvSpPr>
              <a:spLocks noChangeShapeType="1"/>
            </p:cNvSpPr>
            <p:nvPr/>
          </p:nvSpPr>
          <p:spPr bwMode="auto">
            <a:xfrm flipH="1">
              <a:off x="5327650" y="3340100"/>
              <a:ext cx="163513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225" name="Line 105"/>
            <p:cNvSpPr>
              <a:spLocks noChangeShapeType="1"/>
            </p:cNvSpPr>
            <p:nvPr/>
          </p:nvSpPr>
          <p:spPr bwMode="auto">
            <a:xfrm flipH="1">
              <a:off x="5491163" y="3340100"/>
              <a:ext cx="161925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226" name="Line 106"/>
            <p:cNvSpPr>
              <a:spLocks noChangeShapeType="1"/>
            </p:cNvSpPr>
            <p:nvPr/>
          </p:nvSpPr>
          <p:spPr bwMode="auto">
            <a:xfrm flipV="1">
              <a:off x="3802063" y="3340100"/>
              <a:ext cx="1588" cy="8572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227" name="Line 107"/>
            <p:cNvSpPr>
              <a:spLocks noChangeShapeType="1"/>
            </p:cNvSpPr>
            <p:nvPr/>
          </p:nvSpPr>
          <p:spPr bwMode="auto">
            <a:xfrm flipV="1">
              <a:off x="4127500" y="3262313"/>
              <a:ext cx="1588" cy="16351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228" name="Line 108"/>
            <p:cNvSpPr>
              <a:spLocks noChangeShapeType="1"/>
            </p:cNvSpPr>
            <p:nvPr/>
          </p:nvSpPr>
          <p:spPr bwMode="auto">
            <a:xfrm flipH="1">
              <a:off x="3802063" y="3425825"/>
              <a:ext cx="325438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229" name="Line 109"/>
            <p:cNvSpPr>
              <a:spLocks noChangeShapeType="1"/>
            </p:cNvSpPr>
            <p:nvPr/>
          </p:nvSpPr>
          <p:spPr bwMode="auto">
            <a:xfrm flipH="1">
              <a:off x="4205288" y="3425825"/>
              <a:ext cx="239713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230" name="Line 110"/>
            <p:cNvSpPr>
              <a:spLocks noChangeShapeType="1"/>
            </p:cNvSpPr>
            <p:nvPr/>
          </p:nvSpPr>
          <p:spPr bwMode="auto">
            <a:xfrm flipV="1">
              <a:off x="4205288" y="3425825"/>
              <a:ext cx="1588" cy="777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231" name="Line 111"/>
            <p:cNvSpPr>
              <a:spLocks noChangeShapeType="1"/>
            </p:cNvSpPr>
            <p:nvPr/>
          </p:nvSpPr>
          <p:spPr bwMode="auto">
            <a:xfrm flipV="1">
              <a:off x="3802063" y="3425825"/>
              <a:ext cx="1588" cy="16192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232" name="Line 112"/>
            <p:cNvSpPr>
              <a:spLocks noChangeShapeType="1"/>
            </p:cNvSpPr>
            <p:nvPr/>
          </p:nvSpPr>
          <p:spPr bwMode="auto">
            <a:xfrm flipH="1">
              <a:off x="4367213" y="3587750"/>
              <a:ext cx="77788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233" name="Line 113"/>
            <p:cNvSpPr>
              <a:spLocks noChangeShapeType="1"/>
            </p:cNvSpPr>
            <p:nvPr/>
          </p:nvSpPr>
          <p:spPr bwMode="auto">
            <a:xfrm flipV="1">
              <a:off x="4848225" y="3906838"/>
              <a:ext cx="1588" cy="777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234" name="Line 114"/>
            <p:cNvSpPr>
              <a:spLocks noChangeShapeType="1"/>
            </p:cNvSpPr>
            <p:nvPr/>
          </p:nvSpPr>
          <p:spPr bwMode="auto">
            <a:xfrm flipH="1">
              <a:off x="4770438" y="3984625"/>
              <a:ext cx="77788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235" name="Line 115"/>
            <p:cNvSpPr>
              <a:spLocks noChangeShapeType="1"/>
            </p:cNvSpPr>
            <p:nvPr/>
          </p:nvSpPr>
          <p:spPr bwMode="auto">
            <a:xfrm flipV="1">
              <a:off x="3165475" y="3743325"/>
              <a:ext cx="1588" cy="40322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236" name="Line 116"/>
            <p:cNvSpPr>
              <a:spLocks noChangeShapeType="1"/>
            </p:cNvSpPr>
            <p:nvPr/>
          </p:nvSpPr>
          <p:spPr bwMode="auto">
            <a:xfrm flipV="1">
              <a:off x="3802063" y="3984625"/>
              <a:ext cx="1588" cy="16192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237" name="Line 117"/>
            <p:cNvSpPr>
              <a:spLocks noChangeShapeType="1"/>
            </p:cNvSpPr>
            <p:nvPr/>
          </p:nvSpPr>
          <p:spPr bwMode="auto">
            <a:xfrm flipH="1">
              <a:off x="3165475" y="4146550"/>
              <a:ext cx="636588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238" name="Line 118"/>
            <p:cNvSpPr>
              <a:spLocks noChangeShapeType="1"/>
            </p:cNvSpPr>
            <p:nvPr/>
          </p:nvSpPr>
          <p:spPr bwMode="auto">
            <a:xfrm flipV="1">
              <a:off x="4367213" y="3587750"/>
              <a:ext cx="1588" cy="5588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239" name="Line 119"/>
            <p:cNvSpPr>
              <a:spLocks noChangeShapeType="1"/>
            </p:cNvSpPr>
            <p:nvPr/>
          </p:nvSpPr>
          <p:spPr bwMode="auto">
            <a:xfrm flipH="1">
              <a:off x="4367213" y="4146550"/>
              <a:ext cx="558800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240" name="Line 120"/>
            <p:cNvSpPr>
              <a:spLocks noChangeShapeType="1"/>
            </p:cNvSpPr>
            <p:nvPr/>
          </p:nvSpPr>
          <p:spPr bwMode="auto">
            <a:xfrm flipV="1">
              <a:off x="5491163" y="3340100"/>
              <a:ext cx="1588" cy="80645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241" name="Line 121"/>
            <p:cNvSpPr>
              <a:spLocks noChangeShapeType="1"/>
            </p:cNvSpPr>
            <p:nvPr/>
          </p:nvSpPr>
          <p:spPr bwMode="auto">
            <a:xfrm flipH="1">
              <a:off x="5327650" y="4146550"/>
              <a:ext cx="163513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242" name="Line 122"/>
            <p:cNvSpPr>
              <a:spLocks noChangeShapeType="1"/>
            </p:cNvSpPr>
            <p:nvPr/>
          </p:nvSpPr>
          <p:spPr bwMode="auto">
            <a:xfrm flipV="1">
              <a:off x="4367213" y="4146550"/>
              <a:ext cx="1588" cy="777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243" name="Line 123"/>
            <p:cNvSpPr>
              <a:spLocks noChangeShapeType="1"/>
            </p:cNvSpPr>
            <p:nvPr/>
          </p:nvSpPr>
          <p:spPr bwMode="auto">
            <a:xfrm flipV="1">
              <a:off x="4367213" y="4627563"/>
              <a:ext cx="1588" cy="8413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rupo 120"/>
          <p:cNvGrpSpPr/>
          <p:nvPr/>
        </p:nvGrpSpPr>
        <p:grpSpPr>
          <a:xfrm>
            <a:off x="1511660" y="1268760"/>
            <a:ext cx="3780420" cy="3780420"/>
            <a:chOff x="1511660" y="1268760"/>
            <a:chExt cx="3780420" cy="3780420"/>
          </a:xfrm>
        </p:grpSpPr>
        <p:cxnSp>
          <p:nvCxnSpPr>
            <p:cNvPr id="102" name="Conector de seta reta 101"/>
            <p:cNvCxnSpPr/>
            <p:nvPr/>
          </p:nvCxnSpPr>
          <p:spPr>
            <a:xfrm>
              <a:off x="2411760" y="4329100"/>
              <a:ext cx="0" cy="22502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de seta reta 102"/>
            <p:cNvCxnSpPr/>
            <p:nvPr/>
          </p:nvCxnSpPr>
          <p:spPr>
            <a:xfrm>
              <a:off x="3311860" y="2168860"/>
              <a:ext cx="36004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Retângulo 103"/>
            <p:cNvSpPr/>
            <p:nvPr/>
          </p:nvSpPr>
          <p:spPr>
            <a:xfrm>
              <a:off x="1691680" y="1268760"/>
              <a:ext cx="1485165" cy="4050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latin typeface="Times New Roman" pitchFamily="18" charset="0"/>
                  <a:cs typeface="Times New Roman" pitchFamily="18" charset="0"/>
                </a:rPr>
                <a:t>Valores iniciais para </a:t>
              </a:r>
              <a:r>
                <a:rPr lang="el-GR" sz="1200" i="1" dirty="0" smtClean="0">
                  <a:latin typeface="Times New Roman" pitchFamily="18" charset="0"/>
                  <a:cs typeface="Times New Roman" pitchFamily="18" charset="0"/>
                </a:rPr>
                <a:t>θ</a:t>
              </a:r>
              <a:r>
                <a:rPr lang="pt-BR" sz="1200" i="1" baseline="-25000" dirty="0" smtClean="0">
                  <a:latin typeface="Times New Roman" pitchFamily="18" charset="0"/>
                  <a:cs typeface="Times New Roman" pitchFamily="18" charset="0"/>
                </a:rPr>
                <a:t>n</a:t>
              </a:r>
              <a:endParaRPr lang="pt-BR" sz="1200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5" name="Retângulo 104"/>
            <p:cNvSpPr/>
            <p:nvPr/>
          </p:nvSpPr>
          <p:spPr>
            <a:xfrm>
              <a:off x="1691680" y="1988840"/>
              <a:ext cx="1485165" cy="4050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latin typeface="Times New Roman" pitchFamily="18" charset="0"/>
                  <a:cs typeface="Times New Roman" pitchFamily="18" charset="0"/>
                </a:rPr>
                <a:t>Construir o espectro de Fourier com </a:t>
              </a:r>
              <a:r>
                <a:rPr lang="el-GR" sz="1200" i="1" dirty="0" smtClean="0">
                  <a:latin typeface="Times New Roman" pitchFamily="18" charset="0"/>
                  <a:cs typeface="Times New Roman" pitchFamily="18" charset="0"/>
                </a:rPr>
                <a:t>θ</a:t>
              </a:r>
              <a:r>
                <a:rPr lang="pt-BR" sz="1200" i="1" baseline="-25000" dirty="0" smtClean="0">
                  <a:latin typeface="Times New Roman" pitchFamily="18" charset="0"/>
                  <a:cs typeface="Times New Roman" pitchFamily="18" charset="0"/>
                </a:rPr>
                <a:t>n</a:t>
              </a:r>
              <a:endParaRPr lang="pt-BR" sz="1200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6" name="Retângulo 105"/>
            <p:cNvSpPr/>
            <p:nvPr/>
          </p:nvSpPr>
          <p:spPr>
            <a:xfrm>
              <a:off x="1691680" y="2708920"/>
              <a:ext cx="1485165" cy="4050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latin typeface="Times New Roman" pitchFamily="18" charset="0"/>
                  <a:cs typeface="Times New Roman" pitchFamily="18" charset="0"/>
                </a:rPr>
                <a:t>DFT</a:t>
              </a:r>
              <a:r>
                <a:rPr lang="pt-BR" sz="1200" baseline="30000" dirty="0" smtClean="0">
                  <a:latin typeface="Times New Roman" pitchFamily="18" charset="0"/>
                  <a:cs typeface="Times New Roman" pitchFamily="18" charset="0"/>
                </a:rPr>
                <a:t>-1</a:t>
              </a:r>
              <a:endParaRPr lang="pt-BR" sz="1200" i="1" baseline="30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7" name="Retângulo 106"/>
            <p:cNvSpPr/>
            <p:nvPr/>
          </p:nvSpPr>
          <p:spPr>
            <a:xfrm>
              <a:off x="3806915" y="3609020"/>
              <a:ext cx="1485165" cy="4050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latin typeface="Times New Roman" pitchFamily="18" charset="0"/>
                  <a:cs typeface="Times New Roman" pitchFamily="18" charset="0"/>
                </a:rPr>
                <a:t>Limitar amplitude</a:t>
              </a:r>
              <a:endParaRPr lang="pt-BR" sz="1200" i="1" baseline="30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8" name="Losango 107"/>
            <p:cNvSpPr/>
            <p:nvPr/>
          </p:nvSpPr>
          <p:spPr>
            <a:xfrm>
              <a:off x="1511660" y="3429000"/>
              <a:ext cx="1800200" cy="81009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Amplitude inferior ao limiar?</a:t>
              </a:r>
              <a:endParaRPr lang="pt-BR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0" name="Conector de seta reta 109"/>
            <p:cNvCxnSpPr/>
            <p:nvPr/>
          </p:nvCxnSpPr>
          <p:spPr>
            <a:xfrm>
              <a:off x="3401870" y="3834045"/>
              <a:ext cx="36004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1" name="Retângulo 110"/>
            <p:cNvSpPr/>
            <p:nvPr/>
          </p:nvSpPr>
          <p:spPr>
            <a:xfrm>
              <a:off x="3806915" y="2708920"/>
              <a:ext cx="1485165" cy="4050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latin typeface="Times New Roman" pitchFamily="18" charset="0"/>
                  <a:cs typeface="Times New Roman" pitchFamily="18" charset="0"/>
                </a:rPr>
                <a:t>DFT</a:t>
              </a:r>
              <a:endParaRPr lang="pt-BR" sz="1200" i="1" baseline="30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2" name="Retângulo 111"/>
            <p:cNvSpPr/>
            <p:nvPr/>
          </p:nvSpPr>
          <p:spPr>
            <a:xfrm>
              <a:off x="3806915" y="1988840"/>
              <a:ext cx="1485165" cy="4050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latin typeface="Times New Roman" pitchFamily="18" charset="0"/>
                  <a:cs typeface="Times New Roman" pitchFamily="18" charset="0"/>
                </a:rPr>
                <a:t>Calcular novos </a:t>
              </a:r>
              <a:r>
                <a:rPr lang="el-GR" sz="1200" i="1" dirty="0" smtClean="0">
                  <a:latin typeface="Times New Roman" pitchFamily="18" charset="0"/>
                  <a:cs typeface="Times New Roman" pitchFamily="18" charset="0"/>
                </a:rPr>
                <a:t>θ</a:t>
              </a:r>
              <a:r>
                <a:rPr lang="pt-BR" sz="1200" i="1" baseline="-25000" dirty="0" smtClean="0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pt-BR" sz="12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endParaRPr lang="pt-BR" sz="1200" i="1" baseline="30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3" name="Conector de seta reta 112"/>
            <p:cNvCxnSpPr/>
            <p:nvPr/>
          </p:nvCxnSpPr>
          <p:spPr>
            <a:xfrm>
              <a:off x="2411760" y="3158970"/>
              <a:ext cx="0" cy="22502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de seta reta 113"/>
            <p:cNvCxnSpPr/>
            <p:nvPr/>
          </p:nvCxnSpPr>
          <p:spPr>
            <a:xfrm>
              <a:off x="2411760" y="2438890"/>
              <a:ext cx="0" cy="22502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de seta reta 114"/>
            <p:cNvCxnSpPr/>
            <p:nvPr/>
          </p:nvCxnSpPr>
          <p:spPr>
            <a:xfrm>
              <a:off x="2411760" y="1718810"/>
              <a:ext cx="0" cy="22502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de seta reta 115"/>
            <p:cNvCxnSpPr/>
            <p:nvPr/>
          </p:nvCxnSpPr>
          <p:spPr>
            <a:xfrm>
              <a:off x="4572000" y="3248980"/>
              <a:ext cx="0" cy="225025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de seta reta 116"/>
            <p:cNvCxnSpPr/>
            <p:nvPr/>
          </p:nvCxnSpPr>
          <p:spPr>
            <a:xfrm>
              <a:off x="4572000" y="2438890"/>
              <a:ext cx="0" cy="225025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etângulo 117"/>
            <p:cNvSpPr/>
            <p:nvPr/>
          </p:nvSpPr>
          <p:spPr>
            <a:xfrm>
              <a:off x="3311860" y="3564015"/>
              <a:ext cx="44114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200" dirty="0" smtClean="0">
                  <a:latin typeface="Times New Roman" pitchFamily="18" charset="0"/>
                  <a:cs typeface="Times New Roman" pitchFamily="18" charset="0"/>
                </a:rPr>
                <a:t>Não</a:t>
              </a:r>
              <a:endParaRPr lang="pt-BR" sz="1200" dirty="0"/>
            </a:p>
          </p:txBody>
        </p:sp>
        <p:sp>
          <p:nvSpPr>
            <p:cNvPr id="119" name="Retângulo 118"/>
            <p:cNvSpPr/>
            <p:nvPr/>
          </p:nvSpPr>
          <p:spPr>
            <a:xfrm>
              <a:off x="2383673" y="4239090"/>
              <a:ext cx="4331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200" dirty="0" smtClean="0">
                  <a:latin typeface="Times New Roman" pitchFamily="18" charset="0"/>
                  <a:cs typeface="Times New Roman" pitchFamily="18" charset="0"/>
                </a:rPr>
                <a:t>Sim</a:t>
              </a:r>
              <a:endParaRPr lang="pt-BR" sz="1200" dirty="0"/>
            </a:p>
          </p:txBody>
        </p:sp>
        <p:sp>
          <p:nvSpPr>
            <p:cNvPr id="120" name="Retângulo 119"/>
            <p:cNvSpPr/>
            <p:nvPr/>
          </p:nvSpPr>
          <p:spPr>
            <a:xfrm>
              <a:off x="1646675" y="4644135"/>
              <a:ext cx="1485165" cy="4050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latin typeface="Times New Roman" pitchFamily="18" charset="0"/>
                  <a:cs typeface="Times New Roman" pitchFamily="18" charset="0"/>
                </a:rPr>
                <a:t>Fim do algoritmo</a:t>
              </a:r>
              <a:endParaRPr lang="pt-BR" sz="1200" i="1" baseline="30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00"/>
          <p:cNvGrpSpPr/>
          <p:nvPr/>
        </p:nvGrpSpPr>
        <p:grpSpPr>
          <a:xfrm>
            <a:off x="2321750" y="2753925"/>
            <a:ext cx="4469307" cy="1350150"/>
            <a:chOff x="2456765" y="593685"/>
            <a:chExt cx="4469307" cy="1350150"/>
          </a:xfrm>
        </p:grpSpPr>
        <p:grpSp>
          <p:nvGrpSpPr>
            <p:cNvPr id="3" name="Grupo 43"/>
            <p:cNvGrpSpPr/>
            <p:nvPr/>
          </p:nvGrpSpPr>
          <p:grpSpPr>
            <a:xfrm>
              <a:off x="3446875" y="998730"/>
              <a:ext cx="2520280" cy="270030"/>
              <a:chOff x="3446875" y="998730"/>
              <a:chExt cx="2520280" cy="270030"/>
            </a:xfrm>
          </p:grpSpPr>
          <p:sp>
            <p:nvSpPr>
              <p:cNvPr id="36" name="Retângulo 35"/>
              <p:cNvSpPr/>
              <p:nvPr/>
            </p:nvSpPr>
            <p:spPr>
              <a:xfrm>
                <a:off x="3446875" y="998730"/>
                <a:ext cx="315035" cy="2700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b1</a:t>
                </a:r>
                <a:endParaRPr lang="pt-BR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7" name="Retângulo 36"/>
              <p:cNvSpPr/>
              <p:nvPr/>
            </p:nvSpPr>
            <p:spPr>
              <a:xfrm>
                <a:off x="3761910" y="998730"/>
                <a:ext cx="315035" cy="2700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b2</a:t>
                </a:r>
                <a:endParaRPr lang="pt-BR" sz="1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8" name="Retângulo 37"/>
              <p:cNvSpPr/>
              <p:nvPr/>
            </p:nvSpPr>
            <p:spPr>
              <a:xfrm>
                <a:off x="4076945" y="998730"/>
                <a:ext cx="315035" cy="2700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b3</a:t>
                </a:r>
                <a:endParaRPr lang="pt-BR" sz="1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9" name="Retângulo 38"/>
              <p:cNvSpPr/>
              <p:nvPr/>
            </p:nvSpPr>
            <p:spPr>
              <a:xfrm>
                <a:off x="4391980" y="998730"/>
                <a:ext cx="315035" cy="2700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b4</a:t>
                </a:r>
                <a:endParaRPr lang="pt-BR" sz="1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0" name="Retângulo 39"/>
              <p:cNvSpPr/>
              <p:nvPr/>
            </p:nvSpPr>
            <p:spPr>
              <a:xfrm>
                <a:off x="4707015" y="998730"/>
                <a:ext cx="315035" cy="2700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b5</a:t>
                </a:r>
                <a:endParaRPr lang="pt-BR" sz="1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1" name="Retângulo 40"/>
              <p:cNvSpPr/>
              <p:nvPr/>
            </p:nvSpPr>
            <p:spPr>
              <a:xfrm>
                <a:off x="5022050" y="998730"/>
                <a:ext cx="315035" cy="2700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b6</a:t>
                </a:r>
                <a:endParaRPr lang="pt-BR" sz="1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2" name="Retângulo 41"/>
              <p:cNvSpPr/>
              <p:nvPr/>
            </p:nvSpPr>
            <p:spPr>
              <a:xfrm>
                <a:off x="5337085" y="998730"/>
                <a:ext cx="315035" cy="2700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b7</a:t>
                </a:r>
                <a:endParaRPr lang="pt-BR" sz="1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3" name="Retângulo 42"/>
              <p:cNvSpPr/>
              <p:nvPr/>
            </p:nvSpPr>
            <p:spPr>
              <a:xfrm>
                <a:off x="5652120" y="998730"/>
                <a:ext cx="315035" cy="2700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b8</a:t>
                </a:r>
                <a:endParaRPr lang="pt-BR" sz="1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4" name="Grupo 57"/>
            <p:cNvGrpSpPr/>
            <p:nvPr/>
          </p:nvGrpSpPr>
          <p:grpSpPr>
            <a:xfrm>
              <a:off x="4662010" y="1628800"/>
              <a:ext cx="585065" cy="315035"/>
              <a:chOff x="4481990" y="1673805"/>
              <a:chExt cx="675075" cy="405045"/>
            </a:xfrm>
          </p:grpSpPr>
          <p:sp>
            <p:nvSpPr>
              <p:cNvPr id="50" name="Corda 49"/>
              <p:cNvSpPr/>
              <p:nvPr/>
            </p:nvSpPr>
            <p:spPr>
              <a:xfrm>
                <a:off x="4481990" y="1673805"/>
                <a:ext cx="675075" cy="405045"/>
              </a:xfrm>
              <a:prstGeom prst="chord">
                <a:avLst>
                  <a:gd name="adj1" fmla="val 5374939"/>
                  <a:gd name="adj2" fmla="val 16240705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Arco 50"/>
              <p:cNvSpPr/>
              <p:nvPr/>
            </p:nvSpPr>
            <p:spPr>
              <a:xfrm>
                <a:off x="4707016" y="1673805"/>
                <a:ext cx="225024" cy="405045"/>
              </a:xfrm>
              <a:prstGeom prst="arc">
                <a:avLst>
                  <a:gd name="adj1" fmla="val 5203905"/>
                  <a:gd name="adj2" fmla="val 16442116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Retângulo 54"/>
              <p:cNvSpPr/>
              <p:nvPr/>
            </p:nvSpPr>
            <p:spPr>
              <a:xfrm>
                <a:off x="4797025" y="1673806"/>
                <a:ext cx="90010" cy="4050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Arco 51"/>
              <p:cNvSpPr/>
              <p:nvPr/>
            </p:nvSpPr>
            <p:spPr>
              <a:xfrm>
                <a:off x="4752020" y="1673805"/>
                <a:ext cx="225024" cy="405045"/>
              </a:xfrm>
              <a:prstGeom prst="arc">
                <a:avLst>
                  <a:gd name="adj1" fmla="val 5203905"/>
                  <a:gd name="adj2" fmla="val 16442116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cxnSp>
          <p:nvCxnSpPr>
            <p:cNvPr id="60" name="Conector de seta reta 59"/>
            <p:cNvCxnSpPr/>
            <p:nvPr/>
          </p:nvCxnSpPr>
          <p:spPr>
            <a:xfrm>
              <a:off x="6057165" y="1133745"/>
              <a:ext cx="36004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Conector reto 63"/>
            <p:cNvCxnSpPr/>
            <p:nvPr/>
          </p:nvCxnSpPr>
          <p:spPr>
            <a:xfrm>
              <a:off x="5832140" y="1358770"/>
              <a:ext cx="0" cy="4950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Conector reto 69"/>
            <p:cNvCxnSpPr/>
            <p:nvPr/>
          </p:nvCxnSpPr>
          <p:spPr>
            <a:xfrm flipH="1">
              <a:off x="4932040" y="1853826"/>
              <a:ext cx="9001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Conector reto 73"/>
            <p:cNvCxnSpPr/>
            <p:nvPr/>
          </p:nvCxnSpPr>
          <p:spPr>
            <a:xfrm>
              <a:off x="5202070" y="1313765"/>
              <a:ext cx="0" cy="4050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Conector reto 80"/>
            <p:cNvCxnSpPr/>
            <p:nvPr/>
          </p:nvCxnSpPr>
          <p:spPr>
            <a:xfrm flipH="1">
              <a:off x="4932040" y="1718811"/>
              <a:ext cx="2700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Conector reto 82"/>
            <p:cNvCxnSpPr/>
            <p:nvPr/>
          </p:nvCxnSpPr>
          <p:spPr>
            <a:xfrm flipH="1">
              <a:off x="3581890" y="1763816"/>
              <a:ext cx="103511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to 83"/>
            <p:cNvCxnSpPr/>
            <p:nvPr/>
          </p:nvCxnSpPr>
          <p:spPr>
            <a:xfrm>
              <a:off x="3581890" y="1313765"/>
              <a:ext cx="0" cy="450050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Retângulo 85"/>
            <p:cNvSpPr/>
            <p:nvPr/>
          </p:nvSpPr>
          <p:spPr>
            <a:xfrm>
              <a:off x="2456765" y="593685"/>
              <a:ext cx="810090" cy="2250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err="1" smtClean="0">
                  <a:latin typeface="Times New Roman" pitchFamily="18" charset="0"/>
                  <a:cs typeface="Times New Roman" pitchFamily="18" charset="0"/>
                </a:rPr>
                <a:t>Clock</a:t>
              </a:r>
              <a:endParaRPr lang="pt-BR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0" name="Conector reto 89"/>
            <p:cNvCxnSpPr/>
            <p:nvPr/>
          </p:nvCxnSpPr>
          <p:spPr>
            <a:xfrm>
              <a:off x="3311860" y="728700"/>
              <a:ext cx="24752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de seta reta 91"/>
            <p:cNvCxnSpPr/>
            <p:nvPr/>
          </p:nvCxnSpPr>
          <p:spPr>
            <a:xfrm>
              <a:off x="5787135" y="728700"/>
              <a:ext cx="0" cy="22502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de seta reta 92"/>
            <p:cNvCxnSpPr/>
            <p:nvPr/>
          </p:nvCxnSpPr>
          <p:spPr>
            <a:xfrm>
              <a:off x="5472100" y="728700"/>
              <a:ext cx="0" cy="22502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de seta reta 93"/>
            <p:cNvCxnSpPr/>
            <p:nvPr/>
          </p:nvCxnSpPr>
          <p:spPr>
            <a:xfrm>
              <a:off x="5202070" y="728700"/>
              <a:ext cx="0" cy="22502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de seta reta 94"/>
            <p:cNvCxnSpPr/>
            <p:nvPr/>
          </p:nvCxnSpPr>
          <p:spPr>
            <a:xfrm>
              <a:off x="4887035" y="728700"/>
              <a:ext cx="0" cy="22502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de seta reta 95"/>
            <p:cNvCxnSpPr/>
            <p:nvPr/>
          </p:nvCxnSpPr>
          <p:spPr>
            <a:xfrm>
              <a:off x="4572000" y="728700"/>
              <a:ext cx="0" cy="22502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de seta reta 96"/>
            <p:cNvCxnSpPr/>
            <p:nvPr/>
          </p:nvCxnSpPr>
          <p:spPr>
            <a:xfrm>
              <a:off x="4256965" y="728700"/>
              <a:ext cx="0" cy="22502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de seta reta 97"/>
            <p:cNvCxnSpPr/>
            <p:nvPr/>
          </p:nvCxnSpPr>
          <p:spPr>
            <a:xfrm>
              <a:off x="3896925" y="728700"/>
              <a:ext cx="0" cy="22502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de seta reta 98"/>
            <p:cNvCxnSpPr/>
            <p:nvPr/>
          </p:nvCxnSpPr>
          <p:spPr>
            <a:xfrm>
              <a:off x="3626895" y="728700"/>
              <a:ext cx="0" cy="22502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CaixaDeTexto 99"/>
            <p:cNvSpPr txBox="1"/>
            <p:nvPr/>
          </p:nvSpPr>
          <p:spPr>
            <a:xfrm>
              <a:off x="5967155" y="863715"/>
              <a:ext cx="9589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>
                  <a:latin typeface="Times New Roman" pitchFamily="18" charset="0"/>
                  <a:cs typeface="Times New Roman" pitchFamily="18" charset="0"/>
                </a:rPr>
                <a:t>Sinal MLBS</a:t>
              </a:r>
              <a:endParaRPr lang="pt-BR" sz="12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tângulo 105"/>
          <p:cNvSpPr/>
          <p:nvPr/>
        </p:nvSpPr>
        <p:spPr>
          <a:xfrm>
            <a:off x="386535" y="4554125"/>
            <a:ext cx="5040700" cy="2088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7" name="Retângulo 106"/>
          <p:cNvSpPr/>
          <p:nvPr/>
        </p:nvSpPr>
        <p:spPr>
          <a:xfrm>
            <a:off x="1826735" y="4698145"/>
            <a:ext cx="1152160" cy="36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DAC</a:t>
            </a:r>
            <a:endParaRPr lang="pt-BR" dirty="0"/>
          </a:p>
        </p:txBody>
      </p:sp>
      <p:sp>
        <p:nvSpPr>
          <p:cNvPr id="108" name="Retângulo 107"/>
          <p:cNvSpPr/>
          <p:nvPr/>
        </p:nvSpPr>
        <p:spPr>
          <a:xfrm>
            <a:off x="3554975" y="4698145"/>
            <a:ext cx="1512174" cy="36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Amplificador</a:t>
            </a:r>
            <a:endParaRPr lang="pt-BR" dirty="0"/>
          </a:p>
        </p:txBody>
      </p:sp>
      <p:sp>
        <p:nvSpPr>
          <p:cNvPr id="109" name="Retângulo 108"/>
          <p:cNvSpPr/>
          <p:nvPr/>
        </p:nvSpPr>
        <p:spPr>
          <a:xfrm>
            <a:off x="1826735" y="5562265"/>
            <a:ext cx="1152160" cy="36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ADC</a:t>
            </a:r>
            <a:endParaRPr lang="pt-BR" dirty="0"/>
          </a:p>
        </p:txBody>
      </p:sp>
      <p:sp>
        <p:nvSpPr>
          <p:cNvPr id="110" name="Retângulo 109"/>
          <p:cNvSpPr/>
          <p:nvPr/>
        </p:nvSpPr>
        <p:spPr>
          <a:xfrm>
            <a:off x="3554975" y="5562265"/>
            <a:ext cx="1512174" cy="36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Amplificador</a:t>
            </a:r>
            <a:endParaRPr lang="pt-BR" dirty="0"/>
          </a:p>
        </p:txBody>
      </p:sp>
      <p:sp>
        <p:nvSpPr>
          <p:cNvPr id="111" name="Retângulo 110"/>
          <p:cNvSpPr/>
          <p:nvPr/>
        </p:nvSpPr>
        <p:spPr>
          <a:xfrm>
            <a:off x="530555" y="4698145"/>
            <a:ext cx="720100" cy="17282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MCU</a:t>
            </a:r>
            <a:endParaRPr lang="pt-BR" dirty="0"/>
          </a:p>
        </p:txBody>
      </p:sp>
      <p:sp>
        <p:nvSpPr>
          <p:cNvPr id="112" name="Retângulo 111"/>
          <p:cNvSpPr/>
          <p:nvPr/>
        </p:nvSpPr>
        <p:spPr>
          <a:xfrm>
            <a:off x="1826771" y="6066335"/>
            <a:ext cx="1152160" cy="36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ADC</a:t>
            </a:r>
            <a:endParaRPr lang="pt-BR" dirty="0"/>
          </a:p>
        </p:txBody>
      </p:sp>
      <p:sp>
        <p:nvSpPr>
          <p:cNvPr id="113" name="Retângulo 112"/>
          <p:cNvSpPr/>
          <p:nvPr/>
        </p:nvSpPr>
        <p:spPr>
          <a:xfrm>
            <a:off x="3555011" y="6066335"/>
            <a:ext cx="1512174" cy="36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Amplificador</a:t>
            </a:r>
            <a:endParaRPr lang="pt-BR" dirty="0"/>
          </a:p>
        </p:txBody>
      </p:sp>
      <p:cxnSp>
        <p:nvCxnSpPr>
          <p:cNvPr id="114" name="Conector de seta reta 113"/>
          <p:cNvCxnSpPr/>
          <p:nvPr/>
        </p:nvCxnSpPr>
        <p:spPr>
          <a:xfrm>
            <a:off x="3050905" y="5778295"/>
            <a:ext cx="432060" cy="0"/>
          </a:xfrm>
          <a:prstGeom prst="straightConnector1">
            <a:avLst/>
          </a:prstGeom>
          <a:ln w="19050"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de seta reta 114"/>
          <p:cNvCxnSpPr/>
          <p:nvPr/>
        </p:nvCxnSpPr>
        <p:spPr>
          <a:xfrm>
            <a:off x="3050905" y="6282365"/>
            <a:ext cx="432060" cy="0"/>
          </a:xfrm>
          <a:prstGeom prst="straightConnector1">
            <a:avLst/>
          </a:prstGeom>
          <a:ln w="19050"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de seta reta 115"/>
          <p:cNvCxnSpPr/>
          <p:nvPr/>
        </p:nvCxnSpPr>
        <p:spPr>
          <a:xfrm>
            <a:off x="1322665" y="5778295"/>
            <a:ext cx="432060" cy="0"/>
          </a:xfrm>
          <a:prstGeom prst="straightConnector1">
            <a:avLst/>
          </a:prstGeom>
          <a:ln w="19050"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de seta reta 116"/>
          <p:cNvCxnSpPr/>
          <p:nvPr/>
        </p:nvCxnSpPr>
        <p:spPr>
          <a:xfrm>
            <a:off x="1322665" y="6282365"/>
            <a:ext cx="432060" cy="0"/>
          </a:xfrm>
          <a:prstGeom prst="straightConnector1">
            <a:avLst/>
          </a:prstGeom>
          <a:ln w="19050"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de seta reta 117"/>
          <p:cNvCxnSpPr/>
          <p:nvPr/>
        </p:nvCxnSpPr>
        <p:spPr>
          <a:xfrm>
            <a:off x="1322665" y="4914175"/>
            <a:ext cx="432060" cy="0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de seta reta 118"/>
          <p:cNvCxnSpPr/>
          <p:nvPr/>
        </p:nvCxnSpPr>
        <p:spPr>
          <a:xfrm>
            <a:off x="3050905" y="4914175"/>
            <a:ext cx="432060" cy="0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upo 51"/>
          <p:cNvGrpSpPr/>
          <p:nvPr/>
        </p:nvGrpSpPr>
        <p:grpSpPr>
          <a:xfrm>
            <a:off x="2591780" y="413665"/>
            <a:ext cx="3960439" cy="3015335"/>
            <a:chOff x="2591780" y="458670"/>
            <a:chExt cx="3960439" cy="3015335"/>
          </a:xfrm>
        </p:grpSpPr>
        <p:sp>
          <p:nvSpPr>
            <p:cNvPr id="120" name="Retângulo 119"/>
            <p:cNvSpPr/>
            <p:nvPr/>
          </p:nvSpPr>
          <p:spPr>
            <a:xfrm>
              <a:off x="2591780" y="458670"/>
              <a:ext cx="3960439" cy="23852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2906815" y="1493786"/>
              <a:ext cx="630070" cy="27003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latin typeface="Times New Roman" pitchFamily="18" charset="0"/>
                  <a:cs typeface="Times New Roman" pitchFamily="18" charset="0"/>
                </a:rPr>
                <a:t>DAC</a:t>
              </a:r>
              <a:endParaRPr lang="pt-BR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4211960" y="1493785"/>
              <a:ext cx="630070" cy="27003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latin typeface="Times New Roman" pitchFamily="18" charset="0"/>
                  <a:cs typeface="Times New Roman" pitchFamily="18" charset="0"/>
                </a:rPr>
                <a:t>ADC</a:t>
              </a:r>
              <a:endParaRPr lang="pt-BR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4977045" y="3203975"/>
              <a:ext cx="630070" cy="27003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pt-BR" sz="1200" baseline="-25000" dirty="0" smtClean="0">
                  <a:latin typeface="Times New Roman" pitchFamily="18" charset="0"/>
                  <a:cs typeface="Times New Roman" pitchFamily="18" charset="0"/>
                </a:rPr>
                <a:t>L</a:t>
              </a:r>
              <a:r>
                <a:rPr lang="pt-BR" sz="1200" dirty="0" smtClean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l-GR" sz="1200" dirty="0" smtClean="0">
                  <a:latin typeface="Times New Roman" pitchFamily="18" charset="0"/>
                  <a:cs typeface="Times New Roman" pitchFamily="18" charset="0"/>
                </a:rPr>
                <a:t>ω</a:t>
              </a:r>
              <a:r>
                <a:rPr lang="pt-BR" sz="1200" dirty="0" smtClean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pt-BR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2816805" y="2175829"/>
              <a:ext cx="810090" cy="40504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latin typeface="Times New Roman" pitchFamily="18" charset="0"/>
                  <a:cs typeface="Times New Roman" pitchFamily="18" charset="0"/>
                </a:rPr>
                <a:t>Front </a:t>
              </a:r>
              <a:r>
                <a:rPr lang="pt-BR" sz="1200" dirty="0" err="1" smtClean="0">
                  <a:latin typeface="Times New Roman" pitchFamily="18" charset="0"/>
                  <a:cs typeface="Times New Roman" pitchFamily="18" charset="0"/>
                </a:rPr>
                <a:t>End</a:t>
              </a:r>
              <a:endParaRPr lang="pt-BR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4" name="Conector de seta reta 43"/>
            <p:cNvCxnSpPr/>
            <p:nvPr/>
          </p:nvCxnSpPr>
          <p:spPr>
            <a:xfrm flipV="1">
              <a:off x="4526995" y="1853825"/>
              <a:ext cx="0" cy="22502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tângulo 48"/>
            <p:cNvSpPr/>
            <p:nvPr/>
          </p:nvSpPr>
          <p:spPr>
            <a:xfrm>
              <a:off x="5607115" y="1493786"/>
              <a:ext cx="630070" cy="27003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latin typeface="Times New Roman" pitchFamily="18" charset="0"/>
                  <a:cs typeface="Times New Roman" pitchFamily="18" charset="0"/>
                </a:rPr>
                <a:t>ADC</a:t>
              </a:r>
              <a:endParaRPr lang="pt-BR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1" name="Conector de seta reta 50"/>
            <p:cNvCxnSpPr/>
            <p:nvPr/>
          </p:nvCxnSpPr>
          <p:spPr>
            <a:xfrm flipV="1">
              <a:off x="5922150" y="1860794"/>
              <a:ext cx="0" cy="22502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de seta reta 58"/>
            <p:cNvCxnSpPr/>
            <p:nvPr/>
          </p:nvCxnSpPr>
          <p:spPr>
            <a:xfrm flipV="1">
              <a:off x="3221850" y="3338990"/>
              <a:ext cx="1710190" cy="696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to 61"/>
            <p:cNvCxnSpPr/>
            <p:nvPr/>
          </p:nvCxnSpPr>
          <p:spPr>
            <a:xfrm>
              <a:off x="3221850" y="2670884"/>
              <a:ext cx="0" cy="6750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/>
            <p:cNvCxnSpPr/>
            <p:nvPr/>
          </p:nvCxnSpPr>
          <p:spPr>
            <a:xfrm>
              <a:off x="5922150" y="2670884"/>
              <a:ext cx="0" cy="675075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de seta reta 69"/>
            <p:cNvCxnSpPr/>
            <p:nvPr/>
          </p:nvCxnSpPr>
          <p:spPr>
            <a:xfrm>
              <a:off x="5697125" y="3338990"/>
              <a:ext cx="22502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to 86"/>
            <p:cNvCxnSpPr>
              <a:endCxn id="101" idx="0"/>
            </p:cNvCxnSpPr>
            <p:nvPr/>
          </p:nvCxnSpPr>
          <p:spPr>
            <a:xfrm>
              <a:off x="4526995" y="2670884"/>
              <a:ext cx="0" cy="623101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CaixaDeTexto 98"/>
            <p:cNvSpPr txBox="1"/>
            <p:nvPr/>
          </p:nvSpPr>
          <p:spPr>
            <a:xfrm>
              <a:off x="3219411" y="2850904"/>
              <a:ext cx="4074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>
                  <a:latin typeface="Times New Roman" pitchFamily="18" charset="0"/>
                  <a:cs typeface="Times New Roman" pitchFamily="18" charset="0"/>
                </a:rPr>
                <a:t>v(t)</a:t>
              </a:r>
              <a:endParaRPr lang="pt-BR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0" name="CaixaDeTexto 99"/>
            <p:cNvSpPr txBox="1"/>
            <p:nvPr/>
          </p:nvSpPr>
          <p:spPr>
            <a:xfrm>
              <a:off x="5922150" y="2850904"/>
              <a:ext cx="3738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>
                  <a:latin typeface="Times New Roman" pitchFamily="18" charset="0"/>
                  <a:cs typeface="Times New Roman" pitchFamily="18" charset="0"/>
                </a:rPr>
                <a:t>i(t)</a:t>
              </a:r>
              <a:endParaRPr lang="pt-BR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1" name="Elipse 100"/>
            <p:cNvSpPr/>
            <p:nvPr/>
          </p:nvSpPr>
          <p:spPr>
            <a:xfrm>
              <a:off x="4481990" y="3293985"/>
              <a:ext cx="90010" cy="9001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2" name="Conector de seta reta 101"/>
            <p:cNvCxnSpPr/>
            <p:nvPr/>
          </p:nvCxnSpPr>
          <p:spPr>
            <a:xfrm flipV="1">
              <a:off x="3221850" y="1860794"/>
              <a:ext cx="0" cy="225025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CaixaDeTexto 102"/>
            <p:cNvSpPr txBox="1"/>
            <p:nvPr/>
          </p:nvSpPr>
          <p:spPr>
            <a:xfrm>
              <a:off x="4535899" y="1178750"/>
              <a:ext cx="4411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>
                  <a:latin typeface="Times New Roman" pitchFamily="18" charset="0"/>
                  <a:cs typeface="Times New Roman" pitchFamily="18" charset="0"/>
                </a:rPr>
                <a:t>v[n]</a:t>
              </a:r>
              <a:endParaRPr lang="pt-BR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4" name="CaixaDeTexto 103"/>
            <p:cNvSpPr txBox="1"/>
            <p:nvPr/>
          </p:nvSpPr>
          <p:spPr>
            <a:xfrm>
              <a:off x="5922150" y="1178750"/>
              <a:ext cx="4074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>
                  <a:latin typeface="Times New Roman" pitchFamily="18" charset="0"/>
                  <a:cs typeface="Times New Roman" pitchFamily="18" charset="0"/>
                </a:rPr>
                <a:t>i[n]</a:t>
              </a:r>
              <a:endParaRPr lang="pt-BR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1" name="Retângulo 120"/>
            <p:cNvSpPr/>
            <p:nvPr/>
          </p:nvSpPr>
          <p:spPr>
            <a:xfrm>
              <a:off x="2861810" y="818710"/>
              <a:ext cx="765085" cy="2250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latin typeface="Times New Roman" pitchFamily="18" charset="0"/>
                  <a:cs typeface="Times New Roman" pitchFamily="18" charset="0"/>
                </a:rPr>
                <a:t>Memória</a:t>
              </a:r>
              <a:endParaRPr lang="pt-BR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2" name="Conector de seta reta 121"/>
            <p:cNvCxnSpPr/>
            <p:nvPr/>
          </p:nvCxnSpPr>
          <p:spPr>
            <a:xfrm flipV="1">
              <a:off x="3221850" y="1178750"/>
              <a:ext cx="0" cy="225025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tângulo 122"/>
            <p:cNvSpPr/>
            <p:nvPr/>
          </p:nvSpPr>
          <p:spPr>
            <a:xfrm>
              <a:off x="4211960" y="818710"/>
              <a:ext cx="2025225" cy="2250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latin typeface="Times New Roman" pitchFamily="18" charset="0"/>
                  <a:cs typeface="Times New Roman" pitchFamily="18" charset="0"/>
                </a:rPr>
                <a:t>Processamento</a:t>
              </a:r>
              <a:endParaRPr lang="pt-BR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5" name="Conector de seta reta 124"/>
            <p:cNvCxnSpPr/>
            <p:nvPr/>
          </p:nvCxnSpPr>
          <p:spPr>
            <a:xfrm flipV="1">
              <a:off x="5922150" y="1178750"/>
              <a:ext cx="0" cy="22502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de seta reta 125"/>
            <p:cNvCxnSpPr/>
            <p:nvPr/>
          </p:nvCxnSpPr>
          <p:spPr>
            <a:xfrm flipV="1">
              <a:off x="4526995" y="1178750"/>
              <a:ext cx="0" cy="22502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Retângulo 130"/>
            <p:cNvSpPr/>
            <p:nvPr/>
          </p:nvSpPr>
          <p:spPr>
            <a:xfrm>
              <a:off x="2771800" y="728700"/>
              <a:ext cx="3555395" cy="40504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CaixaDeTexto 131"/>
            <p:cNvSpPr txBox="1"/>
            <p:nvPr/>
          </p:nvSpPr>
          <p:spPr>
            <a:xfrm>
              <a:off x="2726795" y="458670"/>
              <a:ext cx="3754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err="1" smtClean="0">
                  <a:latin typeface="Times New Roman" pitchFamily="18" charset="0"/>
                  <a:cs typeface="Times New Roman" pitchFamily="18" charset="0"/>
                </a:rPr>
                <a:t>µC</a:t>
              </a:r>
              <a:endParaRPr lang="pt-BR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4121950" y="2175829"/>
              <a:ext cx="810090" cy="40504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latin typeface="Times New Roman" pitchFamily="18" charset="0"/>
                  <a:cs typeface="Times New Roman" pitchFamily="18" charset="0"/>
                </a:rPr>
                <a:t>Front </a:t>
              </a:r>
              <a:r>
                <a:rPr lang="pt-BR" sz="1200" dirty="0" err="1" smtClean="0">
                  <a:latin typeface="Times New Roman" pitchFamily="18" charset="0"/>
                  <a:cs typeface="Times New Roman" pitchFamily="18" charset="0"/>
                </a:rPr>
                <a:t>End</a:t>
              </a:r>
              <a:endParaRPr lang="pt-BR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5517105" y="2175829"/>
              <a:ext cx="810090" cy="40504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latin typeface="Times New Roman" pitchFamily="18" charset="0"/>
                  <a:cs typeface="Times New Roman" pitchFamily="18" charset="0"/>
                </a:rPr>
                <a:t>Front </a:t>
              </a:r>
              <a:r>
                <a:rPr lang="pt-BR" sz="1200" dirty="0" err="1" smtClean="0">
                  <a:latin typeface="Times New Roman" pitchFamily="18" charset="0"/>
                  <a:cs typeface="Times New Roman" pitchFamily="18" charset="0"/>
                </a:rPr>
                <a:t>End</a:t>
              </a:r>
              <a:endParaRPr lang="pt-BR" sz="12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upo 91"/>
          <p:cNvGrpSpPr/>
          <p:nvPr/>
        </p:nvGrpSpPr>
        <p:grpSpPr>
          <a:xfrm>
            <a:off x="1106615" y="1441811"/>
            <a:ext cx="5760640" cy="2167209"/>
            <a:chOff x="1106615" y="1441811"/>
            <a:chExt cx="5760640" cy="2167209"/>
          </a:xfrm>
        </p:grpSpPr>
        <p:sp>
          <p:nvSpPr>
            <p:cNvPr id="127" name="Seta para cima e para baixo 126"/>
            <p:cNvSpPr/>
            <p:nvPr/>
          </p:nvSpPr>
          <p:spPr>
            <a:xfrm rot="5400000">
              <a:off x="2372869" y="1847711"/>
              <a:ext cx="135015" cy="237256"/>
            </a:xfrm>
            <a:prstGeom prst="upDownArrow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73" name="Grupo 272"/>
            <p:cNvGrpSpPr/>
            <p:nvPr/>
          </p:nvGrpSpPr>
          <p:grpSpPr>
            <a:xfrm>
              <a:off x="1106615" y="1493785"/>
              <a:ext cx="1170130" cy="1800200"/>
              <a:chOff x="971600" y="1493785"/>
              <a:chExt cx="1170130" cy="1800200"/>
            </a:xfrm>
          </p:grpSpPr>
          <p:sp>
            <p:nvSpPr>
              <p:cNvPr id="103" name="CaixaDeTexto 102"/>
              <p:cNvSpPr txBox="1"/>
              <p:nvPr/>
            </p:nvSpPr>
            <p:spPr>
              <a:xfrm>
                <a:off x="971600" y="1493785"/>
                <a:ext cx="74090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dirty="0" smtClean="0">
                    <a:latin typeface="Times New Roman" pitchFamily="18" charset="0"/>
                    <a:cs typeface="Times New Roman" pitchFamily="18" charset="0"/>
                  </a:rPr>
                  <a:t>Software</a:t>
                </a:r>
                <a:endParaRPr lang="pt-BR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5" name="Retângulo 64"/>
              <p:cNvSpPr/>
              <p:nvPr/>
            </p:nvSpPr>
            <p:spPr>
              <a:xfrm>
                <a:off x="1061610" y="1763815"/>
                <a:ext cx="1080120" cy="153017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endParaRPr lang="pt-BR" sz="12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algn="ctr"/>
                <a:r>
                  <a:rPr lang="pt-BR" sz="1200" dirty="0" smtClean="0">
                    <a:latin typeface="Times New Roman" pitchFamily="18" charset="0"/>
                    <a:cs typeface="Times New Roman" pitchFamily="18" charset="0"/>
                  </a:rPr>
                  <a:t>LabVIEW</a:t>
                </a:r>
                <a:endParaRPr lang="pt-BR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pic>
            <p:nvPicPr>
              <p:cNvPr id="1027" name="Picture 3" descr="C:\Users\Anderson\AppData\Local\Temp\computer-24882_640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208855" y="2348880"/>
                <a:ext cx="780973" cy="752907"/>
              </a:xfrm>
              <a:prstGeom prst="rect">
                <a:avLst/>
              </a:prstGeom>
              <a:noFill/>
            </p:spPr>
          </p:pic>
        </p:grpSp>
        <p:grpSp>
          <p:nvGrpSpPr>
            <p:cNvPr id="276" name="Grupo 275"/>
            <p:cNvGrpSpPr/>
            <p:nvPr/>
          </p:nvGrpSpPr>
          <p:grpSpPr>
            <a:xfrm>
              <a:off x="5880373" y="1448780"/>
              <a:ext cx="986882" cy="2160240"/>
              <a:chOff x="6465439" y="1448780"/>
              <a:chExt cx="986882" cy="2160240"/>
            </a:xfrm>
          </p:grpSpPr>
          <p:sp>
            <p:nvSpPr>
              <p:cNvPr id="151" name="Elipse 3"/>
              <p:cNvSpPr/>
              <p:nvPr/>
            </p:nvSpPr>
            <p:spPr>
              <a:xfrm rot="5400000">
                <a:off x="5637347" y="2276872"/>
                <a:ext cx="2160240" cy="504056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latin typeface="Times New Roman" pitchFamily="18" charset="0"/>
                    <a:cs typeface="Times New Roman" pitchFamily="18" charset="0"/>
                  </a:rPr>
                  <a:t>Tecido</a:t>
                </a:r>
                <a:endParaRPr lang="pt-BR" sz="16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2" name="Elipse 151"/>
              <p:cNvSpPr/>
              <p:nvPr/>
            </p:nvSpPr>
            <p:spPr>
              <a:xfrm>
                <a:off x="6609455" y="3293985"/>
                <a:ext cx="216024" cy="21602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 smtClean="0">
                    <a:latin typeface="Times New Roman" pitchFamily="18" charset="0"/>
                    <a:cs typeface="Times New Roman" pitchFamily="18" charset="0"/>
                  </a:rPr>
                  <a:t>E</a:t>
                </a:r>
              </a:p>
            </p:txBody>
          </p:sp>
          <p:sp>
            <p:nvSpPr>
              <p:cNvPr id="166" name="Elipse 165"/>
              <p:cNvSpPr/>
              <p:nvPr/>
            </p:nvSpPr>
            <p:spPr>
              <a:xfrm>
                <a:off x="6609455" y="1988840"/>
                <a:ext cx="216024" cy="21602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 smtClean="0">
                    <a:latin typeface="Times New Roman" pitchFamily="18" charset="0"/>
                    <a:cs typeface="Times New Roman" pitchFamily="18" charset="0"/>
                  </a:rPr>
                  <a:t>E</a:t>
                </a:r>
              </a:p>
            </p:txBody>
          </p:sp>
          <p:sp>
            <p:nvSpPr>
              <p:cNvPr id="167" name="Elipse 166"/>
              <p:cNvSpPr/>
              <p:nvPr/>
            </p:nvSpPr>
            <p:spPr>
              <a:xfrm>
                <a:off x="6609455" y="1538790"/>
                <a:ext cx="216024" cy="21602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 smtClean="0">
                    <a:latin typeface="Times New Roman" pitchFamily="18" charset="0"/>
                    <a:cs typeface="Times New Roman" pitchFamily="18" charset="0"/>
                  </a:rPr>
                  <a:t>E</a:t>
                </a:r>
              </a:p>
            </p:txBody>
          </p:sp>
          <p:sp>
            <p:nvSpPr>
              <p:cNvPr id="168" name="Elipse 167"/>
              <p:cNvSpPr/>
              <p:nvPr/>
            </p:nvSpPr>
            <p:spPr>
              <a:xfrm>
                <a:off x="6609455" y="2888940"/>
                <a:ext cx="216024" cy="21602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 smtClean="0">
                    <a:latin typeface="Times New Roman" pitchFamily="18" charset="0"/>
                    <a:cs typeface="Times New Roman" pitchFamily="18" charset="0"/>
                  </a:rPr>
                  <a:t>E</a:t>
                </a:r>
              </a:p>
            </p:txBody>
          </p:sp>
          <p:sp>
            <p:nvSpPr>
              <p:cNvPr id="271" name="Retângulo 270"/>
              <p:cNvSpPr/>
              <p:nvPr/>
            </p:nvSpPr>
            <p:spPr>
              <a:xfrm>
                <a:off x="6969495" y="2348880"/>
                <a:ext cx="4828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pt-BR" sz="1200" dirty="0" smtClean="0">
                    <a:latin typeface="Times New Roman" pitchFamily="18" charset="0"/>
                    <a:cs typeface="Times New Roman" pitchFamily="18" charset="0"/>
                  </a:rPr>
                  <a:t>Z(</a:t>
                </a:r>
                <a:r>
                  <a:rPr lang="el-GR" sz="1200" dirty="0" smtClean="0">
                    <a:latin typeface="Times New Roman" pitchFamily="18" charset="0"/>
                    <a:cs typeface="Times New Roman" pitchFamily="18" charset="0"/>
                  </a:rPr>
                  <a:t>ω</a:t>
                </a:r>
                <a:r>
                  <a:rPr lang="pt-BR" sz="1200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pt-BR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91" name="Grupo 90"/>
            <p:cNvGrpSpPr/>
            <p:nvPr/>
          </p:nvGrpSpPr>
          <p:grpSpPr>
            <a:xfrm>
              <a:off x="2501770" y="1441811"/>
              <a:ext cx="3510391" cy="1987189"/>
              <a:chOff x="2501770" y="1441811"/>
              <a:chExt cx="3510391" cy="1987189"/>
            </a:xfrm>
          </p:grpSpPr>
          <p:sp>
            <p:nvSpPr>
              <p:cNvPr id="100" name="CaixaDeTexto 99"/>
              <p:cNvSpPr txBox="1"/>
              <p:nvPr/>
            </p:nvSpPr>
            <p:spPr>
              <a:xfrm>
                <a:off x="5427094" y="1441811"/>
                <a:ext cx="3145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dirty="0" smtClean="0">
                    <a:latin typeface="Times New Roman" pitchFamily="18" charset="0"/>
                    <a:cs typeface="Times New Roman" pitchFamily="18" charset="0"/>
                  </a:rPr>
                  <a:t>i+</a:t>
                </a:r>
                <a:endParaRPr lang="pt-BR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31" name="Retângulo 130"/>
              <p:cNvSpPr/>
              <p:nvPr/>
            </p:nvSpPr>
            <p:spPr>
              <a:xfrm>
                <a:off x="2591781" y="1763815"/>
                <a:ext cx="2688069" cy="153017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Retângulo 44"/>
              <p:cNvSpPr/>
              <p:nvPr/>
            </p:nvSpPr>
            <p:spPr>
              <a:xfrm>
                <a:off x="3671900" y="1853825"/>
                <a:ext cx="720080" cy="270031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>
                    <a:latin typeface="Times New Roman" pitchFamily="18" charset="0"/>
                    <a:cs typeface="Times New Roman" pitchFamily="18" charset="0"/>
                  </a:rPr>
                  <a:t>Gerador</a:t>
                </a:r>
                <a:endParaRPr lang="pt-BR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8" name="Retângulo 57"/>
              <p:cNvSpPr/>
              <p:nvPr/>
            </p:nvSpPr>
            <p:spPr>
              <a:xfrm>
                <a:off x="2861810" y="2528900"/>
                <a:ext cx="540059" cy="270029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>
                    <a:latin typeface="Times New Roman" pitchFamily="18" charset="0"/>
                    <a:cs typeface="Times New Roman" pitchFamily="18" charset="0"/>
                  </a:rPr>
                  <a:t>ADC</a:t>
                </a:r>
                <a:endParaRPr lang="pt-BR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4" name="Retângulo 63"/>
              <p:cNvSpPr/>
              <p:nvPr/>
            </p:nvSpPr>
            <p:spPr>
              <a:xfrm>
                <a:off x="2681790" y="1853825"/>
                <a:ext cx="540059" cy="270030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>
                    <a:latin typeface="Times New Roman" pitchFamily="18" charset="0"/>
                    <a:cs typeface="Times New Roman" pitchFamily="18" charset="0"/>
                  </a:rPr>
                  <a:t>USB</a:t>
                </a:r>
                <a:endParaRPr lang="pt-BR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7" name="Retângulo 66"/>
              <p:cNvSpPr/>
              <p:nvPr/>
            </p:nvSpPr>
            <p:spPr>
              <a:xfrm>
                <a:off x="2861810" y="2888940"/>
                <a:ext cx="540060" cy="270029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>
                    <a:latin typeface="Times New Roman" pitchFamily="18" charset="0"/>
                    <a:cs typeface="Times New Roman" pitchFamily="18" charset="0"/>
                  </a:rPr>
                  <a:t>ADC</a:t>
                </a:r>
                <a:endParaRPr lang="pt-BR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79" name="Conector de seta reta 78"/>
              <p:cNvCxnSpPr/>
              <p:nvPr/>
            </p:nvCxnSpPr>
            <p:spPr>
              <a:xfrm>
                <a:off x="3266855" y="1988840"/>
                <a:ext cx="36004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CaixaDeTexto 104"/>
              <p:cNvSpPr txBox="1"/>
              <p:nvPr/>
            </p:nvSpPr>
            <p:spPr>
              <a:xfrm>
                <a:off x="2501770" y="1493785"/>
                <a:ext cx="79220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dirty="0" smtClean="0">
                    <a:latin typeface="Times New Roman" pitchFamily="18" charset="0"/>
                    <a:cs typeface="Times New Roman" pitchFamily="18" charset="0"/>
                  </a:rPr>
                  <a:t>Hardware</a:t>
                </a:r>
                <a:endParaRPr lang="pt-BR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29" name="Conector reto 128"/>
              <p:cNvCxnSpPr/>
              <p:nvPr/>
            </p:nvCxnSpPr>
            <p:spPr>
              <a:xfrm flipV="1">
                <a:off x="2726795" y="2168860"/>
                <a:ext cx="0" cy="855095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ector reto 183"/>
              <p:cNvCxnSpPr/>
              <p:nvPr/>
            </p:nvCxnSpPr>
            <p:spPr>
              <a:xfrm flipH="1">
                <a:off x="5427095" y="3429000"/>
                <a:ext cx="58506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Conector reto 185"/>
              <p:cNvCxnSpPr/>
              <p:nvPr/>
            </p:nvCxnSpPr>
            <p:spPr>
              <a:xfrm flipH="1">
                <a:off x="5652119" y="2123855"/>
                <a:ext cx="36004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onector reto 186"/>
              <p:cNvCxnSpPr/>
              <p:nvPr/>
            </p:nvCxnSpPr>
            <p:spPr>
              <a:xfrm flipH="1">
                <a:off x="5157065" y="2618910"/>
                <a:ext cx="495055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onector reto 188"/>
              <p:cNvCxnSpPr/>
              <p:nvPr/>
            </p:nvCxnSpPr>
            <p:spPr>
              <a:xfrm>
                <a:off x="5652119" y="2123855"/>
                <a:ext cx="0" cy="31503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Conector reto 190"/>
              <p:cNvCxnSpPr/>
              <p:nvPr/>
            </p:nvCxnSpPr>
            <p:spPr>
              <a:xfrm flipH="1">
                <a:off x="5022050" y="2438890"/>
                <a:ext cx="630072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" name="CaixaDeTexto 193"/>
              <p:cNvSpPr txBox="1"/>
              <p:nvPr/>
            </p:nvSpPr>
            <p:spPr>
              <a:xfrm>
                <a:off x="5234845" y="2168860"/>
                <a:ext cx="3193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dirty="0" smtClean="0"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pt-BR" sz="1200" baseline="-25000" dirty="0" smtClean="0">
                    <a:latin typeface="Times New Roman" pitchFamily="18" charset="0"/>
                    <a:cs typeface="Times New Roman" pitchFamily="18" charset="0"/>
                  </a:rPr>
                  <a:t>+</a:t>
                </a:r>
                <a:endParaRPr lang="pt-BR" sz="1200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7" name="CaixaDeTexto 196"/>
              <p:cNvSpPr txBox="1"/>
              <p:nvPr/>
            </p:nvSpPr>
            <p:spPr>
              <a:xfrm>
                <a:off x="5234845" y="2573905"/>
                <a:ext cx="2952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dirty="0" smtClean="0"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pt-BR" sz="1200" baseline="-25000" dirty="0" smtClean="0">
                    <a:latin typeface="Times New Roman" pitchFamily="18" charset="0"/>
                    <a:cs typeface="Times New Roman" pitchFamily="18" charset="0"/>
                  </a:rPr>
                  <a:t>-</a:t>
                </a:r>
                <a:endParaRPr lang="pt-BR" sz="1200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02" name="Conector reto 201"/>
              <p:cNvCxnSpPr/>
              <p:nvPr/>
            </p:nvCxnSpPr>
            <p:spPr>
              <a:xfrm flipH="1">
                <a:off x="5472100" y="1673805"/>
                <a:ext cx="54005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ector reto 204"/>
              <p:cNvCxnSpPr/>
              <p:nvPr/>
            </p:nvCxnSpPr>
            <p:spPr>
              <a:xfrm>
                <a:off x="5652119" y="2618910"/>
                <a:ext cx="0" cy="3600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ector reto 205"/>
              <p:cNvCxnSpPr/>
              <p:nvPr/>
            </p:nvCxnSpPr>
            <p:spPr>
              <a:xfrm flipH="1">
                <a:off x="5652119" y="2978950"/>
                <a:ext cx="36004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Conector reto 210"/>
              <p:cNvCxnSpPr/>
              <p:nvPr/>
            </p:nvCxnSpPr>
            <p:spPr>
              <a:xfrm>
                <a:off x="5472100" y="1673805"/>
                <a:ext cx="1" cy="27003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Conector reto 212"/>
              <p:cNvCxnSpPr/>
              <p:nvPr/>
            </p:nvCxnSpPr>
            <p:spPr>
              <a:xfrm flipH="1">
                <a:off x="4391980" y="1943835"/>
                <a:ext cx="1080120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9" name="CaixaDeTexto 248"/>
              <p:cNvSpPr txBox="1"/>
              <p:nvPr/>
            </p:nvSpPr>
            <p:spPr>
              <a:xfrm>
                <a:off x="4121950" y="2123855"/>
                <a:ext cx="4411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dirty="0" smtClean="0">
                    <a:latin typeface="Times New Roman" pitchFamily="18" charset="0"/>
                    <a:cs typeface="Times New Roman" pitchFamily="18" charset="0"/>
                  </a:rPr>
                  <a:t>V(i)</a:t>
                </a:r>
                <a:endParaRPr lang="pt-BR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54" name="Conector reto 253"/>
              <p:cNvCxnSpPr/>
              <p:nvPr/>
            </p:nvCxnSpPr>
            <p:spPr>
              <a:xfrm flipH="1">
                <a:off x="3446875" y="2663915"/>
                <a:ext cx="135014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Conector reto 254"/>
              <p:cNvCxnSpPr/>
              <p:nvPr/>
            </p:nvCxnSpPr>
            <p:spPr>
              <a:xfrm flipH="1">
                <a:off x="3446875" y="3023955"/>
                <a:ext cx="135014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Conector reto 268"/>
              <p:cNvCxnSpPr/>
              <p:nvPr/>
            </p:nvCxnSpPr>
            <p:spPr>
              <a:xfrm flipH="1">
                <a:off x="2726795" y="2663915"/>
                <a:ext cx="135014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Conector reto 269"/>
              <p:cNvCxnSpPr/>
              <p:nvPr/>
            </p:nvCxnSpPr>
            <p:spPr>
              <a:xfrm flipH="1">
                <a:off x="2726795" y="3023955"/>
                <a:ext cx="135014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Conector reto 282"/>
              <p:cNvCxnSpPr/>
              <p:nvPr/>
            </p:nvCxnSpPr>
            <p:spPr>
              <a:xfrm flipH="1">
                <a:off x="5279849" y="3203975"/>
                <a:ext cx="147246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ector reto 58"/>
              <p:cNvCxnSpPr/>
              <p:nvPr/>
            </p:nvCxnSpPr>
            <p:spPr>
              <a:xfrm flipH="1">
                <a:off x="4391981" y="2033845"/>
                <a:ext cx="135014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ector reto 56"/>
              <p:cNvCxnSpPr/>
              <p:nvPr/>
            </p:nvCxnSpPr>
            <p:spPr>
              <a:xfrm>
                <a:off x="5427095" y="3203975"/>
                <a:ext cx="0" cy="2250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CaixaDeTexto 69"/>
              <p:cNvSpPr txBox="1"/>
              <p:nvPr/>
            </p:nvSpPr>
            <p:spPr>
              <a:xfrm>
                <a:off x="5562110" y="3113965"/>
                <a:ext cx="2792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dirty="0" smtClean="0">
                    <a:latin typeface="Times New Roman" pitchFamily="18" charset="0"/>
                    <a:cs typeface="Times New Roman" pitchFamily="18" charset="0"/>
                  </a:rPr>
                  <a:t>i-</a:t>
                </a:r>
                <a:endParaRPr lang="pt-BR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5" name="Retângulo 54"/>
              <p:cNvSpPr/>
              <p:nvPr/>
            </p:nvSpPr>
            <p:spPr>
              <a:xfrm>
                <a:off x="3626895" y="2528900"/>
                <a:ext cx="1170130" cy="270031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 smtClean="0">
                    <a:latin typeface="Times New Roman" pitchFamily="18" charset="0"/>
                    <a:cs typeface="Times New Roman" pitchFamily="18" charset="0"/>
                  </a:rPr>
                  <a:t>Condicionador I</a:t>
                </a:r>
                <a:endParaRPr lang="pt-BR" sz="11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6" name="Retângulo 55"/>
              <p:cNvSpPr/>
              <p:nvPr/>
            </p:nvSpPr>
            <p:spPr>
              <a:xfrm>
                <a:off x="3626895" y="2888940"/>
                <a:ext cx="1170130" cy="270031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 smtClean="0">
                    <a:latin typeface="Times New Roman" pitchFamily="18" charset="0"/>
                    <a:cs typeface="Times New Roman" pitchFamily="18" charset="0"/>
                  </a:rPr>
                  <a:t>Condicionador V</a:t>
                </a:r>
                <a:endParaRPr lang="pt-BR" sz="11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72" name="Conector de seta reta 71"/>
              <p:cNvCxnSpPr/>
              <p:nvPr/>
            </p:nvCxnSpPr>
            <p:spPr>
              <a:xfrm>
                <a:off x="4526995" y="2033845"/>
                <a:ext cx="0" cy="40504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Conector reto 76"/>
              <p:cNvCxnSpPr/>
              <p:nvPr/>
            </p:nvCxnSpPr>
            <p:spPr>
              <a:xfrm>
                <a:off x="5022050" y="2438890"/>
                <a:ext cx="0" cy="49505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Conector reto 81"/>
              <p:cNvCxnSpPr/>
              <p:nvPr/>
            </p:nvCxnSpPr>
            <p:spPr>
              <a:xfrm>
                <a:off x="5157065" y="2618910"/>
                <a:ext cx="0" cy="49505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Conector de seta reta 83"/>
              <p:cNvCxnSpPr/>
              <p:nvPr/>
            </p:nvCxnSpPr>
            <p:spPr>
              <a:xfrm flipH="1">
                <a:off x="4887035" y="2933945"/>
                <a:ext cx="13501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Conector de seta reta 85"/>
              <p:cNvCxnSpPr/>
              <p:nvPr/>
            </p:nvCxnSpPr>
            <p:spPr>
              <a:xfrm flipH="1">
                <a:off x="4887035" y="3113965"/>
                <a:ext cx="27003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" name="Grupo 275"/>
          <p:cNvGrpSpPr/>
          <p:nvPr/>
        </p:nvGrpSpPr>
        <p:grpSpPr>
          <a:xfrm>
            <a:off x="6130042" y="425932"/>
            <a:ext cx="986882" cy="2160240"/>
            <a:chOff x="6465439" y="1448780"/>
            <a:chExt cx="986882" cy="2160240"/>
          </a:xfrm>
        </p:grpSpPr>
        <p:sp>
          <p:nvSpPr>
            <p:cNvPr id="151" name="Elipse 3"/>
            <p:cNvSpPr/>
            <p:nvPr/>
          </p:nvSpPr>
          <p:spPr>
            <a:xfrm rot="5400000">
              <a:off x="5637347" y="2276872"/>
              <a:ext cx="2160240" cy="50405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>
                  <a:latin typeface="Times New Roman" pitchFamily="18" charset="0"/>
                  <a:cs typeface="Times New Roman" pitchFamily="18" charset="0"/>
                </a:rPr>
                <a:t>Tecido</a:t>
              </a:r>
              <a:endParaRPr lang="pt-BR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" name="Elipse 151"/>
            <p:cNvSpPr/>
            <p:nvPr/>
          </p:nvSpPr>
          <p:spPr>
            <a:xfrm>
              <a:off x="6609455" y="3293985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100" dirty="0" smtClean="0"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166" name="Elipse 165"/>
            <p:cNvSpPr/>
            <p:nvPr/>
          </p:nvSpPr>
          <p:spPr>
            <a:xfrm>
              <a:off x="6609455" y="1988840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100" dirty="0" smtClean="0"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167" name="Elipse 166"/>
            <p:cNvSpPr/>
            <p:nvPr/>
          </p:nvSpPr>
          <p:spPr>
            <a:xfrm>
              <a:off x="6609455" y="1538790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100" dirty="0" smtClean="0"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168" name="Elipse 167"/>
            <p:cNvSpPr/>
            <p:nvPr/>
          </p:nvSpPr>
          <p:spPr>
            <a:xfrm>
              <a:off x="6609455" y="2888940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100" dirty="0" smtClean="0"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271" name="Retângulo 270"/>
            <p:cNvSpPr/>
            <p:nvPr/>
          </p:nvSpPr>
          <p:spPr>
            <a:xfrm>
              <a:off x="6969495" y="2348880"/>
              <a:ext cx="48282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200" dirty="0" smtClean="0">
                  <a:latin typeface="Times New Roman" pitchFamily="18" charset="0"/>
                  <a:cs typeface="Times New Roman" pitchFamily="18" charset="0"/>
                </a:rPr>
                <a:t>Z(</a:t>
              </a:r>
              <a:r>
                <a:rPr lang="el-GR" sz="1200" dirty="0" smtClean="0">
                  <a:latin typeface="Times New Roman" pitchFamily="18" charset="0"/>
                  <a:cs typeface="Times New Roman" pitchFamily="18" charset="0"/>
                </a:rPr>
                <a:t>ω</a:t>
              </a:r>
              <a:r>
                <a:rPr lang="pt-BR" sz="1200" dirty="0" smtClean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pt-BR" sz="12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00" name="CaixaDeTexto 99"/>
          <p:cNvSpPr txBox="1"/>
          <p:nvPr/>
        </p:nvSpPr>
        <p:spPr>
          <a:xfrm>
            <a:off x="5676763" y="418963"/>
            <a:ext cx="314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Times New Roman" pitchFamily="18" charset="0"/>
                <a:cs typeface="Times New Roman" pitchFamily="18" charset="0"/>
              </a:rPr>
              <a:t>i+</a:t>
            </a:r>
            <a:endParaRPr lang="pt-BR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1" name="Retângulo 130"/>
          <p:cNvSpPr/>
          <p:nvPr/>
        </p:nvSpPr>
        <p:spPr>
          <a:xfrm>
            <a:off x="2841450" y="740967"/>
            <a:ext cx="2688069" cy="153017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/>
          <p:cNvSpPr/>
          <p:nvPr/>
        </p:nvSpPr>
        <p:spPr>
          <a:xfrm>
            <a:off x="3921569" y="830977"/>
            <a:ext cx="720080" cy="27003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latin typeface="Times New Roman" pitchFamily="18" charset="0"/>
                <a:cs typeface="Times New Roman" pitchFamily="18" charset="0"/>
              </a:rPr>
              <a:t>Gerador</a:t>
            </a:r>
            <a:endParaRPr lang="pt-BR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Retângulo 57"/>
          <p:cNvSpPr/>
          <p:nvPr/>
        </p:nvSpPr>
        <p:spPr>
          <a:xfrm>
            <a:off x="3111479" y="1506052"/>
            <a:ext cx="540059" cy="270029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latin typeface="Times New Roman" pitchFamily="18" charset="0"/>
                <a:cs typeface="Times New Roman" pitchFamily="18" charset="0"/>
              </a:rPr>
              <a:t>ADC</a:t>
            </a:r>
            <a:endParaRPr lang="pt-BR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Retângulo 66"/>
          <p:cNvSpPr/>
          <p:nvPr/>
        </p:nvSpPr>
        <p:spPr>
          <a:xfrm>
            <a:off x="3111479" y="1866092"/>
            <a:ext cx="540060" cy="270029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latin typeface="Times New Roman" pitchFamily="18" charset="0"/>
                <a:cs typeface="Times New Roman" pitchFamily="18" charset="0"/>
              </a:rPr>
              <a:t>ADC</a:t>
            </a:r>
            <a:endParaRPr lang="pt-BR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9" name="Conector de seta reta 78"/>
          <p:cNvCxnSpPr/>
          <p:nvPr/>
        </p:nvCxnSpPr>
        <p:spPr>
          <a:xfrm>
            <a:off x="3516524" y="965992"/>
            <a:ext cx="36004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aixaDeTexto 104"/>
          <p:cNvSpPr txBox="1"/>
          <p:nvPr/>
        </p:nvSpPr>
        <p:spPr>
          <a:xfrm>
            <a:off x="2751439" y="470937"/>
            <a:ext cx="7922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Times New Roman" pitchFamily="18" charset="0"/>
                <a:cs typeface="Times New Roman" pitchFamily="18" charset="0"/>
              </a:rPr>
              <a:t>Hardware</a:t>
            </a:r>
            <a:endParaRPr lang="pt-BR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9" name="Conector reto 128"/>
          <p:cNvCxnSpPr/>
          <p:nvPr/>
        </p:nvCxnSpPr>
        <p:spPr>
          <a:xfrm flipV="1">
            <a:off x="2976464" y="1146012"/>
            <a:ext cx="0" cy="85509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ector reto 183"/>
          <p:cNvCxnSpPr/>
          <p:nvPr/>
        </p:nvCxnSpPr>
        <p:spPr>
          <a:xfrm flipH="1">
            <a:off x="5676764" y="2406152"/>
            <a:ext cx="5850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ector reto 185"/>
          <p:cNvCxnSpPr/>
          <p:nvPr/>
        </p:nvCxnSpPr>
        <p:spPr>
          <a:xfrm flipH="1">
            <a:off x="5901788" y="1101007"/>
            <a:ext cx="360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ector reto 186"/>
          <p:cNvCxnSpPr/>
          <p:nvPr/>
        </p:nvCxnSpPr>
        <p:spPr>
          <a:xfrm flipH="1">
            <a:off x="5406734" y="1596062"/>
            <a:ext cx="495055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ector reto 188"/>
          <p:cNvCxnSpPr/>
          <p:nvPr/>
        </p:nvCxnSpPr>
        <p:spPr>
          <a:xfrm>
            <a:off x="5901788" y="1101007"/>
            <a:ext cx="0" cy="3150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ector reto 190"/>
          <p:cNvCxnSpPr/>
          <p:nvPr/>
        </p:nvCxnSpPr>
        <p:spPr>
          <a:xfrm flipH="1">
            <a:off x="5271719" y="1416042"/>
            <a:ext cx="630072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CaixaDeTexto 193"/>
          <p:cNvSpPr txBox="1"/>
          <p:nvPr/>
        </p:nvSpPr>
        <p:spPr>
          <a:xfrm>
            <a:off x="5484514" y="1146012"/>
            <a:ext cx="319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pt-BR" sz="1200" baseline="-25000" dirty="0" smtClean="0">
                <a:latin typeface="Times New Roman" pitchFamily="18" charset="0"/>
                <a:cs typeface="Times New Roman" pitchFamily="18" charset="0"/>
              </a:rPr>
              <a:t>+</a:t>
            </a:r>
            <a:endParaRPr lang="pt-BR" sz="12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7" name="CaixaDeTexto 196"/>
          <p:cNvSpPr txBox="1"/>
          <p:nvPr/>
        </p:nvSpPr>
        <p:spPr>
          <a:xfrm>
            <a:off x="5484514" y="1551057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pt-BR" sz="1200" baseline="-25000" dirty="0" smtClean="0">
                <a:latin typeface="Times New Roman" pitchFamily="18" charset="0"/>
                <a:cs typeface="Times New Roman" pitchFamily="18" charset="0"/>
              </a:rPr>
              <a:t>-</a:t>
            </a:r>
            <a:endParaRPr lang="pt-BR" sz="12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2" name="Conector reto 201"/>
          <p:cNvCxnSpPr/>
          <p:nvPr/>
        </p:nvCxnSpPr>
        <p:spPr>
          <a:xfrm flipH="1">
            <a:off x="5721769" y="650957"/>
            <a:ext cx="5400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ector reto 204"/>
          <p:cNvCxnSpPr/>
          <p:nvPr/>
        </p:nvCxnSpPr>
        <p:spPr>
          <a:xfrm>
            <a:off x="5901788" y="1596062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ector reto 205"/>
          <p:cNvCxnSpPr/>
          <p:nvPr/>
        </p:nvCxnSpPr>
        <p:spPr>
          <a:xfrm flipH="1">
            <a:off x="5901788" y="1956102"/>
            <a:ext cx="360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ector reto 210"/>
          <p:cNvCxnSpPr/>
          <p:nvPr/>
        </p:nvCxnSpPr>
        <p:spPr>
          <a:xfrm>
            <a:off x="5721769" y="650957"/>
            <a:ext cx="1" cy="2700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ector reto 212"/>
          <p:cNvCxnSpPr/>
          <p:nvPr/>
        </p:nvCxnSpPr>
        <p:spPr>
          <a:xfrm flipH="1">
            <a:off x="4641649" y="920987"/>
            <a:ext cx="108012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Conector reto 253"/>
          <p:cNvCxnSpPr/>
          <p:nvPr/>
        </p:nvCxnSpPr>
        <p:spPr>
          <a:xfrm flipH="1">
            <a:off x="3696544" y="1641067"/>
            <a:ext cx="135014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Conector reto 254"/>
          <p:cNvCxnSpPr/>
          <p:nvPr/>
        </p:nvCxnSpPr>
        <p:spPr>
          <a:xfrm flipH="1">
            <a:off x="3696544" y="2001107"/>
            <a:ext cx="135014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Conector reto 268"/>
          <p:cNvCxnSpPr/>
          <p:nvPr/>
        </p:nvCxnSpPr>
        <p:spPr>
          <a:xfrm flipH="1">
            <a:off x="2976464" y="1641067"/>
            <a:ext cx="135014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Conector reto 269"/>
          <p:cNvCxnSpPr/>
          <p:nvPr/>
        </p:nvCxnSpPr>
        <p:spPr>
          <a:xfrm flipH="1">
            <a:off x="2976464" y="2001107"/>
            <a:ext cx="135014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onector reto 282"/>
          <p:cNvCxnSpPr/>
          <p:nvPr/>
        </p:nvCxnSpPr>
        <p:spPr>
          <a:xfrm flipH="1">
            <a:off x="5529518" y="2181127"/>
            <a:ext cx="147246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/>
          <p:cNvCxnSpPr/>
          <p:nvPr/>
        </p:nvCxnSpPr>
        <p:spPr>
          <a:xfrm flipH="1">
            <a:off x="4641650" y="1010997"/>
            <a:ext cx="135014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>
            <a:off x="5676764" y="2181127"/>
            <a:ext cx="0" cy="225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ixaDeTexto 69"/>
          <p:cNvSpPr txBox="1"/>
          <p:nvPr/>
        </p:nvSpPr>
        <p:spPr>
          <a:xfrm>
            <a:off x="5811779" y="2091117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Times New Roman" pitchFamily="18" charset="0"/>
                <a:cs typeface="Times New Roman" pitchFamily="18" charset="0"/>
              </a:rPr>
              <a:t>i-</a:t>
            </a:r>
            <a:endParaRPr lang="pt-BR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2" name="Conector de seta reta 71"/>
          <p:cNvCxnSpPr/>
          <p:nvPr/>
        </p:nvCxnSpPr>
        <p:spPr>
          <a:xfrm>
            <a:off x="4776664" y="1010997"/>
            <a:ext cx="0" cy="4050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ector reto 76"/>
          <p:cNvCxnSpPr/>
          <p:nvPr/>
        </p:nvCxnSpPr>
        <p:spPr>
          <a:xfrm>
            <a:off x="5271719" y="1416042"/>
            <a:ext cx="0" cy="4950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ector reto 81"/>
          <p:cNvCxnSpPr/>
          <p:nvPr/>
        </p:nvCxnSpPr>
        <p:spPr>
          <a:xfrm>
            <a:off x="5406734" y="1596062"/>
            <a:ext cx="0" cy="4950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ector de seta reta 83"/>
          <p:cNvCxnSpPr/>
          <p:nvPr/>
        </p:nvCxnSpPr>
        <p:spPr>
          <a:xfrm flipH="1">
            <a:off x="5136704" y="1911097"/>
            <a:ext cx="1350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ector de seta reta 85"/>
          <p:cNvCxnSpPr/>
          <p:nvPr/>
        </p:nvCxnSpPr>
        <p:spPr>
          <a:xfrm flipH="1">
            <a:off x="5136704" y="2091117"/>
            <a:ext cx="27003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2" name="Grupo 121"/>
          <p:cNvGrpSpPr/>
          <p:nvPr/>
        </p:nvGrpSpPr>
        <p:grpSpPr>
          <a:xfrm>
            <a:off x="908463" y="3288902"/>
            <a:ext cx="6370716" cy="2436576"/>
            <a:chOff x="721564" y="3293985"/>
            <a:chExt cx="6370716" cy="2436576"/>
          </a:xfrm>
        </p:grpSpPr>
        <p:sp>
          <p:nvSpPr>
            <p:cNvPr id="127" name="Seta para cima e para baixo 126"/>
            <p:cNvSpPr/>
            <p:nvPr/>
          </p:nvSpPr>
          <p:spPr>
            <a:xfrm rot="5400000">
              <a:off x="1987818" y="3967245"/>
              <a:ext cx="135015" cy="237256"/>
            </a:xfrm>
            <a:prstGeom prst="upDownArrow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73" name="Grupo 272"/>
            <p:cNvGrpSpPr/>
            <p:nvPr/>
          </p:nvGrpSpPr>
          <p:grpSpPr>
            <a:xfrm>
              <a:off x="721564" y="3613319"/>
              <a:ext cx="1170130" cy="1800200"/>
              <a:chOff x="971600" y="1493785"/>
              <a:chExt cx="1170130" cy="1800200"/>
            </a:xfrm>
          </p:grpSpPr>
          <p:sp>
            <p:nvSpPr>
              <p:cNvPr id="103" name="CaixaDeTexto 102"/>
              <p:cNvSpPr txBox="1"/>
              <p:nvPr/>
            </p:nvSpPr>
            <p:spPr>
              <a:xfrm>
                <a:off x="971600" y="1493785"/>
                <a:ext cx="74090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dirty="0" smtClean="0">
                    <a:latin typeface="Times New Roman" pitchFamily="18" charset="0"/>
                    <a:cs typeface="Times New Roman" pitchFamily="18" charset="0"/>
                  </a:rPr>
                  <a:t>Software</a:t>
                </a:r>
                <a:endParaRPr lang="pt-BR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5" name="Retângulo 64"/>
              <p:cNvSpPr/>
              <p:nvPr/>
            </p:nvSpPr>
            <p:spPr>
              <a:xfrm>
                <a:off x="1061610" y="1763815"/>
                <a:ext cx="1080120" cy="153017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endParaRPr lang="pt-BR" sz="12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algn="ctr"/>
                <a:r>
                  <a:rPr lang="pt-BR" sz="1200" dirty="0" smtClean="0">
                    <a:latin typeface="Times New Roman" pitchFamily="18" charset="0"/>
                    <a:cs typeface="Times New Roman" pitchFamily="18" charset="0"/>
                  </a:rPr>
                  <a:t>LabVIEW</a:t>
                </a:r>
                <a:endParaRPr lang="pt-BR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pic>
            <p:nvPicPr>
              <p:cNvPr id="1027" name="Picture 3" descr="C:\Users\Anderson\AppData\Local\Temp\computer-24882_640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208855" y="2348880"/>
                <a:ext cx="780973" cy="752907"/>
              </a:xfrm>
              <a:prstGeom prst="rect">
                <a:avLst/>
              </a:prstGeom>
              <a:noFill/>
            </p:spPr>
          </p:pic>
        </p:grpSp>
        <p:grpSp>
          <p:nvGrpSpPr>
            <p:cNvPr id="78" name="Grupo 77"/>
            <p:cNvGrpSpPr/>
            <p:nvPr/>
          </p:nvGrpSpPr>
          <p:grpSpPr>
            <a:xfrm>
              <a:off x="6556615" y="3293985"/>
              <a:ext cx="535665" cy="2436576"/>
              <a:chOff x="6433830" y="1172444"/>
              <a:chExt cx="535665" cy="2436576"/>
            </a:xfrm>
          </p:grpSpPr>
          <p:sp>
            <p:nvSpPr>
              <p:cNvPr id="80" name="Elipse 3"/>
              <p:cNvSpPr/>
              <p:nvPr/>
            </p:nvSpPr>
            <p:spPr>
              <a:xfrm rot="5400000">
                <a:off x="5637347" y="2276872"/>
                <a:ext cx="2160240" cy="504056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latin typeface="Times New Roman" pitchFamily="18" charset="0"/>
                    <a:cs typeface="Times New Roman" pitchFamily="18" charset="0"/>
                  </a:rPr>
                  <a:t>Tecido</a:t>
                </a:r>
                <a:endParaRPr lang="pt-BR" sz="16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1" name="Elipse 80"/>
              <p:cNvSpPr/>
              <p:nvPr/>
            </p:nvSpPr>
            <p:spPr>
              <a:xfrm>
                <a:off x="6609455" y="3293985"/>
                <a:ext cx="216024" cy="21602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 smtClean="0">
                    <a:latin typeface="Times New Roman" pitchFamily="18" charset="0"/>
                    <a:cs typeface="Times New Roman" pitchFamily="18" charset="0"/>
                  </a:rPr>
                  <a:t>E</a:t>
                </a:r>
              </a:p>
            </p:txBody>
          </p:sp>
          <p:sp>
            <p:nvSpPr>
              <p:cNvPr id="83" name="Elipse 82"/>
              <p:cNvSpPr/>
              <p:nvPr/>
            </p:nvSpPr>
            <p:spPr>
              <a:xfrm>
                <a:off x="6609455" y="1988840"/>
                <a:ext cx="216024" cy="21602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 smtClean="0">
                    <a:latin typeface="Times New Roman" pitchFamily="18" charset="0"/>
                    <a:cs typeface="Times New Roman" pitchFamily="18" charset="0"/>
                  </a:rPr>
                  <a:t>E</a:t>
                </a:r>
              </a:p>
            </p:txBody>
          </p:sp>
          <p:sp>
            <p:nvSpPr>
              <p:cNvPr id="85" name="Elipse 84"/>
              <p:cNvSpPr/>
              <p:nvPr/>
            </p:nvSpPr>
            <p:spPr>
              <a:xfrm>
                <a:off x="6609455" y="1538790"/>
                <a:ext cx="216024" cy="21602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 smtClean="0">
                    <a:latin typeface="Times New Roman" pitchFamily="18" charset="0"/>
                    <a:cs typeface="Times New Roman" pitchFamily="18" charset="0"/>
                  </a:rPr>
                  <a:t>E</a:t>
                </a:r>
              </a:p>
            </p:txBody>
          </p:sp>
          <p:sp>
            <p:nvSpPr>
              <p:cNvPr id="87" name="Elipse 86"/>
              <p:cNvSpPr/>
              <p:nvPr/>
            </p:nvSpPr>
            <p:spPr>
              <a:xfrm>
                <a:off x="6609455" y="2888940"/>
                <a:ext cx="216024" cy="21602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 smtClean="0">
                    <a:latin typeface="Times New Roman" pitchFamily="18" charset="0"/>
                    <a:cs typeface="Times New Roman" pitchFamily="18" charset="0"/>
                  </a:rPr>
                  <a:t>E</a:t>
                </a:r>
              </a:p>
            </p:txBody>
          </p:sp>
          <p:sp>
            <p:nvSpPr>
              <p:cNvPr id="88" name="Retângulo 87"/>
              <p:cNvSpPr/>
              <p:nvPr/>
            </p:nvSpPr>
            <p:spPr>
              <a:xfrm>
                <a:off x="6433830" y="1172444"/>
                <a:ext cx="4828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pt-BR" sz="1200" dirty="0" smtClean="0">
                    <a:latin typeface="Times New Roman" pitchFamily="18" charset="0"/>
                    <a:cs typeface="Times New Roman" pitchFamily="18" charset="0"/>
                  </a:rPr>
                  <a:t>Z(</a:t>
                </a:r>
                <a:r>
                  <a:rPr lang="el-GR" sz="1200" dirty="0" smtClean="0">
                    <a:latin typeface="Times New Roman" pitchFamily="18" charset="0"/>
                    <a:cs typeface="Times New Roman" pitchFamily="18" charset="0"/>
                  </a:rPr>
                  <a:t>ω</a:t>
                </a:r>
                <a:r>
                  <a:rPr lang="pt-BR" sz="1200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pt-BR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21" name="Grupo 120"/>
            <p:cNvGrpSpPr/>
            <p:nvPr/>
          </p:nvGrpSpPr>
          <p:grpSpPr>
            <a:xfrm>
              <a:off x="2184754" y="3615326"/>
              <a:ext cx="4502482" cy="1935215"/>
              <a:chOff x="2184754" y="3615326"/>
              <a:chExt cx="4502482" cy="1935215"/>
            </a:xfrm>
          </p:grpSpPr>
          <p:sp>
            <p:nvSpPr>
              <p:cNvPr id="76" name="Retângulo 75"/>
              <p:cNvSpPr/>
              <p:nvPr/>
            </p:nvSpPr>
            <p:spPr>
              <a:xfrm>
                <a:off x="2218455" y="3885356"/>
                <a:ext cx="4032104" cy="153017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Retângulo 63"/>
              <p:cNvSpPr/>
              <p:nvPr/>
            </p:nvSpPr>
            <p:spPr>
              <a:xfrm>
                <a:off x="2290120" y="3950239"/>
                <a:ext cx="540059" cy="360040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>
                    <a:latin typeface="Times New Roman" pitchFamily="18" charset="0"/>
                    <a:cs typeface="Times New Roman" pitchFamily="18" charset="0"/>
                  </a:rPr>
                  <a:t>USB</a:t>
                </a:r>
                <a:endParaRPr lang="pt-BR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49" name="CaixaDeTexto 248"/>
              <p:cNvSpPr txBox="1"/>
              <p:nvPr/>
            </p:nvSpPr>
            <p:spPr>
              <a:xfrm>
                <a:off x="4301970" y="4464115"/>
                <a:ext cx="4411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dirty="0" smtClean="0">
                    <a:latin typeface="Times New Roman" pitchFamily="18" charset="0"/>
                    <a:cs typeface="Times New Roman" pitchFamily="18" charset="0"/>
                  </a:rPr>
                  <a:t>V(i)</a:t>
                </a:r>
                <a:endParaRPr lang="pt-BR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5" name="Retângulo 54"/>
              <p:cNvSpPr/>
              <p:nvPr/>
            </p:nvSpPr>
            <p:spPr>
              <a:xfrm>
                <a:off x="4687615" y="4528817"/>
                <a:ext cx="1170130" cy="362595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 smtClean="0">
                    <a:latin typeface="Times New Roman" pitchFamily="18" charset="0"/>
                    <a:cs typeface="Times New Roman" pitchFamily="18" charset="0"/>
                  </a:rPr>
                  <a:t>Condicionador I</a:t>
                </a:r>
                <a:endParaRPr lang="pt-BR" sz="11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6" name="Retângulo 55"/>
              <p:cNvSpPr/>
              <p:nvPr/>
            </p:nvSpPr>
            <p:spPr>
              <a:xfrm>
                <a:off x="4687615" y="4974477"/>
                <a:ext cx="1170130" cy="360040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 smtClean="0">
                    <a:latin typeface="Times New Roman" pitchFamily="18" charset="0"/>
                    <a:cs typeface="Times New Roman" pitchFamily="18" charset="0"/>
                  </a:rPr>
                  <a:t>Condicionador V</a:t>
                </a:r>
                <a:endParaRPr lang="pt-BR" sz="11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3" name="Retângulo 52"/>
              <p:cNvSpPr/>
              <p:nvPr/>
            </p:nvSpPr>
            <p:spPr>
              <a:xfrm>
                <a:off x="3097332" y="4507751"/>
                <a:ext cx="1140233" cy="826765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>
                    <a:latin typeface="Times New Roman" pitchFamily="18" charset="0"/>
                    <a:cs typeface="Times New Roman" pitchFamily="18" charset="0"/>
                  </a:rPr>
                  <a:t>Sistema de aquisição</a:t>
                </a:r>
                <a:endParaRPr lang="pt-BR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4" name="Retângulo 53"/>
              <p:cNvSpPr/>
              <p:nvPr/>
            </p:nvSpPr>
            <p:spPr>
              <a:xfrm>
                <a:off x="3097332" y="3950239"/>
                <a:ext cx="1140233" cy="360040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>
                    <a:latin typeface="Times New Roman" pitchFamily="18" charset="0"/>
                    <a:cs typeface="Times New Roman" pitchFamily="18" charset="0"/>
                  </a:rPr>
                  <a:t>Modulador da Chirp Ternária</a:t>
                </a:r>
                <a:endParaRPr lang="pt-BR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0" name="Retângulo 59"/>
              <p:cNvSpPr/>
              <p:nvPr/>
            </p:nvSpPr>
            <p:spPr>
              <a:xfrm>
                <a:off x="4687615" y="3950239"/>
                <a:ext cx="1170130" cy="360040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>
                    <a:latin typeface="Times New Roman" pitchFamily="18" charset="0"/>
                    <a:cs typeface="Times New Roman" pitchFamily="18" charset="0"/>
                  </a:rPr>
                  <a:t>VCCS</a:t>
                </a:r>
                <a:endParaRPr lang="pt-BR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" name="Conector de seta reta 2"/>
              <p:cNvCxnSpPr/>
              <p:nvPr/>
            </p:nvCxnSpPr>
            <p:spPr>
              <a:xfrm>
                <a:off x="2886484" y="4130259"/>
                <a:ext cx="18095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Conector de seta reta 61"/>
              <p:cNvCxnSpPr/>
              <p:nvPr/>
            </p:nvCxnSpPr>
            <p:spPr>
              <a:xfrm>
                <a:off x="4282570" y="4130259"/>
                <a:ext cx="36004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" name="Conector de seta reta 4"/>
              <p:cNvCxnSpPr/>
              <p:nvPr/>
            </p:nvCxnSpPr>
            <p:spPr>
              <a:xfrm flipH="1">
                <a:off x="4282572" y="4710114"/>
                <a:ext cx="36003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Conector de seta reta 6"/>
              <p:cNvCxnSpPr/>
              <p:nvPr/>
            </p:nvCxnSpPr>
            <p:spPr>
              <a:xfrm flipH="1">
                <a:off x="4282571" y="5154497"/>
                <a:ext cx="36003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Conector reto 8"/>
              <p:cNvCxnSpPr/>
              <p:nvPr/>
            </p:nvCxnSpPr>
            <p:spPr>
              <a:xfrm flipH="1">
                <a:off x="2560149" y="4921133"/>
                <a:ext cx="50728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Conector de seta reta 10"/>
              <p:cNvCxnSpPr/>
              <p:nvPr/>
            </p:nvCxnSpPr>
            <p:spPr>
              <a:xfrm flipV="1">
                <a:off x="2560149" y="4344407"/>
                <a:ext cx="0" cy="57672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Conector de seta reta 12"/>
              <p:cNvCxnSpPr/>
              <p:nvPr/>
            </p:nvCxnSpPr>
            <p:spPr>
              <a:xfrm>
                <a:off x="5272680" y="4344407"/>
                <a:ext cx="0" cy="12601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9" name="CaixaDeTexto 88"/>
              <p:cNvSpPr txBox="1"/>
              <p:nvPr/>
            </p:nvSpPr>
            <p:spPr>
              <a:xfrm>
                <a:off x="6199129" y="3876355"/>
                <a:ext cx="3145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dirty="0" smtClean="0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pt-BR" sz="1050" dirty="0" smtClean="0">
                    <a:latin typeface="Times New Roman" pitchFamily="18" charset="0"/>
                    <a:cs typeface="Times New Roman" pitchFamily="18" charset="0"/>
                  </a:rPr>
                  <a:t>+</a:t>
                </a:r>
                <a:endParaRPr lang="pt-BR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90" name="Conector reto 89"/>
              <p:cNvCxnSpPr/>
              <p:nvPr/>
            </p:nvCxnSpPr>
            <p:spPr>
              <a:xfrm flipH="1">
                <a:off x="6462210" y="5550541"/>
                <a:ext cx="2250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Conector reto 92"/>
              <p:cNvCxnSpPr/>
              <p:nvPr/>
            </p:nvCxnSpPr>
            <p:spPr>
              <a:xfrm flipH="1">
                <a:off x="6507215" y="4245396"/>
                <a:ext cx="18002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Conector reto 93"/>
              <p:cNvCxnSpPr/>
              <p:nvPr/>
            </p:nvCxnSpPr>
            <p:spPr>
              <a:xfrm flipH="1" flipV="1">
                <a:off x="6172782" y="4740451"/>
                <a:ext cx="334433" cy="663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onector reto 94"/>
              <p:cNvCxnSpPr/>
              <p:nvPr/>
            </p:nvCxnSpPr>
            <p:spPr>
              <a:xfrm>
                <a:off x="6507215" y="4249896"/>
                <a:ext cx="0" cy="31503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Conector reto 95"/>
              <p:cNvCxnSpPr/>
              <p:nvPr/>
            </p:nvCxnSpPr>
            <p:spPr>
              <a:xfrm flipH="1">
                <a:off x="6073234" y="4560431"/>
                <a:ext cx="433981" cy="1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CaixaDeTexto 96"/>
              <p:cNvSpPr txBox="1"/>
              <p:nvPr/>
            </p:nvSpPr>
            <p:spPr>
              <a:xfrm>
                <a:off x="6192180" y="4322131"/>
                <a:ext cx="3818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dirty="0" smtClean="0"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pt-BR" sz="1050" dirty="0" smtClean="0">
                    <a:latin typeface="Times New Roman" pitchFamily="18" charset="0"/>
                    <a:cs typeface="Times New Roman" pitchFamily="18" charset="0"/>
                  </a:rPr>
                  <a:t>+</a:t>
                </a:r>
                <a:endParaRPr lang="pt-BR" sz="1050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8" name="CaixaDeTexto 97"/>
              <p:cNvSpPr txBox="1"/>
              <p:nvPr/>
            </p:nvSpPr>
            <p:spPr>
              <a:xfrm>
                <a:off x="6192180" y="4689140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dirty="0" smtClean="0"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pt-BR" sz="1000" dirty="0" smtClean="0">
                    <a:latin typeface="Times New Roman" pitchFamily="18" charset="0"/>
                    <a:cs typeface="Times New Roman" pitchFamily="18" charset="0"/>
                  </a:rPr>
                  <a:t>-</a:t>
                </a:r>
                <a:endParaRPr lang="pt-BR" sz="1200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99" name="Conector reto 98"/>
              <p:cNvCxnSpPr/>
              <p:nvPr/>
            </p:nvCxnSpPr>
            <p:spPr>
              <a:xfrm flipH="1">
                <a:off x="6462210" y="3795346"/>
                <a:ext cx="2250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Conector reto 100"/>
              <p:cNvCxnSpPr/>
              <p:nvPr/>
            </p:nvCxnSpPr>
            <p:spPr>
              <a:xfrm>
                <a:off x="6507215" y="4740451"/>
                <a:ext cx="0" cy="3600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Conector reto 101"/>
              <p:cNvCxnSpPr/>
              <p:nvPr/>
            </p:nvCxnSpPr>
            <p:spPr>
              <a:xfrm flipH="1" flipV="1">
                <a:off x="6507215" y="5094185"/>
                <a:ext cx="180021" cy="1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Conector reto 103"/>
              <p:cNvCxnSpPr/>
              <p:nvPr/>
            </p:nvCxnSpPr>
            <p:spPr>
              <a:xfrm>
                <a:off x="6462210" y="3795346"/>
                <a:ext cx="0" cy="33491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Conector reto 105"/>
              <p:cNvCxnSpPr/>
              <p:nvPr/>
            </p:nvCxnSpPr>
            <p:spPr>
              <a:xfrm flipH="1">
                <a:off x="6250559" y="5325516"/>
                <a:ext cx="211651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Conector reto 106"/>
              <p:cNvCxnSpPr/>
              <p:nvPr/>
            </p:nvCxnSpPr>
            <p:spPr>
              <a:xfrm>
                <a:off x="6462210" y="5319210"/>
                <a:ext cx="0" cy="2250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CaixaDeTexto 107"/>
              <p:cNvSpPr txBox="1"/>
              <p:nvPr/>
            </p:nvSpPr>
            <p:spPr>
              <a:xfrm>
                <a:off x="6213737" y="5267236"/>
                <a:ext cx="2792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dirty="0" smtClean="0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pt-BR" sz="1050" dirty="0" smtClean="0">
                    <a:latin typeface="Times New Roman" pitchFamily="18" charset="0"/>
                    <a:cs typeface="Times New Roman" pitchFamily="18" charset="0"/>
                  </a:rPr>
                  <a:t>-</a:t>
                </a:r>
                <a:endParaRPr lang="pt-BR" sz="105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09" name="Conector reto 108"/>
              <p:cNvCxnSpPr/>
              <p:nvPr/>
            </p:nvCxnSpPr>
            <p:spPr>
              <a:xfrm>
                <a:off x="6070540" y="4560431"/>
                <a:ext cx="0" cy="49505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Conector reto 109"/>
              <p:cNvCxnSpPr/>
              <p:nvPr/>
            </p:nvCxnSpPr>
            <p:spPr>
              <a:xfrm>
                <a:off x="6172781" y="4740451"/>
                <a:ext cx="0" cy="49505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Conector de seta reta 110"/>
              <p:cNvCxnSpPr/>
              <p:nvPr/>
            </p:nvCxnSpPr>
            <p:spPr>
              <a:xfrm flipH="1">
                <a:off x="5902749" y="5055486"/>
                <a:ext cx="167791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Conector de seta reta 111"/>
              <p:cNvCxnSpPr/>
              <p:nvPr/>
            </p:nvCxnSpPr>
            <p:spPr>
              <a:xfrm flipH="1">
                <a:off x="5902749" y="5235506"/>
                <a:ext cx="27003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Conector reto 20"/>
              <p:cNvCxnSpPr/>
              <p:nvPr/>
            </p:nvCxnSpPr>
            <p:spPr>
              <a:xfrm>
                <a:off x="5902749" y="4130259"/>
                <a:ext cx="55946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7" name="CaixaDeTexto 116"/>
              <p:cNvSpPr txBox="1"/>
              <p:nvPr/>
            </p:nvSpPr>
            <p:spPr>
              <a:xfrm>
                <a:off x="2184754" y="3615326"/>
                <a:ext cx="79220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dirty="0" smtClean="0">
                    <a:latin typeface="Times New Roman" pitchFamily="18" charset="0"/>
                    <a:cs typeface="Times New Roman" pitchFamily="18" charset="0"/>
                  </a:rPr>
                  <a:t>Hardware</a:t>
                </a:r>
                <a:endParaRPr lang="pt-BR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01071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upo 95"/>
          <p:cNvGrpSpPr/>
          <p:nvPr/>
        </p:nvGrpSpPr>
        <p:grpSpPr>
          <a:xfrm>
            <a:off x="1511660" y="1441811"/>
            <a:ext cx="5355595" cy="2167211"/>
            <a:chOff x="1511660" y="1441811"/>
            <a:chExt cx="5355595" cy="2167211"/>
          </a:xfrm>
        </p:grpSpPr>
        <p:grpSp>
          <p:nvGrpSpPr>
            <p:cNvPr id="4" name="Grupo 275"/>
            <p:cNvGrpSpPr/>
            <p:nvPr/>
          </p:nvGrpSpPr>
          <p:grpSpPr>
            <a:xfrm>
              <a:off x="5880373" y="1448780"/>
              <a:ext cx="986882" cy="2160240"/>
              <a:chOff x="6465439" y="1448780"/>
              <a:chExt cx="986882" cy="2160240"/>
            </a:xfrm>
          </p:grpSpPr>
          <p:sp>
            <p:nvSpPr>
              <p:cNvPr id="151" name="Elipse 3"/>
              <p:cNvSpPr/>
              <p:nvPr/>
            </p:nvSpPr>
            <p:spPr>
              <a:xfrm rot="5400000">
                <a:off x="5637347" y="2276872"/>
                <a:ext cx="2160240" cy="504056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latin typeface="Times New Roman" pitchFamily="18" charset="0"/>
                    <a:cs typeface="Times New Roman" pitchFamily="18" charset="0"/>
                  </a:rPr>
                  <a:t>Tecido</a:t>
                </a:r>
                <a:endParaRPr lang="pt-BR" sz="16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2" name="Elipse 151"/>
              <p:cNvSpPr/>
              <p:nvPr/>
            </p:nvSpPr>
            <p:spPr>
              <a:xfrm>
                <a:off x="6609455" y="3293985"/>
                <a:ext cx="216024" cy="21602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 smtClean="0">
                    <a:latin typeface="Times New Roman" pitchFamily="18" charset="0"/>
                    <a:cs typeface="Times New Roman" pitchFamily="18" charset="0"/>
                  </a:rPr>
                  <a:t>E</a:t>
                </a:r>
              </a:p>
            </p:txBody>
          </p:sp>
          <p:sp>
            <p:nvSpPr>
              <p:cNvPr id="167" name="Elipse 166"/>
              <p:cNvSpPr/>
              <p:nvPr/>
            </p:nvSpPr>
            <p:spPr>
              <a:xfrm>
                <a:off x="6609455" y="1538790"/>
                <a:ext cx="216024" cy="21602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 smtClean="0">
                    <a:latin typeface="Times New Roman" pitchFamily="18" charset="0"/>
                    <a:cs typeface="Times New Roman" pitchFamily="18" charset="0"/>
                  </a:rPr>
                  <a:t>E</a:t>
                </a:r>
              </a:p>
            </p:txBody>
          </p:sp>
          <p:sp>
            <p:nvSpPr>
              <p:cNvPr id="271" name="Retângulo 270"/>
              <p:cNvSpPr/>
              <p:nvPr/>
            </p:nvSpPr>
            <p:spPr>
              <a:xfrm>
                <a:off x="6969495" y="2348880"/>
                <a:ext cx="4828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pt-BR" sz="1200" dirty="0" smtClean="0">
                    <a:latin typeface="Times New Roman" pitchFamily="18" charset="0"/>
                    <a:cs typeface="Times New Roman" pitchFamily="18" charset="0"/>
                  </a:rPr>
                  <a:t>Z(</a:t>
                </a:r>
                <a:r>
                  <a:rPr lang="el-GR" sz="1200" dirty="0" smtClean="0">
                    <a:latin typeface="Times New Roman" pitchFamily="18" charset="0"/>
                    <a:cs typeface="Times New Roman" pitchFamily="18" charset="0"/>
                  </a:rPr>
                  <a:t>ω</a:t>
                </a:r>
                <a:r>
                  <a:rPr lang="pt-BR" sz="1200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pt-BR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00" name="CaixaDeTexto 99"/>
            <p:cNvSpPr txBox="1"/>
            <p:nvPr/>
          </p:nvSpPr>
          <p:spPr>
            <a:xfrm>
              <a:off x="5427094" y="1441811"/>
              <a:ext cx="3145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>
                  <a:latin typeface="Times New Roman" pitchFamily="18" charset="0"/>
                  <a:cs typeface="Times New Roman" pitchFamily="18" charset="0"/>
                </a:rPr>
                <a:t>i+</a:t>
              </a:r>
              <a:endParaRPr lang="pt-BR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1" name="Retângulo 130"/>
            <p:cNvSpPr/>
            <p:nvPr/>
          </p:nvSpPr>
          <p:spPr>
            <a:xfrm>
              <a:off x="2411761" y="1763815"/>
              <a:ext cx="2868090" cy="15301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4301970" y="2663915"/>
              <a:ext cx="900100" cy="36004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00" dirty="0" smtClean="0">
                  <a:latin typeface="Times New Roman" pitchFamily="18" charset="0"/>
                  <a:cs typeface="Times New Roman" pitchFamily="18" charset="0"/>
                </a:rPr>
                <a:t>Amplificador de diferença</a:t>
              </a:r>
              <a:endParaRPr lang="pt-BR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5" name="CaixaDeTexto 104"/>
            <p:cNvSpPr txBox="1"/>
            <p:nvPr/>
          </p:nvSpPr>
          <p:spPr>
            <a:xfrm>
              <a:off x="2501770" y="1493785"/>
              <a:ext cx="15568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>
                  <a:latin typeface="Times New Roman" pitchFamily="18" charset="0"/>
                  <a:cs typeface="Times New Roman" pitchFamily="18" charset="0"/>
                </a:rPr>
                <a:t>Gerador de excitações</a:t>
              </a:r>
              <a:endParaRPr lang="pt-BR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4" name="Conector reto 183"/>
            <p:cNvCxnSpPr/>
            <p:nvPr/>
          </p:nvCxnSpPr>
          <p:spPr>
            <a:xfrm flipH="1">
              <a:off x="5427095" y="3429000"/>
              <a:ext cx="58506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ector reto 201"/>
            <p:cNvCxnSpPr/>
            <p:nvPr/>
          </p:nvCxnSpPr>
          <p:spPr>
            <a:xfrm flipH="1">
              <a:off x="5472100" y="1673805"/>
              <a:ext cx="54005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ector reto 210"/>
            <p:cNvCxnSpPr/>
            <p:nvPr/>
          </p:nvCxnSpPr>
          <p:spPr>
            <a:xfrm>
              <a:off x="5472100" y="1673805"/>
              <a:ext cx="1" cy="2700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ector reto 212"/>
            <p:cNvCxnSpPr/>
            <p:nvPr/>
          </p:nvCxnSpPr>
          <p:spPr>
            <a:xfrm flipH="1">
              <a:off x="4346975" y="1943835"/>
              <a:ext cx="225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CaixaDeTexto 248"/>
            <p:cNvSpPr txBox="1"/>
            <p:nvPr/>
          </p:nvSpPr>
          <p:spPr>
            <a:xfrm>
              <a:off x="4355879" y="3293985"/>
              <a:ext cx="4411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>
                  <a:latin typeface="Times New Roman" pitchFamily="18" charset="0"/>
                  <a:cs typeface="Times New Roman" pitchFamily="18" charset="0"/>
                </a:rPr>
                <a:t>V(i)</a:t>
              </a:r>
              <a:endParaRPr lang="pt-BR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83" name="Conector reto 282"/>
            <p:cNvCxnSpPr/>
            <p:nvPr/>
          </p:nvCxnSpPr>
          <p:spPr>
            <a:xfrm flipH="1">
              <a:off x="5279849" y="3203975"/>
              <a:ext cx="147246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6"/>
            <p:cNvCxnSpPr/>
            <p:nvPr/>
          </p:nvCxnSpPr>
          <p:spPr>
            <a:xfrm>
              <a:off x="5427095" y="3203975"/>
              <a:ext cx="0" cy="225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CaixaDeTexto 69"/>
            <p:cNvSpPr txBox="1"/>
            <p:nvPr/>
          </p:nvSpPr>
          <p:spPr>
            <a:xfrm>
              <a:off x="5427095" y="3158970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>
                  <a:latin typeface="Times New Roman" pitchFamily="18" charset="0"/>
                  <a:cs typeface="Times New Roman" pitchFamily="18" charset="0"/>
                </a:rPr>
                <a:t>i-</a:t>
              </a:r>
              <a:endParaRPr lang="pt-BR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" name="Retângulo 54"/>
            <p:cNvSpPr/>
            <p:nvPr/>
          </p:nvSpPr>
          <p:spPr>
            <a:xfrm>
              <a:off x="2501770" y="1853825"/>
              <a:ext cx="990109" cy="315035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00" dirty="0" smtClean="0">
                  <a:latin typeface="Times New Roman" pitchFamily="18" charset="0"/>
                  <a:cs typeface="Times New Roman" pitchFamily="18" charset="0"/>
                </a:rPr>
                <a:t>Modulador de</a:t>
              </a:r>
            </a:p>
            <a:p>
              <a:pPr algn="ctr"/>
              <a:r>
                <a:rPr lang="pt-BR" sz="1000" dirty="0" smtClean="0">
                  <a:latin typeface="Times New Roman" pitchFamily="18" charset="0"/>
                  <a:cs typeface="Times New Roman" pitchFamily="18" charset="0"/>
                </a:rPr>
                <a:t>Chirp Ternária</a:t>
              </a:r>
              <a:endParaRPr lang="pt-BR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7" name="Conector reto 76"/>
            <p:cNvCxnSpPr/>
            <p:nvPr/>
          </p:nvCxnSpPr>
          <p:spPr>
            <a:xfrm>
              <a:off x="4481990" y="1943835"/>
              <a:ext cx="0" cy="675075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Conector reto 81"/>
            <p:cNvCxnSpPr/>
            <p:nvPr/>
          </p:nvCxnSpPr>
          <p:spPr>
            <a:xfrm>
              <a:off x="5067055" y="1943835"/>
              <a:ext cx="0" cy="675075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Conector de seta reta 85"/>
            <p:cNvCxnSpPr/>
            <p:nvPr/>
          </p:nvCxnSpPr>
          <p:spPr>
            <a:xfrm>
              <a:off x="4752020" y="3068960"/>
              <a:ext cx="2" cy="54006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Retângulo 52"/>
            <p:cNvSpPr/>
            <p:nvPr/>
          </p:nvSpPr>
          <p:spPr>
            <a:xfrm>
              <a:off x="3761910" y="1853826"/>
              <a:ext cx="540060" cy="315034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00" dirty="0" smtClean="0">
                  <a:latin typeface="Times New Roman" pitchFamily="18" charset="0"/>
                  <a:cs typeface="Times New Roman" pitchFamily="18" charset="0"/>
                </a:rPr>
                <a:t>VCCS</a:t>
              </a:r>
              <a:endParaRPr lang="pt-BR" sz="105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73" name="Grupo 72"/>
            <p:cNvGrpSpPr/>
            <p:nvPr/>
          </p:nvGrpSpPr>
          <p:grpSpPr>
            <a:xfrm>
              <a:off x="4562914" y="1853825"/>
              <a:ext cx="330200" cy="300115"/>
              <a:chOff x="4654860" y="2032180"/>
              <a:chExt cx="330200" cy="300115"/>
            </a:xfrm>
          </p:grpSpPr>
          <p:sp>
            <p:nvSpPr>
              <p:cNvPr id="60" name="Line 46"/>
              <p:cNvSpPr>
                <a:spLocks noChangeShapeType="1"/>
              </p:cNvSpPr>
              <p:nvPr/>
            </p:nvSpPr>
            <p:spPr bwMode="auto">
              <a:xfrm flipH="1">
                <a:off x="4654860" y="2032180"/>
                <a:ext cx="38100" cy="8255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61" name="Line 47"/>
              <p:cNvSpPr>
                <a:spLocks noChangeShapeType="1"/>
              </p:cNvSpPr>
              <p:nvPr/>
            </p:nvSpPr>
            <p:spPr bwMode="auto">
              <a:xfrm flipH="1" flipV="1">
                <a:off x="4692960" y="2032180"/>
                <a:ext cx="82550" cy="16510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62" name="Line 48"/>
              <p:cNvSpPr>
                <a:spLocks noChangeShapeType="1"/>
              </p:cNvSpPr>
              <p:nvPr/>
            </p:nvSpPr>
            <p:spPr bwMode="auto">
              <a:xfrm flipH="1">
                <a:off x="4775510" y="2032180"/>
                <a:ext cx="88900" cy="16510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63" name="Line 49"/>
              <p:cNvSpPr>
                <a:spLocks noChangeShapeType="1"/>
              </p:cNvSpPr>
              <p:nvPr/>
            </p:nvSpPr>
            <p:spPr bwMode="auto">
              <a:xfrm flipH="1" flipV="1">
                <a:off x="4864410" y="2032180"/>
                <a:ext cx="82550" cy="16510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68" name="Line 51"/>
              <p:cNvSpPr>
                <a:spLocks noChangeShapeType="1"/>
              </p:cNvSpPr>
              <p:nvPr/>
            </p:nvSpPr>
            <p:spPr bwMode="auto">
              <a:xfrm flipH="1">
                <a:off x="4946960" y="2114730"/>
                <a:ext cx="38100" cy="8255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69" name="Rectangle 52"/>
              <p:cNvSpPr>
                <a:spLocks noChangeArrowheads="1"/>
              </p:cNvSpPr>
              <p:nvPr/>
            </p:nvSpPr>
            <p:spPr bwMode="auto">
              <a:xfrm>
                <a:off x="4655415" y="2178407"/>
                <a:ext cx="30617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t-BR" sz="1000" b="0" i="0" u="none" strike="noStrike" cap="none" normalizeH="0" baseline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R</a:t>
                </a:r>
                <a:r>
                  <a:rPr kumimoji="0" lang="pt-BR" sz="1000" b="0" i="0" u="none" strike="noStrike" cap="none" normalizeH="0" baseline="-2500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sensor</a:t>
                </a:r>
                <a:endParaRPr kumimoji="0" lang="pt-BR" sz="1800" b="0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75" name="Conector reto 74"/>
            <p:cNvCxnSpPr/>
            <p:nvPr/>
          </p:nvCxnSpPr>
          <p:spPr>
            <a:xfrm flipH="1">
              <a:off x="4887035" y="1943835"/>
              <a:ext cx="58506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CaixaDeTexto 90"/>
            <p:cNvSpPr txBox="1"/>
            <p:nvPr/>
          </p:nvSpPr>
          <p:spPr>
            <a:xfrm>
              <a:off x="1511660" y="1763815"/>
              <a:ext cx="8787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>
                  <a:latin typeface="Times New Roman" pitchFamily="18" charset="0"/>
                  <a:cs typeface="Times New Roman" pitchFamily="18" charset="0"/>
                </a:rPr>
                <a:t>Parâmetros</a:t>
              </a:r>
              <a:endParaRPr lang="pt-BR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2" name="Conector reto 91"/>
            <p:cNvCxnSpPr/>
            <p:nvPr/>
          </p:nvCxnSpPr>
          <p:spPr>
            <a:xfrm flipH="1">
              <a:off x="1601670" y="2033845"/>
              <a:ext cx="765088" cy="0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to 93"/>
            <p:cNvCxnSpPr/>
            <p:nvPr/>
          </p:nvCxnSpPr>
          <p:spPr>
            <a:xfrm flipH="1">
              <a:off x="3536885" y="2033845"/>
              <a:ext cx="180021" cy="0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275"/>
          <p:cNvGrpSpPr/>
          <p:nvPr/>
        </p:nvGrpSpPr>
        <p:grpSpPr>
          <a:xfrm>
            <a:off x="5880373" y="1448780"/>
            <a:ext cx="986882" cy="2160240"/>
            <a:chOff x="6465439" y="1448780"/>
            <a:chExt cx="986882" cy="2160240"/>
          </a:xfrm>
        </p:grpSpPr>
        <p:sp>
          <p:nvSpPr>
            <p:cNvPr id="151" name="Elipse 3"/>
            <p:cNvSpPr/>
            <p:nvPr/>
          </p:nvSpPr>
          <p:spPr>
            <a:xfrm rot="5400000">
              <a:off x="5637347" y="2276872"/>
              <a:ext cx="2160240" cy="50405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>
                  <a:latin typeface="Times New Roman" pitchFamily="18" charset="0"/>
                  <a:cs typeface="Times New Roman" pitchFamily="18" charset="0"/>
                </a:rPr>
                <a:t>Tecido</a:t>
              </a:r>
              <a:endParaRPr lang="pt-BR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" name="Elipse 151"/>
            <p:cNvSpPr/>
            <p:nvPr/>
          </p:nvSpPr>
          <p:spPr>
            <a:xfrm>
              <a:off x="6609455" y="3293985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100" dirty="0" smtClean="0"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166" name="Elipse 165"/>
            <p:cNvSpPr/>
            <p:nvPr/>
          </p:nvSpPr>
          <p:spPr>
            <a:xfrm>
              <a:off x="6609455" y="1988840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100" dirty="0" smtClean="0"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167" name="Elipse 166"/>
            <p:cNvSpPr/>
            <p:nvPr/>
          </p:nvSpPr>
          <p:spPr>
            <a:xfrm>
              <a:off x="6609455" y="1538790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100" dirty="0" smtClean="0"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168" name="Elipse 167"/>
            <p:cNvSpPr/>
            <p:nvPr/>
          </p:nvSpPr>
          <p:spPr>
            <a:xfrm>
              <a:off x="6609455" y="2888940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100" dirty="0" smtClean="0"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271" name="Retângulo 270"/>
            <p:cNvSpPr/>
            <p:nvPr/>
          </p:nvSpPr>
          <p:spPr>
            <a:xfrm>
              <a:off x="6969495" y="2348880"/>
              <a:ext cx="48282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200" dirty="0" smtClean="0">
                  <a:latin typeface="Times New Roman" pitchFamily="18" charset="0"/>
                  <a:cs typeface="Times New Roman" pitchFamily="18" charset="0"/>
                </a:rPr>
                <a:t>Z(</a:t>
              </a:r>
              <a:r>
                <a:rPr lang="el-GR" sz="1200" dirty="0" smtClean="0">
                  <a:latin typeface="Times New Roman" pitchFamily="18" charset="0"/>
                  <a:cs typeface="Times New Roman" pitchFamily="18" charset="0"/>
                </a:rPr>
                <a:t>ω</a:t>
              </a:r>
              <a:r>
                <a:rPr lang="pt-BR" sz="1200" dirty="0" smtClean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pt-BR" sz="12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31" name="Retângulo 130"/>
          <p:cNvSpPr/>
          <p:nvPr/>
        </p:nvSpPr>
        <p:spPr>
          <a:xfrm>
            <a:off x="1871700" y="1763815"/>
            <a:ext cx="1170130" cy="139515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/>
          <p:cNvSpPr/>
          <p:nvPr/>
        </p:nvSpPr>
        <p:spPr>
          <a:xfrm>
            <a:off x="1961710" y="1853825"/>
            <a:ext cx="540059" cy="27003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latin typeface="Times New Roman" pitchFamily="18" charset="0"/>
                <a:cs typeface="Times New Roman" pitchFamily="18" charset="0"/>
              </a:rPr>
              <a:t>USB</a:t>
            </a:r>
            <a:endParaRPr lang="pt-BR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5" name="CaixaDeTexto 104"/>
          <p:cNvSpPr txBox="1"/>
          <p:nvPr/>
        </p:nvSpPr>
        <p:spPr>
          <a:xfrm>
            <a:off x="1772204" y="1493785"/>
            <a:ext cx="774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Times New Roman" pitchFamily="18" charset="0"/>
                <a:cs typeface="Times New Roman" pitchFamily="18" charset="0"/>
              </a:rPr>
              <a:t>LPC4370</a:t>
            </a:r>
            <a:endParaRPr lang="pt-BR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Retângulo 56"/>
          <p:cNvSpPr/>
          <p:nvPr/>
        </p:nvSpPr>
        <p:spPr>
          <a:xfrm>
            <a:off x="2591780" y="2258870"/>
            <a:ext cx="450049" cy="180019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err="1" smtClean="0">
                <a:latin typeface="Times New Roman" pitchFamily="18" charset="0"/>
                <a:cs typeface="Times New Roman" pitchFamily="18" charset="0"/>
              </a:rPr>
              <a:t>Dig</a:t>
            </a:r>
            <a:r>
              <a:rPr lang="pt-BR" sz="800" dirty="0" smtClean="0">
                <a:latin typeface="Times New Roman" pitchFamily="18" charset="0"/>
                <a:cs typeface="Times New Roman" pitchFamily="18" charset="0"/>
              </a:rPr>
              <a:t> 1</a:t>
            </a:r>
            <a:endParaRPr lang="pt-BR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Retângulo 62"/>
          <p:cNvSpPr/>
          <p:nvPr/>
        </p:nvSpPr>
        <p:spPr>
          <a:xfrm>
            <a:off x="2591780" y="2438891"/>
            <a:ext cx="450049" cy="180019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err="1" smtClean="0">
                <a:latin typeface="Times New Roman" pitchFamily="18" charset="0"/>
                <a:cs typeface="Times New Roman" pitchFamily="18" charset="0"/>
              </a:rPr>
              <a:t>Dig</a:t>
            </a:r>
            <a:r>
              <a:rPr lang="pt-BR" sz="800" dirty="0" smtClean="0">
                <a:latin typeface="Times New Roman" pitchFamily="18" charset="0"/>
                <a:cs typeface="Times New Roman" pitchFamily="18" charset="0"/>
              </a:rPr>
              <a:t> 2</a:t>
            </a:r>
            <a:endParaRPr lang="pt-BR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Triângulo isósceles 65"/>
          <p:cNvSpPr/>
          <p:nvPr/>
        </p:nvSpPr>
        <p:spPr>
          <a:xfrm rot="5400000">
            <a:off x="3671900" y="2213866"/>
            <a:ext cx="450050" cy="450049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70" name="Conector reto 69"/>
          <p:cNvCxnSpPr/>
          <p:nvPr/>
        </p:nvCxnSpPr>
        <p:spPr>
          <a:xfrm>
            <a:off x="3086835" y="2348880"/>
            <a:ext cx="5400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/>
          <p:cNvCxnSpPr/>
          <p:nvPr/>
        </p:nvCxnSpPr>
        <p:spPr>
          <a:xfrm>
            <a:off x="3086835" y="2528900"/>
            <a:ext cx="5400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upo 101"/>
          <p:cNvGrpSpPr/>
          <p:nvPr/>
        </p:nvGrpSpPr>
        <p:grpSpPr>
          <a:xfrm>
            <a:off x="4166956" y="1943835"/>
            <a:ext cx="495055" cy="360040"/>
            <a:chOff x="3851920" y="1808820"/>
            <a:chExt cx="495055" cy="360040"/>
          </a:xfrm>
        </p:grpSpPr>
        <p:cxnSp>
          <p:nvCxnSpPr>
            <p:cNvPr id="73" name="Conector reto 72"/>
            <p:cNvCxnSpPr/>
            <p:nvPr/>
          </p:nvCxnSpPr>
          <p:spPr>
            <a:xfrm>
              <a:off x="3851920" y="1988840"/>
              <a:ext cx="9001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to 74"/>
            <p:cNvCxnSpPr/>
            <p:nvPr/>
          </p:nvCxnSpPr>
          <p:spPr>
            <a:xfrm flipV="1">
              <a:off x="3941930" y="1808820"/>
              <a:ext cx="0" cy="18002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to 75"/>
            <p:cNvCxnSpPr/>
            <p:nvPr/>
          </p:nvCxnSpPr>
          <p:spPr>
            <a:xfrm flipV="1">
              <a:off x="4076945" y="1808820"/>
              <a:ext cx="0" cy="18002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to 76"/>
            <p:cNvCxnSpPr/>
            <p:nvPr/>
          </p:nvCxnSpPr>
          <p:spPr>
            <a:xfrm>
              <a:off x="4076945" y="1988840"/>
              <a:ext cx="4500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to 79"/>
            <p:cNvCxnSpPr/>
            <p:nvPr/>
          </p:nvCxnSpPr>
          <p:spPr>
            <a:xfrm flipV="1">
              <a:off x="4121950" y="1988840"/>
              <a:ext cx="0" cy="18002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reto 80"/>
            <p:cNvCxnSpPr/>
            <p:nvPr/>
          </p:nvCxnSpPr>
          <p:spPr>
            <a:xfrm flipV="1">
              <a:off x="4211960" y="1988840"/>
              <a:ext cx="0" cy="18002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to 82"/>
            <p:cNvCxnSpPr/>
            <p:nvPr/>
          </p:nvCxnSpPr>
          <p:spPr>
            <a:xfrm>
              <a:off x="3941930" y="1808820"/>
              <a:ext cx="13501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to 84"/>
            <p:cNvCxnSpPr/>
            <p:nvPr/>
          </p:nvCxnSpPr>
          <p:spPr>
            <a:xfrm>
              <a:off x="4121950" y="2168860"/>
              <a:ext cx="9001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to 86"/>
            <p:cNvCxnSpPr/>
            <p:nvPr/>
          </p:nvCxnSpPr>
          <p:spPr>
            <a:xfrm>
              <a:off x="4211960" y="1988840"/>
              <a:ext cx="4500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to 90"/>
            <p:cNvCxnSpPr/>
            <p:nvPr/>
          </p:nvCxnSpPr>
          <p:spPr>
            <a:xfrm>
              <a:off x="4211960" y="1988840"/>
              <a:ext cx="4500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to 94"/>
            <p:cNvCxnSpPr/>
            <p:nvPr/>
          </p:nvCxnSpPr>
          <p:spPr>
            <a:xfrm flipV="1">
              <a:off x="4256965" y="1808820"/>
              <a:ext cx="0" cy="18002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to 95"/>
            <p:cNvCxnSpPr/>
            <p:nvPr/>
          </p:nvCxnSpPr>
          <p:spPr>
            <a:xfrm flipV="1">
              <a:off x="4301970" y="1808820"/>
              <a:ext cx="0" cy="18002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to 97"/>
            <p:cNvCxnSpPr/>
            <p:nvPr/>
          </p:nvCxnSpPr>
          <p:spPr>
            <a:xfrm>
              <a:off x="4256965" y="1808820"/>
              <a:ext cx="4500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to 100"/>
            <p:cNvCxnSpPr/>
            <p:nvPr/>
          </p:nvCxnSpPr>
          <p:spPr>
            <a:xfrm>
              <a:off x="4301970" y="1988840"/>
              <a:ext cx="4500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6" name="Conector reto 105"/>
          <p:cNvCxnSpPr/>
          <p:nvPr/>
        </p:nvCxnSpPr>
        <p:spPr>
          <a:xfrm>
            <a:off x="4166956" y="2438890"/>
            <a:ext cx="5850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upo 106"/>
          <p:cNvGrpSpPr/>
          <p:nvPr/>
        </p:nvGrpSpPr>
        <p:grpSpPr>
          <a:xfrm>
            <a:off x="3086835" y="2078850"/>
            <a:ext cx="495055" cy="180020"/>
            <a:chOff x="3851920" y="1808820"/>
            <a:chExt cx="495055" cy="180020"/>
          </a:xfrm>
        </p:grpSpPr>
        <p:cxnSp>
          <p:nvCxnSpPr>
            <p:cNvPr id="108" name="Conector reto 107"/>
            <p:cNvCxnSpPr/>
            <p:nvPr/>
          </p:nvCxnSpPr>
          <p:spPr>
            <a:xfrm>
              <a:off x="3851920" y="1988840"/>
              <a:ext cx="9001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to 108"/>
            <p:cNvCxnSpPr/>
            <p:nvPr/>
          </p:nvCxnSpPr>
          <p:spPr>
            <a:xfrm flipV="1">
              <a:off x="3941930" y="1808820"/>
              <a:ext cx="0" cy="18002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to 109"/>
            <p:cNvCxnSpPr/>
            <p:nvPr/>
          </p:nvCxnSpPr>
          <p:spPr>
            <a:xfrm flipV="1">
              <a:off x="4076945" y="1808820"/>
              <a:ext cx="0" cy="18002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to 110"/>
            <p:cNvCxnSpPr/>
            <p:nvPr/>
          </p:nvCxnSpPr>
          <p:spPr>
            <a:xfrm>
              <a:off x="4076945" y="1988840"/>
              <a:ext cx="18002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to 113"/>
            <p:cNvCxnSpPr/>
            <p:nvPr/>
          </p:nvCxnSpPr>
          <p:spPr>
            <a:xfrm>
              <a:off x="3941930" y="1808820"/>
              <a:ext cx="13501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to 117"/>
            <p:cNvCxnSpPr/>
            <p:nvPr/>
          </p:nvCxnSpPr>
          <p:spPr>
            <a:xfrm flipV="1">
              <a:off x="4256965" y="1808820"/>
              <a:ext cx="0" cy="18002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to 118"/>
            <p:cNvCxnSpPr/>
            <p:nvPr/>
          </p:nvCxnSpPr>
          <p:spPr>
            <a:xfrm flipV="1">
              <a:off x="4301970" y="1808820"/>
              <a:ext cx="0" cy="18002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to 119"/>
            <p:cNvCxnSpPr/>
            <p:nvPr/>
          </p:nvCxnSpPr>
          <p:spPr>
            <a:xfrm>
              <a:off x="4256965" y="1808820"/>
              <a:ext cx="4500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to 120"/>
            <p:cNvCxnSpPr/>
            <p:nvPr/>
          </p:nvCxnSpPr>
          <p:spPr>
            <a:xfrm>
              <a:off x="4301970" y="1988840"/>
              <a:ext cx="4500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upo 123"/>
          <p:cNvGrpSpPr/>
          <p:nvPr/>
        </p:nvGrpSpPr>
        <p:grpSpPr>
          <a:xfrm>
            <a:off x="3086835" y="2618910"/>
            <a:ext cx="495055" cy="180020"/>
            <a:chOff x="3851920" y="1988840"/>
            <a:chExt cx="495055" cy="180020"/>
          </a:xfrm>
        </p:grpSpPr>
        <p:cxnSp>
          <p:nvCxnSpPr>
            <p:cNvPr id="125" name="Conector reto 124"/>
            <p:cNvCxnSpPr/>
            <p:nvPr/>
          </p:nvCxnSpPr>
          <p:spPr>
            <a:xfrm>
              <a:off x="3851920" y="1988840"/>
              <a:ext cx="27003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to 131"/>
            <p:cNvCxnSpPr/>
            <p:nvPr/>
          </p:nvCxnSpPr>
          <p:spPr>
            <a:xfrm flipV="1">
              <a:off x="4121950" y="1988840"/>
              <a:ext cx="0" cy="18002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ector reto 132"/>
            <p:cNvCxnSpPr/>
            <p:nvPr/>
          </p:nvCxnSpPr>
          <p:spPr>
            <a:xfrm flipV="1">
              <a:off x="4211960" y="1988840"/>
              <a:ext cx="0" cy="18002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reto 134"/>
            <p:cNvCxnSpPr/>
            <p:nvPr/>
          </p:nvCxnSpPr>
          <p:spPr>
            <a:xfrm>
              <a:off x="4121950" y="2168860"/>
              <a:ext cx="9001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ector reto 140"/>
            <p:cNvCxnSpPr/>
            <p:nvPr/>
          </p:nvCxnSpPr>
          <p:spPr>
            <a:xfrm>
              <a:off x="4211960" y="1988840"/>
              <a:ext cx="13501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C:\Users\Anderson\AppData\Local\Temp\stopwatch-161283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6715" y="2708920"/>
            <a:ext cx="270030" cy="33557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275"/>
          <p:cNvGrpSpPr/>
          <p:nvPr/>
        </p:nvGrpSpPr>
        <p:grpSpPr>
          <a:xfrm>
            <a:off x="5880373" y="1448780"/>
            <a:ext cx="986882" cy="2160240"/>
            <a:chOff x="6465439" y="1448780"/>
            <a:chExt cx="986882" cy="2160240"/>
          </a:xfrm>
        </p:grpSpPr>
        <p:sp>
          <p:nvSpPr>
            <p:cNvPr id="151" name="Elipse 3"/>
            <p:cNvSpPr/>
            <p:nvPr/>
          </p:nvSpPr>
          <p:spPr>
            <a:xfrm rot="5400000">
              <a:off x="5637347" y="2276872"/>
              <a:ext cx="2160240" cy="50405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>
                  <a:latin typeface="Times New Roman" pitchFamily="18" charset="0"/>
                  <a:cs typeface="Times New Roman" pitchFamily="18" charset="0"/>
                </a:rPr>
                <a:t>Tecido</a:t>
              </a:r>
              <a:endParaRPr lang="pt-BR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" name="Elipse 151"/>
            <p:cNvSpPr/>
            <p:nvPr/>
          </p:nvSpPr>
          <p:spPr>
            <a:xfrm>
              <a:off x="6609455" y="3293985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100" dirty="0" smtClean="0"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166" name="Elipse 165"/>
            <p:cNvSpPr/>
            <p:nvPr/>
          </p:nvSpPr>
          <p:spPr>
            <a:xfrm>
              <a:off x="6609455" y="1988840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100" dirty="0" smtClean="0"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167" name="Elipse 166"/>
            <p:cNvSpPr/>
            <p:nvPr/>
          </p:nvSpPr>
          <p:spPr>
            <a:xfrm>
              <a:off x="6609455" y="1538790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100" dirty="0" smtClean="0"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168" name="Elipse 167"/>
            <p:cNvSpPr/>
            <p:nvPr/>
          </p:nvSpPr>
          <p:spPr>
            <a:xfrm>
              <a:off x="6609455" y="2888940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100" dirty="0" smtClean="0"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271" name="Retângulo 270"/>
            <p:cNvSpPr/>
            <p:nvPr/>
          </p:nvSpPr>
          <p:spPr>
            <a:xfrm>
              <a:off x="6969495" y="2348880"/>
              <a:ext cx="48282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200" dirty="0" smtClean="0">
                  <a:latin typeface="Times New Roman" pitchFamily="18" charset="0"/>
                  <a:cs typeface="Times New Roman" pitchFamily="18" charset="0"/>
                </a:rPr>
                <a:t>Z(</a:t>
              </a:r>
              <a:r>
                <a:rPr lang="el-GR" sz="1200" dirty="0" smtClean="0">
                  <a:latin typeface="Times New Roman" pitchFamily="18" charset="0"/>
                  <a:cs typeface="Times New Roman" pitchFamily="18" charset="0"/>
                </a:rPr>
                <a:t>ω</a:t>
              </a:r>
              <a:r>
                <a:rPr lang="pt-BR" sz="1200" dirty="0" smtClean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pt-BR" sz="12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58" name="Grupo 157"/>
          <p:cNvGrpSpPr/>
          <p:nvPr/>
        </p:nvGrpSpPr>
        <p:grpSpPr>
          <a:xfrm>
            <a:off x="560863" y="594439"/>
            <a:ext cx="4199573" cy="2530277"/>
            <a:chOff x="438150" y="1828800"/>
            <a:chExt cx="4199573" cy="2530277"/>
          </a:xfrm>
        </p:grpSpPr>
        <p:sp>
          <p:nvSpPr>
            <p:cNvPr id="50" name="Retângulo 49"/>
            <p:cNvSpPr/>
            <p:nvPr/>
          </p:nvSpPr>
          <p:spPr>
            <a:xfrm>
              <a:off x="2527300" y="1873250"/>
              <a:ext cx="1200150" cy="177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100" dirty="0" smtClean="0">
                  <a:latin typeface="Times New Roman" pitchFamily="18" charset="0"/>
                  <a:cs typeface="Times New Roman" pitchFamily="18" charset="0"/>
                </a:rPr>
                <a:t>Contador</a:t>
              </a:r>
              <a:endParaRPr lang="pt-BR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1238250" y="1828800"/>
              <a:ext cx="1059906" cy="2616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pt-BR" sz="1100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pt-BR" sz="900" dirty="0" smtClean="0">
                  <a:latin typeface="Times New Roman" pitchFamily="18" charset="0"/>
                  <a:cs typeface="Times New Roman" pitchFamily="18" charset="0"/>
                </a:rPr>
                <a:t>clk</a:t>
              </a:r>
              <a:r>
                <a:rPr lang="pt-BR" sz="1100" dirty="0" smtClean="0">
                  <a:latin typeface="Times New Roman" pitchFamily="18" charset="0"/>
                  <a:cs typeface="Times New Roman" pitchFamily="18" charset="0"/>
                </a:rPr>
                <a:t> = 204 MHz</a:t>
              </a:r>
              <a:endParaRPr lang="pt-BR" sz="11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" name="Retângulo 53"/>
            <p:cNvSpPr/>
            <p:nvPr/>
          </p:nvSpPr>
          <p:spPr>
            <a:xfrm>
              <a:off x="3327400" y="2273300"/>
              <a:ext cx="400050" cy="177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Times New Roman" pitchFamily="18" charset="0"/>
                  <a:cs typeface="Times New Roman" pitchFamily="18" charset="0"/>
                </a:rPr>
                <a:t>=</a:t>
              </a:r>
              <a:endParaRPr lang="pt-BR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" name="Retângulo 54"/>
            <p:cNvSpPr/>
            <p:nvPr/>
          </p:nvSpPr>
          <p:spPr>
            <a:xfrm>
              <a:off x="1638300" y="2273300"/>
              <a:ext cx="1022350" cy="2222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00" dirty="0" smtClean="0">
                  <a:latin typeface="Times New Roman" pitchFamily="18" charset="0"/>
                  <a:cs typeface="Times New Roman" pitchFamily="18" charset="0"/>
                </a:rPr>
                <a:t>Comparador 0</a:t>
              </a:r>
              <a:endParaRPr lang="pt-BR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1638300" y="2584450"/>
              <a:ext cx="1022350" cy="2222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00" dirty="0" smtClean="0">
                  <a:latin typeface="Times New Roman" pitchFamily="18" charset="0"/>
                  <a:cs typeface="Times New Roman" pitchFamily="18" charset="0"/>
                </a:rPr>
                <a:t>Comparador 1</a:t>
              </a:r>
              <a:endParaRPr lang="pt-BR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0" name="Conector reto 59"/>
            <p:cNvCxnSpPr/>
            <p:nvPr/>
          </p:nvCxnSpPr>
          <p:spPr>
            <a:xfrm rot="10800000">
              <a:off x="3105150" y="2317750"/>
              <a:ext cx="177800" cy="1588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/>
            <p:cNvCxnSpPr/>
            <p:nvPr/>
          </p:nvCxnSpPr>
          <p:spPr>
            <a:xfrm rot="5400000" flipH="1" flipV="1">
              <a:off x="2994025" y="2206625"/>
              <a:ext cx="221456" cy="79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Conector reto 67"/>
            <p:cNvCxnSpPr/>
            <p:nvPr/>
          </p:nvCxnSpPr>
          <p:spPr>
            <a:xfrm rot="10800000">
              <a:off x="2705100" y="2406650"/>
              <a:ext cx="577850" cy="1588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Retângulo 68"/>
            <p:cNvSpPr/>
            <p:nvPr/>
          </p:nvSpPr>
          <p:spPr>
            <a:xfrm>
              <a:off x="3327400" y="2584450"/>
              <a:ext cx="400050" cy="177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Times New Roman" pitchFamily="18" charset="0"/>
                  <a:cs typeface="Times New Roman" pitchFamily="18" charset="0"/>
                </a:rPr>
                <a:t>=</a:t>
              </a:r>
              <a:endParaRPr lang="pt-BR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2" name="Conector reto 71"/>
            <p:cNvCxnSpPr/>
            <p:nvPr/>
          </p:nvCxnSpPr>
          <p:spPr>
            <a:xfrm rot="10800000">
              <a:off x="3105152" y="2628900"/>
              <a:ext cx="177799" cy="794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Conector reto 73"/>
            <p:cNvCxnSpPr>
              <a:stCxn id="123" idx="4"/>
            </p:cNvCxnSpPr>
            <p:nvPr/>
          </p:nvCxnSpPr>
          <p:spPr>
            <a:xfrm rot="5400000" flipH="1" flipV="1">
              <a:off x="2771537" y="2652157"/>
              <a:ext cx="668019" cy="79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Conector reto 77"/>
            <p:cNvCxnSpPr/>
            <p:nvPr/>
          </p:nvCxnSpPr>
          <p:spPr>
            <a:xfrm rot="10800000">
              <a:off x="2705102" y="2717800"/>
              <a:ext cx="577849" cy="794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Elipse 81"/>
            <p:cNvSpPr/>
            <p:nvPr/>
          </p:nvSpPr>
          <p:spPr>
            <a:xfrm>
              <a:off x="3060700" y="2272031"/>
              <a:ext cx="88900" cy="901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" name="Retângulo 89"/>
            <p:cNvSpPr/>
            <p:nvPr/>
          </p:nvSpPr>
          <p:spPr>
            <a:xfrm>
              <a:off x="1638300" y="2895600"/>
              <a:ext cx="1022350" cy="2222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00" dirty="0" smtClean="0">
                  <a:latin typeface="Times New Roman" pitchFamily="18" charset="0"/>
                  <a:cs typeface="Times New Roman" pitchFamily="18" charset="0"/>
                </a:rPr>
                <a:t>Comparador 2</a:t>
              </a:r>
              <a:endParaRPr lang="pt-BR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2" name="Retângulo 91"/>
            <p:cNvSpPr/>
            <p:nvPr/>
          </p:nvSpPr>
          <p:spPr>
            <a:xfrm>
              <a:off x="3327400" y="2895600"/>
              <a:ext cx="400050" cy="177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Times New Roman" pitchFamily="18" charset="0"/>
                  <a:cs typeface="Times New Roman" pitchFamily="18" charset="0"/>
                </a:rPr>
                <a:t>=</a:t>
              </a:r>
              <a:endParaRPr lang="pt-BR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3" name="Conector reto 92"/>
            <p:cNvCxnSpPr/>
            <p:nvPr/>
          </p:nvCxnSpPr>
          <p:spPr>
            <a:xfrm rot="10800000">
              <a:off x="3105152" y="2940050"/>
              <a:ext cx="177799" cy="794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Conector reto 93"/>
            <p:cNvCxnSpPr/>
            <p:nvPr/>
          </p:nvCxnSpPr>
          <p:spPr>
            <a:xfrm rot="10800000">
              <a:off x="2705102" y="3028950"/>
              <a:ext cx="577849" cy="794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9" name="Elipse 98"/>
            <p:cNvSpPr/>
            <p:nvPr/>
          </p:nvSpPr>
          <p:spPr>
            <a:xfrm>
              <a:off x="3060700" y="2585244"/>
              <a:ext cx="88900" cy="901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0" name="Retângulo 99"/>
            <p:cNvSpPr/>
            <p:nvPr/>
          </p:nvSpPr>
          <p:spPr>
            <a:xfrm>
              <a:off x="482600" y="2273300"/>
              <a:ext cx="933450" cy="2222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00" dirty="0" smtClean="0">
                  <a:latin typeface="Times New Roman" pitchFamily="18" charset="0"/>
                  <a:cs typeface="Times New Roman" pitchFamily="18" charset="0"/>
                </a:rPr>
                <a:t>Recarga 0</a:t>
              </a:r>
              <a:endParaRPr lang="pt-BR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" name="Retângulo 101"/>
            <p:cNvSpPr/>
            <p:nvPr/>
          </p:nvSpPr>
          <p:spPr>
            <a:xfrm>
              <a:off x="482600" y="2584450"/>
              <a:ext cx="933450" cy="2222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00" dirty="0" smtClean="0">
                  <a:latin typeface="Times New Roman" pitchFamily="18" charset="0"/>
                  <a:cs typeface="Times New Roman" pitchFamily="18" charset="0"/>
                </a:rPr>
                <a:t>Recarga 1</a:t>
              </a:r>
              <a:endParaRPr lang="pt-BR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3" name="Retângulo 102"/>
            <p:cNvSpPr/>
            <p:nvPr/>
          </p:nvSpPr>
          <p:spPr>
            <a:xfrm>
              <a:off x="482600" y="2895600"/>
              <a:ext cx="933450" cy="2222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900" dirty="0" smtClean="0">
                  <a:latin typeface="Times New Roman" pitchFamily="18" charset="0"/>
                  <a:cs typeface="Times New Roman" pitchFamily="18" charset="0"/>
                </a:rPr>
                <a:t>Recarga 2</a:t>
              </a:r>
              <a:endParaRPr lang="pt-BR" sz="9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7" name="Conector reto 106"/>
            <p:cNvCxnSpPr/>
            <p:nvPr/>
          </p:nvCxnSpPr>
          <p:spPr>
            <a:xfrm>
              <a:off x="1460500" y="2406650"/>
              <a:ext cx="133350" cy="1588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Conector reto 111"/>
            <p:cNvCxnSpPr/>
            <p:nvPr/>
          </p:nvCxnSpPr>
          <p:spPr>
            <a:xfrm>
              <a:off x="1460500" y="2716212"/>
              <a:ext cx="133350" cy="1588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Conector reto 112"/>
            <p:cNvCxnSpPr/>
            <p:nvPr/>
          </p:nvCxnSpPr>
          <p:spPr>
            <a:xfrm>
              <a:off x="1460500" y="3028950"/>
              <a:ext cx="133350" cy="1588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Conector de seta reta 115"/>
            <p:cNvCxnSpPr/>
            <p:nvPr/>
          </p:nvCxnSpPr>
          <p:spPr>
            <a:xfrm>
              <a:off x="3771900" y="2362200"/>
              <a:ext cx="222250" cy="158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Conector de seta reta 116"/>
            <p:cNvCxnSpPr/>
            <p:nvPr/>
          </p:nvCxnSpPr>
          <p:spPr>
            <a:xfrm>
              <a:off x="3771900" y="2674144"/>
              <a:ext cx="222250" cy="158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Conector de seta reta 121"/>
            <p:cNvCxnSpPr/>
            <p:nvPr/>
          </p:nvCxnSpPr>
          <p:spPr>
            <a:xfrm>
              <a:off x="3771900" y="2985294"/>
              <a:ext cx="222250" cy="158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3" name="Elipse 122"/>
            <p:cNvSpPr/>
            <p:nvPr/>
          </p:nvSpPr>
          <p:spPr>
            <a:xfrm>
              <a:off x="3060700" y="2896394"/>
              <a:ext cx="88900" cy="901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7" name="Conector de seta reta 126"/>
            <p:cNvCxnSpPr/>
            <p:nvPr/>
          </p:nvCxnSpPr>
          <p:spPr>
            <a:xfrm>
              <a:off x="2260600" y="1962150"/>
              <a:ext cx="222250" cy="158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8" name="CaixaDeTexto 127"/>
            <p:cNvSpPr txBox="1"/>
            <p:nvPr/>
          </p:nvSpPr>
          <p:spPr>
            <a:xfrm>
              <a:off x="3930478" y="2249329"/>
              <a:ext cx="64152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 smtClean="0">
                  <a:latin typeface="Times New Roman" pitchFamily="18" charset="0"/>
                  <a:cs typeface="Times New Roman" pitchFamily="18" charset="0"/>
                </a:rPr>
                <a:t>Evento 0</a:t>
              </a:r>
              <a:endParaRPr lang="pt-BR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9" name="CaixaDeTexto 128"/>
            <p:cNvSpPr txBox="1"/>
            <p:nvPr/>
          </p:nvSpPr>
          <p:spPr>
            <a:xfrm>
              <a:off x="3930478" y="2560479"/>
              <a:ext cx="64152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 smtClean="0">
                  <a:latin typeface="Times New Roman" pitchFamily="18" charset="0"/>
                  <a:cs typeface="Times New Roman" pitchFamily="18" charset="0"/>
                </a:rPr>
                <a:t>Evento 1</a:t>
              </a:r>
              <a:endParaRPr lang="pt-BR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0" name="CaixaDeTexto 129"/>
            <p:cNvSpPr txBox="1"/>
            <p:nvPr/>
          </p:nvSpPr>
          <p:spPr>
            <a:xfrm>
              <a:off x="3930478" y="2871629"/>
              <a:ext cx="64152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 smtClean="0">
                  <a:latin typeface="Times New Roman" pitchFamily="18" charset="0"/>
                  <a:cs typeface="Times New Roman" pitchFamily="18" charset="0"/>
                </a:rPr>
                <a:t>Evento 2</a:t>
              </a:r>
              <a:endParaRPr lang="pt-BR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7" name="Retângulo 136"/>
            <p:cNvSpPr/>
            <p:nvPr/>
          </p:nvSpPr>
          <p:spPr>
            <a:xfrm>
              <a:off x="1638300" y="3429000"/>
              <a:ext cx="1022350" cy="2222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00" dirty="0" smtClean="0">
                  <a:latin typeface="Times New Roman" pitchFamily="18" charset="0"/>
                  <a:cs typeface="Times New Roman" pitchFamily="18" charset="0"/>
                </a:rPr>
                <a:t>Comparador 15</a:t>
              </a:r>
              <a:endParaRPr lang="pt-BR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8" name="Retângulo 137"/>
            <p:cNvSpPr/>
            <p:nvPr/>
          </p:nvSpPr>
          <p:spPr>
            <a:xfrm>
              <a:off x="3327400" y="3429000"/>
              <a:ext cx="400050" cy="177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Times New Roman" pitchFamily="18" charset="0"/>
                  <a:cs typeface="Times New Roman" pitchFamily="18" charset="0"/>
                </a:rPr>
                <a:t>=</a:t>
              </a:r>
              <a:endParaRPr lang="pt-BR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9" name="Conector reto 138"/>
            <p:cNvCxnSpPr/>
            <p:nvPr/>
          </p:nvCxnSpPr>
          <p:spPr>
            <a:xfrm rot="10800000">
              <a:off x="3105152" y="3473450"/>
              <a:ext cx="177799" cy="794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Conector reto 139"/>
            <p:cNvCxnSpPr/>
            <p:nvPr/>
          </p:nvCxnSpPr>
          <p:spPr>
            <a:xfrm rot="10800000">
              <a:off x="2705102" y="3562350"/>
              <a:ext cx="577849" cy="794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2" name="Retângulo 141"/>
            <p:cNvSpPr/>
            <p:nvPr/>
          </p:nvSpPr>
          <p:spPr>
            <a:xfrm>
              <a:off x="482600" y="3429000"/>
              <a:ext cx="933450" cy="2222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00" dirty="0" smtClean="0">
                  <a:latin typeface="Times New Roman" pitchFamily="18" charset="0"/>
                  <a:cs typeface="Times New Roman" pitchFamily="18" charset="0"/>
                </a:rPr>
                <a:t>Recarga 15</a:t>
              </a:r>
              <a:endParaRPr lang="pt-BR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3" name="Conector reto 142"/>
            <p:cNvCxnSpPr/>
            <p:nvPr/>
          </p:nvCxnSpPr>
          <p:spPr>
            <a:xfrm>
              <a:off x="1460500" y="3562350"/>
              <a:ext cx="133350" cy="1588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Conector de seta reta 143"/>
            <p:cNvCxnSpPr/>
            <p:nvPr/>
          </p:nvCxnSpPr>
          <p:spPr>
            <a:xfrm>
              <a:off x="3771900" y="3518694"/>
              <a:ext cx="222250" cy="158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6" name="CaixaDeTexto 145"/>
            <p:cNvSpPr txBox="1"/>
            <p:nvPr/>
          </p:nvSpPr>
          <p:spPr>
            <a:xfrm>
              <a:off x="3930478" y="3405029"/>
              <a:ext cx="7072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 smtClean="0">
                  <a:latin typeface="Times New Roman" pitchFamily="18" charset="0"/>
                  <a:cs typeface="Times New Roman" pitchFamily="18" charset="0"/>
                </a:rPr>
                <a:t>Evento 15</a:t>
              </a:r>
              <a:endParaRPr lang="pt-BR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8" name="Conector reto 147"/>
            <p:cNvCxnSpPr/>
            <p:nvPr/>
          </p:nvCxnSpPr>
          <p:spPr>
            <a:xfrm rot="5400000" flipH="1" flipV="1">
              <a:off x="3016250" y="3384550"/>
              <a:ext cx="1778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9" name="CaixaDeTexto 148"/>
            <p:cNvSpPr txBox="1"/>
            <p:nvPr/>
          </p:nvSpPr>
          <p:spPr>
            <a:xfrm>
              <a:off x="1949450" y="2984500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latin typeface="Times New Roman" pitchFamily="18" charset="0"/>
                  <a:cs typeface="Times New Roman" pitchFamily="18" charset="0"/>
                </a:rPr>
                <a:t>...</a:t>
              </a:r>
              <a:endParaRPr lang="pt-BR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0" name="CaixaDeTexto 149"/>
            <p:cNvSpPr txBox="1"/>
            <p:nvPr/>
          </p:nvSpPr>
          <p:spPr>
            <a:xfrm>
              <a:off x="791560" y="2984500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latin typeface="Times New Roman" pitchFamily="18" charset="0"/>
                  <a:cs typeface="Times New Roman" pitchFamily="18" charset="0"/>
                </a:rPr>
                <a:t>...</a:t>
              </a:r>
              <a:endParaRPr lang="pt-BR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" name="CaixaDeTexto 152"/>
            <p:cNvSpPr txBox="1"/>
            <p:nvPr/>
          </p:nvSpPr>
          <p:spPr>
            <a:xfrm>
              <a:off x="3327400" y="2940050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latin typeface="Times New Roman" pitchFamily="18" charset="0"/>
                  <a:cs typeface="Times New Roman" pitchFamily="18" charset="0"/>
                </a:rPr>
                <a:t>...</a:t>
              </a:r>
              <a:endParaRPr lang="pt-BR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4" name="Chave direita 153"/>
            <p:cNvSpPr/>
            <p:nvPr/>
          </p:nvSpPr>
          <p:spPr>
            <a:xfrm rot="5400000">
              <a:off x="2038350" y="3384550"/>
              <a:ext cx="266700" cy="1066800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5" name="Chave direita 154"/>
            <p:cNvSpPr/>
            <p:nvPr/>
          </p:nvSpPr>
          <p:spPr>
            <a:xfrm rot="5400000">
              <a:off x="838200" y="3384550"/>
              <a:ext cx="266700" cy="1066800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6" name="CaixaDeTexto 155"/>
            <p:cNvSpPr txBox="1"/>
            <p:nvPr/>
          </p:nvSpPr>
          <p:spPr>
            <a:xfrm>
              <a:off x="1797179" y="4037568"/>
              <a:ext cx="7745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>
                  <a:latin typeface="Times New Roman" pitchFamily="18" charset="0"/>
                  <a:cs typeface="Times New Roman" pitchFamily="18" charset="0"/>
                </a:rPr>
                <a:t>1º bloco</a:t>
              </a:r>
              <a:endParaRPr lang="pt-BR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7" name="CaixaDeTexto 156"/>
            <p:cNvSpPr txBox="1"/>
            <p:nvPr/>
          </p:nvSpPr>
          <p:spPr>
            <a:xfrm>
              <a:off x="615950" y="4051300"/>
              <a:ext cx="7745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>
                  <a:latin typeface="Times New Roman" pitchFamily="18" charset="0"/>
                  <a:cs typeface="Times New Roman" pitchFamily="18" charset="0"/>
                </a:rPr>
                <a:t>2º bloco</a:t>
              </a:r>
              <a:endParaRPr lang="pt-BR" sz="1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517932" y="3510009"/>
            <a:ext cx="4020254" cy="1872372"/>
            <a:chOff x="517932" y="3510009"/>
            <a:chExt cx="4020254" cy="1872372"/>
          </a:xfrm>
        </p:grpSpPr>
        <p:sp>
          <p:nvSpPr>
            <p:cNvPr id="61" name="Retângulo 60"/>
            <p:cNvSpPr/>
            <p:nvPr/>
          </p:nvSpPr>
          <p:spPr>
            <a:xfrm>
              <a:off x="2562632" y="3554459"/>
              <a:ext cx="1200150" cy="17780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100" dirty="0" smtClean="0">
                  <a:latin typeface="Times New Roman" pitchFamily="18" charset="0"/>
                  <a:cs typeface="Times New Roman" pitchFamily="18" charset="0"/>
                </a:rPr>
                <a:t>Contador</a:t>
              </a:r>
              <a:endParaRPr lang="pt-BR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" name="CaixaDeTexto 62"/>
            <p:cNvSpPr txBox="1"/>
            <p:nvPr/>
          </p:nvSpPr>
          <p:spPr>
            <a:xfrm>
              <a:off x="1273582" y="3510009"/>
              <a:ext cx="1059906" cy="2616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pt-BR" sz="1100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pt-BR" sz="900" dirty="0" smtClean="0">
                  <a:latin typeface="Times New Roman" pitchFamily="18" charset="0"/>
                  <a:cs typeface="Times New Roman" pitchFamily="18" charset="0"/>
                </a:rPr>
                <a:t>clk</a:t>
              </a:r>
              <a:r>
                <a:rPr lang="pt-BR" sz="1100" dirty="0" smtClean="0">
                  <a:latin typeface="Times New Roman" pitchFamily="18" charset="0"/>
                  <a:cs typeface="Times New Roman" pitchFamily="18" charset="0"/>
                </a:rPr>
                <a:t> = 204 MHz</a:t>
              </a:r>
              <a:endParaRPr lang="pt-BR" sz="11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" name="Retângulo 64"/>
            <p:cNvSpPr/>
            <p:nvPr/>
          </p:nvSpPr>
          <p:spPr>
            <a:xfrm>
              <a:off x="1673632" y="3954509"/>
              <a:ext cx="1022350" cy="22225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00" dirty="0" smtClean="0">
                  <a:latin typeface="Times New Roman" pitchFamily="18" charset="0"/>
                  <a:cs typeface="Times New Roman" pitchFamily="18" charset="0"/>
                </a:rPr>
                <a:t>Comparador 0</a:t>
              </a:r>
              <a:endParaRPr lang="pt-BR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" name="Retângulo 65"/>
            <p:cNvSpPr/>
            <p:nvPr/>
          </p:nvSpPr>
          <p:spPr>
            <a:xfrm>
              <a:off x="1673632" y="4265659"/>
              <a:ext cx="1022350" cy="22225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00" dirty="0" smtClean="0">
                  <a:latin typeface="Times New Roman" pitchFamily="18" charset="0"/>
                  <a:cs typeface="Times New Roman" pitchFamily="18" charset="0"/>
                </a:rPr>
                <a:t>Comparador 1</a:t>
              </a:r>
              <a:endParaRPr lang="pt-BR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7" name="Conector reto 66"/>
            <p:cNvCxnSpPr/>
            <p:nvPr/>
          </p:nvCxnSpPr>
          <p:spPr>
            <a:xfrm rot="10800000">
              <a:off x="3140482" y="3998959"/>
              <a:ext cx="177800" cy="1588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Conector reto 69"/>
            <p:cNvCxnSpPr/>
            <p:nvPr/>
          </p:nvCxnSpPr>
          <p:spPr>
            <a:xfrm rot="5400000" flipH="1" flipV="1">
              <a:off x="3029357" y="3887834"/>
              <a:ext cx="221456" cy="79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to 70"/>
            <p:cNvCxnSpPr/>
            <p:nvPr/>
          </p:nvCxnSpPr>
          <p:spPr>
            <a:xfrm rot="10800000">
              <a:off x="2740432" y="4087859"/>
              <a:ext cx="577850" cy="1588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Conector reto 74"/>
            <p:cNvCxnSpPr/>
            <p:nvPr/>
          </p:nvCxnSpPr>
          <p:spPr>
            <a:xfrm rot="10800000">
              <a:off x="3140484" y="4310109"/>
              <a:ext cx="177799" cy="794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Conector reto 75"/>
            <p:cNvCxnSpPr/>
            <p:nvPr/>
          </p:nvCxnSpPr>
          <p:spPr>
            <a:xfrm flipV="1">
              <a:off x="3139690" y="3999754"/>
              <a:ext cx="1586" cy="8061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Conector reto 76"/>
            <p:cNvCxnSpPr/>
            <p:nvPr/>
          </p:nvCxnSpPr>
          <p:spPr>
            <a:xfrm rot="10800000">
              <a:off x="2740434" y="4399009"/>
              <a:ext cx="577849" cy="794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Elipse 78"/>
            <p:cNvSpPr/>
            <p:nvPr/>
          </p:nvSpPr>
          <p:spPr>
            <a:xfrm>
              <a:off x="3096032" y="3953240"/>
              <a:ext cx="88900" cy="90169"/>
            </a:xfrm>
            <a:prstGeom prst="ellipse">
              <a:avLst/>
            </a:prstGeom>
            <a:ln w="63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0" name="Retângulo 79"/>
            <p:cNvSpPr/>
            <p:nvPr/>
          </p:nvSpPr>
          <p:spPr>
            <a:xfrm>
              <a:off x="1673632" y="4576809"/>
              <a:ext cx="1022350" cy="22225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00" dirty="0" smtClean="0">
                  <a:latin typeface="Times New Roman" pitchFamily="18" charset="0"/>
                  <a:cs typeface="Times New Roman" pitchFamily="18" charset="0"/>
                </a:rPr>
                <a:t>Comparador 2</a:t>
              </a:r>
              <a:endParaRPr lang="pt-BR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3" name="Conector reto 82"/>
            <p:cNvCxnSpPr/>
            <p:nvPr/>
          </p:nvCxnSpPr>
          <p:spPr>
            <a:xfrm rot="10800000">
              <a:off x="3140484" y="4621259"/>
              <a:ext cx="177799" cy="794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Conector reto 83"/>
            <p:cNvCxnSpPr/>
            <p:nvPr/>
          </p:nvCxnSpPr>
          <p:spPr>
            <a:xfrm rot="10800000">
              <a:off x="2740434" y="4710159"/>
              <a:ext cx="577849" cy="794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Elipse 84"/>
            <p:cNvSpPr/>
            <p:nvPr/>
          </p:nvSpPr>
          <p:spPr>
            <a:xfrm>
              <a:off x="3096032" y="4266453"/>
              <a:ext cx="88900" cy="901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6" name="Retângulo 85"/>
            <p:cNvSpPr/>
            <p:nvPr/>
          </p:nvSpPr>
          <p:spPr>
            <a:xfrm>
              <a:off x="517932" y="3954509"/>
              <a:ext cx="933450" cy="22225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00" dirty="0" smtClean="0">
                  <a:latin typeface="Times New Roman" pitchFamily="18" charset="0"/>
                  <a:cs typeface="Times New Roman" pitchFamily="18" charset="0"/>
                </a:rPr>
                <a:t>Recarga 0</a:t>
              </a:r>
              <a:endParaRPr lang="pt-BR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7" name="Retângulo 86"/>
            <p:cNvSpPr/>
            <p:nvPr/>
          </p:nvSpPr>
          <p:spPr>
            <a:xfrm>
              <a:off x="517932" y="4265659"/>
              <a:ext cx="933450" cy="22225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00" dirty="0" smtClean="0">
                  <a:latin typeface="Times New Roman" pitchFamily="18" charset="0"/>
                  <a:cs typeface="Times New Roman" pitchFamily="18" charset="0"/>
                </a:rPr>
                <a:t>Recarga 1</a:t>
              </a:r>
              <a:endParaRPr lang="pt-BR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8" name="Retângulo 87"/>
            <p:cNvSpPr/>
            <p:nvPr/>
          </p:nvSpPr>
          <p:spPr>
            <a:xfrm>
              <a:off x="517932" y="4576809"/>
              <a:ext cx="933450" cy="22225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900" dirty="0" smtClean="0">
                  <a:latin typeface="Times New Roman" pitchFamily="18" charset="0"/>
                  <a:cs typeface="Times New Roman" pitchFamily="18" charset="0"/>
                </a:rPr>
                <a:t>Recarga 2</a:t>
              </a:r>
              <a:endParaRPr lang="pt-BR" sz="9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9" name="Conector reto 88"/>
            <p:cNvCxnSpPr/>
            <p:nvPr/>
          </p:nvCxnSpPr>
          <p:spPr>
            <a:xfrm>
              <a:off x="1495832" y="4087859"/>
              <a:ext cx="133350" cy="1588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Conector reto 90"/>
            <p:cNvCxnSpPr/>
            <p:nvPr/>
          </p:nvCxnSpPr>
          <p:spPr>
            <a:xfrm>
              <a:off x="1495832" y="4397421"/>
              <a:ext cx="133350" cy="1588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Conector reto 94"/>
            <p:cNvCxnSpPr/>
            <p:nvPr/>
          </p:nvCxnSpPr>
          <p:spPr>
            <a:xfrm>
              <a:off x="1495832" y="4710159"/>
              <a:ext cx="133350" cy="1588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Conector de seta reta 95"/>
            <p:cNvCxnSpPr/>
            <p:nvPr/>
          </p:nvCxnSpPr>
          <p:spPr>
            <a:xfrm>
              <a:off x="3654913" y="4043409"/>
              <a:ext cx="222250" cy="158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Conector de seta reta 96"/>
            <p:cNvCxnSpPr/>
            <p:nvPr/>
          </p:nvCxnSpPr>
          <p:spPr>
            <a:xfrm>
              <a:off x="3654913" y="4355353"/>
              <a:ext cx="222250" cy="158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Conector de seta reta 97"/>
            <p:cNvCxnSpPr/>
            <p:nvPr/>
          </p:nvCxnSpPr>
          <p:spPr>
            <a:xfrm>
              <a:off x="3654913" y="4666503"/>
              <a:ext cx="222250" cy="158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Elipse 100"/>
            <p:cNvSpPr/>
            <p:nvPr/>
          </p:nvSpPr>
          <p:spPr>
            <a:xfrm>
              <a:off x="3096032" y="4577603"/>
              <a:ext cx="88900" cy="901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4" name="Conector de seta reta 103"/>
            <p:cNvCxnSpPr/>
            <p:nvPr/>
          </p:nvCxnSpPr>
          <p:spPr>
            <a:xfrm>
              <a:off x="2295932" y="3643359"/>
              <a:ext cx="222250" cy="158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5" name="CaixaDeTexto 104"/>
            <p:cNvSpPr txBox="1"/>
            <p:nvPr/>
          </p:nvSpPr>
          <p:spPr>
            <a:xfrm>
              <a:off x="3813491" y="3930538"/>
              <a:ext cx="64152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 smtClean="0">
                  <a:latin typeface="Times New Roman" pitchFamily="18" charset="0"/>
                  <a:cs typeface="Times New Roman" pitchFamily="18" charset="0"/>
                </a:rPr>
                <a:t>Evento 0</a:t>
              </a:r>
              <a:endParaRPr lang="pt-BR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6" name="CaixaDeTexto 105"/>
            <p:cNvSpPr txBox="1"/>
            <p:nvPr/>
          </p:nvSpPr>
          <p:spPr>
            <a:xfrm>
              <a:off x="3813491" y="4241688"/>
              <a:ext cx="64152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 smtClean="0">
                  <a:latin typeface="Times New Roman" pitchFamily="18" charset="0"/>
                  <a:cs typeface="Times New Roman" pitchFamily="18" charset="0"/>
                </a:rPr>
                <a:t>Evento 1</a:t>
              </a:r>
              <a:endParaRPr lang="pt-BR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8" name="CaixaDeTexto 107"/>
            <p:cNvSpPr txBox="1"/>
            <p:nvPr/>
          </p:nvSpPr>
          <p:spPr>
            <a:xfrm>
              <a:off x="3813491" y="4552838"/>
              <a:ext cx="64152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 smtClean="0">
                  <a:latin typeface="Times New Roman" pitchFamily="18" charset="0"/>
                  <a:cs typeface="Times New Roman" pitchFamily="18" charset="0"/>
                </a:rPr>
                <a:t>Evento 2</a:t>
              </a:r>
              <a:endParaRPr lang="pt-BR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9" name="Retângulo 108"/>
            <p:cNvSpPr/>
            <p:nvPr/>
          </p:nvSpPr>
          <p:spPr>
            <a:xfrm>
              <a:off x="1673632" y="5110209"/>
              <a:ext cx="1022350" cy="22225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00" dirty="0" smtClean="0">
                  <a:latin typeface="Times New Roman" pitchFamily="18" charset="0"/>
                  <a:cs typeface="Times New Roman" pitchFamily="18" charset="0"/>
                </a:rPr>
                <a:t>Comparador 15</a:t>
              </a:r>
              <a:endParaRPr lang="pt-BR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1" name="Conector reto 110"/>
            <p:cNvCxnSpPr/>
            <p:nvPr/>
          </p:nvCxnSpPr>
          <p:spPr>
            <a:xfrm rot="10800000">
              <a:off x="3140484" y="5154659"/>
              <a:ext cx="177799" cy="794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Conector reto 113"/>
            <p:cNvCxnSpPr/>
            <p:nvPr/>
          </p:nvCxnSpPr>
          <p:spPr>
            <a:xfrm rot="10800000">
              <a:off x="2740434" y="5243559"/>
              <a:ext cx="577849" cy="794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5" name="Retângulo 114"/>
            <p:cNvSpPr/>
            <p:nvPr/>
          </p:nvSpPr>
          <p:spPr>
            <a:xfrm>
              <a:off x="517932" y="5110209"/>
              <a:ext cx="933450" cy="22225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00" dirty="0" smtClean="0">
                  <a:latin typeface="Times New Roman" pitchFamily="18" charset="0"/>
                  <a:cs typeface="Times New Roman" pitchFamily="18" charset="0"/>
                </a:rPr>
                <a:t>Recarga 15</a:t>
              </a:r>
              <a:endParaRPr lang="pt-BR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8" name="Conector reto 117"/>
            <p:cNvCxnSpPr/>
            <p:nvPr/>
          </p:nvCxnSpPr>
          <p:spPr>
            <a:xfrm>
              <a:off x="1495832" y="5243559"/>
              <a:ext cx="133350" cy="1588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Conector de seta reta 118"/>
            <p:cNvCxnSpPr/>
            <p:nvPr/>
          </p:nvCxnSpPr>
          <p:spPr>
            <a:xfrm>
              <a:off x="3672363" y="5219746"/>
              <a:ext cx="222250" cy="158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0" name="CaixaDeTexto 119"/>
            <p:cNvSpPr txBox="1"/>
            <p:nvPr/>
          </p:nvSpPr>
          <p:spPr>
            <a:xfrm>
              <a:off x="3830941" y="5106081"/>
              <a:ext cx="7072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 smtClean="0">
                  <a:latin typeface="Times New Roman" pitchFamily="18" charset="0"/>
                  <a:cs typeface="Times New Roman" pitchFamily="18" charset="0"/>
                </a:rPr>
                <a:t>Evento 15</a:t>
              </a:r>
              <a:endParaRPr lang="pt-BR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1" name="Conector reto 120"/>
            <p:cNvCxnSpPr/>
            <p:nvPr/>
          </p:nvCxnSpPr>
          <p:spPr>
            <a:xfrm rot="5400000" flipH="1" flipV="1">
              <a:off x="3051582" y="5065759"/>
              <a:ext cx="1778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4" name="CaixaDeTexto 123"/>
            <p:cNvSpPr txBox="1"/>
            <p:nvPr/>
          </p:nvSpPr>
          <p:spPr>
            <a:xfrm>
              <a:off x="1984782" y="4665709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latin typeface="Times New Roman" pitchFamily="18" charset="0"/>
                  <a:cs typeface="Times New Roman" pitchFamily="18" charset="0"/>
                </a:rPr>
                <a:t>...</a:t>
              </a:r>
              <a:endParaRPr lang="pt-BR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5" name="CaixaDeTexto 124"/>
            <p:cNvSpPr txBox="1"/>
            <p:nvPr/>
          </p:nvSpPr>
          <p:spPr>
            <a:xfrm>
              <a:off x="826892" y="4665709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latin typeface="Times New Roman" pitchFamily="18" charset="0"/>
                  <a:cs typeface="Times New Roman" pitchFamily="18" charset="0"/>
                </a:rPr>
                <a:t>...</a:t>
              </a:r>
              <a:endParaRPr lang="pt-BR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6" name="CaixaDeTexto 125"/>
            <p:cNvSpPr txBox="1"/>
            <p:nvPr/>
          </p:nvSpPr>
          <p:spPr>
            <a:xfrm>
              <a:off x="3362732" y="4621259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latin typeface="Times New Roman" pitchFamily="18" charset="0"/>
                  <a:cs typeface="Times New Roman" pitchFamily="18" charset="0"/>
                </a:rPr>
                <a:t>...</a:t>
              </a:r>
              <a:endParaRPr lang="pt-BR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6" name="Grupo 5"/>
            <p:cNvGrpSpPr/>
            <p:nvPr/>
          </p:nvGrpSpPr>
          <p:grpSpPr>
            <a:xfrm>
              <a:off x="3266855" y="3874132"/>
              <a:ext cx="362152" cy="338554"/>
              <a:chOff x="3266855" y="3874132"/>
              <a:chExt cx="362152" cy="338554"/>
            </a:xfrm>
          </p:grpSpPr>
          <p:sp>
            <p:nvSpPr>
              <p:cNvPr id="4" name="Triângulo isósceles 3"/>
              <p:cNvSpPr/>
              <p:nvPr/>
            </p:nvSpPr>
            <p:spPr>
              <a:xfrm rot="5400000">
                <a:off x="3361656" y="3902924"/>
                <a:ext cx="246220" cy="288483"/>
              </a:xfrm>
              <a:prstGeom prst="triangl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" name="CaixaDeTexto 4"/>
              <p:cNvSpPr txBox="1"/>
              <p:nvPr/>
            </p:nvSpPr>
            <p:spPr>
              <a:xfrm>
                <a:off x="3266855" y="3874132"/>
                <a:ext cx="2732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dirty="0" smtClean="0"/>
                  <a:t>=</a:t>
                </a:r>
                <a:endParaRPr lang="pt-BR" sz="1600" dirty="0"/>
              </a:p>
            </p:txBody>
          </p:sp>
        </p:grpSp>
        <p:grpSp>
          <p:nvGrpSpPr>
            <p:cNvPr id="135" name="Grupo 134"/>
            <p:cNvGrpSpPr/>
            <p:nvPr/>
          </p:nvGrpSpPr>
          <p:grpSpPr>
            <a:xfrm>
              <a:off x="3266855" y="4176759"/>
              <a:ext cx="362152" cy="338554"/>
              <a:chOff x="3266855" y="3874132"/>
              <a:chExt cx="362152" cy="338554"/>
            </a:xfrm>
          </p:grpSpPr>
          <p:sp>
            <p:nvSpPr>
              <p:cNvPr id="136" name="Triângulo isósceles 135"/>
              <p:cNvSpPr/>
              <p:nvPr/>
            </p:nvSpPr>
            <p:spPr>
              <a:xfrm rot="5400000">
                <a:off x="3361656" y="3902924"/>
                <a:ext cx="246220" cy="288483"/>
              </a:xfrm>
              <a:prstGeom prst="triangl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41" name="CaixaDeTexto 140"/>
              <p:cNvSpPr txBox="1"/>
              <p:nvPr/>
            </p:nvSpPr>
            <p:spPr>
              <a:xfrm>
                <a:off x="3266855" y="3874132"/>
                <a:ext cx="2732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dirty="0" smtClean="0"/>
                  <a:t>=</a:t>
                </a:r>
                <a:endParaRPr lang="pt-BR" sz="1600" dirty="0"/>
              </a:p>
            </p:txBody>
          </p:sp>
        </p:grpSp>
        <p:grpSp>
          <p:nvGrpSpPr>
            <p:cNvPr id="145" name="Grupo 144"/>
            <p:cNvGrpSpPr/>
            <p:nvPr/>
          </p:nvGrpSpPr>
          <p:grpSpPr>
            <a:xfrm>
              <a:off x="3272313" y="4492718"/>
              <a:ext cx="362152" cy="338554"/>
              <a:chOff x="3266855" y="3874132"/>
              <a:chExt cx="362152" cy="338554"/>
            </a:xfrm>
          </p:grpSpPr>
          <p:sp>
            <p:nvSpPr>
              <p:cNvPr id="147" name="Triângulo isósceles 146"/>
              <p:cNvSpPr/>
              <p:nvPr/>
            </p:nvSpPr>
            <p:spPr>
              <a:xfrm rot="5400000">
                <a:off x="3361656" y="3902924"/>
                <a:ext cx="246220" cy="288483"/>
              </a:xfrm>
              <a:prstGeom prst="triangl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59" name="CaixaDeTexto 158"/>
              <p:cNvSpPr txBox="1"/>
              <p:nvPr/>
            </p:nvSpPr>
            <p:spPr>
              <a:xfrm>
                <a:off x="3266855" y="3874132"/>
                <a:ext cx="2732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dirty="0" smtClean="0"/>
                  <a:t>=</a:t>
                </a:r>
                <a:endParaRPr lang="pt-BR" sz="1600" dirty="0"/>
              </a:p>
            </p:txBody>
          </p:sp>
        </p:grpSp>
        <p:grpSp>
          <p:nvGrpSpPr>
            <p:cNvPr id="160" name="Grupo 159"/>
            <p:cNvGrpSpPr/>
            <p:nvPr/>
          </p:nvGrpSpPr>
          <p:grpSpPr>
            <a:xfrm>
              <a:off x="3264743" y="5043827"/>
              <a:ext cx="362152" cy="338554"/>
              <a:chOff x="3266855" y="3874132"/>
              <a:chExt cx="362152" cy="338554"/>
            </a:xfrm>
          </p:grpSpPr>
          <p:sp>
            <p:nvSpPr>
              <p:cNvPr id="161" name="Triângulo isósceles 160"/>
              <p:cNvSpPr/>
              <p:nvPr/>
            </p:nvSpPr>
            <p:spPr>
              <a:xfrm rot="5400000">
                <a:off x="3361656" y="3902924"/>
                <a:ext cx="246220" cy="288483"/>
              </a:xfrm>
              <a:prstGeom prst="triangl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62" name="CaixaDeTexto 161"/>
              <p:cNvSpPr txBox="1"/>
              <p:nvPr/>
            </p:nvSpPr>
            <p:spPr>
              <a:xfrm>
                <a:off x="3266855" y="3874132"/>
                <a:ext cx="2732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dirty="0" smtClean="0"/>
                  <a:t>=</a:t>
                </a:r>
                <a:endParaRPr lang="pt-BR" sz="1600" dirty="0"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upo 100"/>
          <p:cNvGrpSpPr/>
          <p:nvPr/>
        </p:nvGrpSpPr>
        <p:grpSpPr>
          <a:xfrm>
            <a:off x="2503961" y="908720"/>
            <a:ext cx="2950112" cy="2160240"/>
            <a:chOff x="2503961" y="908720"/>
            <a:chExt cx="2950112" cy="2160240"/>
          </a:xfrm>
        </p:grpSpPr>
        <p:sp>
          <p:nvSpPr>
            <p:cNvPr id="83" name="Elipse 82"/>
            <p:cNvSpPr/>
            <p:nvPr/>
          </p:nvSpPr>
          <p:spPr>
            <a:xfrm rot="16200000">
              <a:off x="3698903" y="1736812"/>
              <a:ext cx="2160240" cy="50405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>
                  <a:latin typeface="Times New Roman" pitchFamily="18" charset="0"/>
                  <a:cs typeface="Times New Roman" pitchFamily="18" charset="0"/>
                </a:rPr>
                <a:t>Tecido</a:t>
              </a:r>
              <a:endParaRPr lang="pt-BR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4" name="Conector reto 83"/>
            <p:cNvCxnSpPr/>
            <p:nvPr/>
          </p:nvCxnSpPr>
          <p:spPr>
            <a:xfrm flipH="1" flipV="1">
              <a:off x="3140841" y="2888939"/>
              <a:ext cx="1530170" cy="1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5" name="Conector reto 84"/>
            <p:cNvCxnSpPr/>
            <p:nvPr/>
          </p:nvCxnSpPr>
          <p:spPr>
            <a:xfrm flipH="1" flipV="1">
              <a:off x="3140841" y="1088739"/>
              <a:ext cx="1530170" cy="1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92" name="Elipse 91"/>
            <p:cNvSpPr/>
            <p:nvPr/>
          </p:nvSpPr>
          <p:spPr>
            <a:xfrm>
              <a:off x="4671011" y="2780928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100" dirty="0" smtClean="0">
                  <a:latin typeface="Times New Roman" pitchFamily="18" charset="0"/>
                  <a:cs typeface="Times New Roman" pitchFamily="18" charset="0"/>
                </a:rPr>
                <a:t>E</a:t>
              </a:r>
              <a:endParaRPr lang="pt-BR" sz="1400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3" name="Elipse 92"/>
            <p:cNvSpPr/>
            <p:nvPr/>
          </p:nvSpPr>
          <p:spPr>
            <a:xfrm>
              <a:off x="4671011" y="980728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100" dirty="0" smtClean="0"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grpSp>
          <p:nvGrpSpPr>
            <p:cNvPr id="76" name="Grupo 75"/>
            <p:cNvGrpSpPr/>
            <p:nvPr/>
          </p:nvGrpSpPr>
          <p:grpSpPr>
            <a:xfrm rot="16200000">
              <a:off x="1998814" y="1593895"/>
              <a:ext cx="1800200" cy="789905"/>
              <a:chOff x="1844697" y="748885"/>
              <a:chExt cx="1800200" cy="789905"/>
            </a:xfrm>
          </p:grpSpPr>
          <p:cxnSp>
            <p:nvCxnSpPr>
              <p:cNvPr id="96" name="Conector reto 95"/>
              <p:cNvCxnSpPr>
                <a:stCxn id="98" idx="2"/>
              </p:cNvCxnSpPr>
              <p:nvPr/>
            </p:nvCxnSpPr>
            <p:spPr>
              <a:xfrm flipH="1">
                <a:off x="1844697" y="1394774"/>
                <a:ext cx="756084" cy="0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97" name="Conector reto 96"/>
              <p:cNvCxnSpPr>
                <a:endCxn id="98" idx="6"/>
              </p:cNvCxnSpPr>
              <p:nvPr/>
            </p:nvCxnSpPr>
            <p:spPr>
              <a:xfrm flipH="1">
                <a:off x="2888813" y="1394774"/>
                <a:ext cx="756084" cy="0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98" name="Elipse 97"/>
              <p:cNvSpPr/>
              <p:nvPr/>
            </p:nvSpPr>
            <p:spPr>
              <a:xfrm>
                <a:off x="2600781" y="1250758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99" name="Conector de seta reta 98"/>
              <p:cNvCxnSpPr/>
              <p:nvPr/>
            </p:nvCxnSpPr>
            <p:spPr>
              <a:xfrm>
                <a:off x="2636785" y="1394774"/>
                <a:ext cx="216024" cy="0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0" name="CaixaDeTexto 99"/>
              <p:cNvSpPr txBox="1"/>
              <p:nvPr/>
            </p:nvSpPr>
            <p:spPr>
              <a:xfrm rot="5400000">
                <a:off x="2504464" y="840257"/>
                <a:ext cx="52129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dirty="0" err="1" smtClean="0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pt-BR" sz="1600" baseline="-25000" dirty="0" err="1" smtClean="0">
                    <a:latin typeface="Times New Roman" pitchFamily="18" charset="0"/>
                    <a:cs typeface="Times New Roman" pitchFamily="18" charset="0"/>
                  </a:rPr>
                  <a:t>ideal</a:t>
                </a:r>
                <a:endParaRPr lang="pt-BR" sz="1600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78" name="Retângulo 77"/>
            <p:cNvSpPr/>
            <p:nvPr/>
          </p:nvSpPr>
          <p:spPr>
            <a:xfrm>
              <a:off x="3590891" y="1763814"/>
              <a:ext cx="90010" cy="4500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CaixaDeTexto 79"/>
            <p:cNvSpPr txBox="1"/>
            <p:nvPr/>
          </p:nvSpPr>
          <p:spPr>
            <a:xfrm>
              <a:off x="3626895" y="1853824"/>
              <a:ext cx="8178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err="1" smtClean="0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pt-BR" sz="1400" baseline="-25000" dirty="0" err="1" smtClean="0">
                  <a:latin typeface="Times New Roman" pitchFamily="18" charset="0"/>
                  <a:cs typeface="Times New Roman" pitchFamily="18" charset="0"/>
                </a:rPr>
                <a:t>saída</a:t>
              </a:r>
              <a:r>
                <a:rPr lang="pt-BR" sz="1400" baseline="-25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pt-BR" sz="1400" dirty="0" smtClean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l-GR" sz="1400" dirty="0" smtClean="0">
                  <a:latin typeface="Times New Roman" pitchFamily="18" charset="0"/>
                  <a:cs typeface="Times New Roman" pitchFamily="18" charset="0"/>
                </a:rPr>
                <a:t>ω</a:t>
              </a:r>
              <a:r>
                <a:rPr lang="pt-BR" sz="1400" dirty="0" smtClean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pt-BR" sz="14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1" name="Conector reto 80"/>
            <p:cNvCxnSpPr>
              <a:endCxn id="78" idx="0"/>
            </p:cNvCxnSpPr>
            <p:nvPr/>
          </p:nvCxnSpPr>
          <p:spPr>
            <a:xfrm>
              <a:off x="3635896" y="1088739"/>
              <a:ext cx="0" cy="675075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6" name="Conector reto 85"/>
            <p:cNvCxnSpPr/>
            <p:nvPr/>
          </p:nvCxnSpPr>
          <p:spPr>
            <a:xfrm flipH="1">
              <a:off x="3635896" y="2213864"/>
              <a:ext cx="2" cy="675075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95" name="CaixaDeTexto 94"/>
            <p:cNvSpPr txBox="1"/>
            <p:nvPr/>
          </p:nvSpPr>
          <p:spPr>
            <a:xfrm>
              <a:off x="5075443" y="1808820"/>
              <a:ext cx="378630" cy="4514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pt-BR" sz="1400" baseline="-25000" dirty="0" smtClean="0">
                  <a:latin typeface="Times New Roman" pitchFamily="18" charset="0"/>
                  <a:cs typeface="Times New Roman" pitchFamily="18" charset="0"/>
                </a:rPr>
                <a:t>L</a:t>
              </a:r>
            </a:p>
            <a:p>
              <a:endParaRPr lang="pt-BR" sz="14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upo 61"/>
          <p:cNvGrpSpPr/>
          <p:nvPr/>
        </p:nvGrpSpPr>
        <p:grpSpPr>
          <a:xfrm>
            <a:off x="1816100" y="406400"/>
            <a:ext cx="5156200" cy="1285548"/>
            <a:chOff x="1727200" y="1693862"/>
            <a:chExt cx="5156200" cy="1285548"/>
          </a:xfrm>
        </p:grpSpPr>
        <p:cxnSp>
          <p:nvCxnSpPr>
            <p:cNvPr id="5" name="Conector reto 4"/>
            <p:cNvCxnSpPr/>
            <p:nvPr/>
          </p:nvCxnSpPr>
          <p:spPr>
            <a:xfrm>
              <a:off x="1771650" y="2006600"/>
              <a:ext cx="13335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>
            <a:xfrm rot="5400000" flipH="1" flipV="1">
              <a:off x="1749425" y="1851025"/>
              <a:ext cx="31115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>
            <a:xfrm>
              <a:off x="1905000" y="1693862"/>
              <a:ext cx="4445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>
            <a:xfrm rot="5400000">
              <a:off x="2193925" y="1851025"/>
              <a:ext cx="31115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>
              <a:off x="2349500" y="2006600"/>
              <a:ext cx="40005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rot="5400000">
              <a:off x="2594769" y="2161381"/>
              <a:ext cx="31115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 rot="5400000">
              <a:off x="3039269" y="2161381"/>
              <a:ext cx="31115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>
              <a:off x="2749550" y="2317750"/>
              <a:ext cx="4445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>
              <a:off x="3194050" y="2006600"/>
              <a:ext cx="31115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>
            <a:xfrm rot="5400000">
              <a:off x="3350419" y="1850231"/>
              <a:ext cx="31115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>
            <a:xfrm>
              <a:off x="3505200" y="1695450"/>
              <a:ext cx="40005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 rot="5400000">
              <a:off x="3750469" y="1850231"/>
              <a:ext cx="31115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/>
            <p:nvPr/>
          </p:nvCxnSpPr>
          <p:spPr>
            <a:xfrm rot="5400000">
              <a:off x="4061619" y="2161381"/>
              <a:ext cx="31115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/>
            <p:nvPr/>
          </p:nvCxnSpPr>
          <p:spPr>
            <a:xfrm>
              <a:off x="3905250" y="2006600"/>
              <a:ext cx="31115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ector reto 28"/>
            <p:cNvCxnSpPr/>
            <p:nvPr/>
          </p:nvCxnSpPr>
          <p:spPr>
            <a:xfrm>
              <a:off x="4216400" y="2317750"/>
              <a:ext cx="40005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ector reto 29"/>
            <p:cNvCxnSpPr/>
            <p:nvPr/>
          </p:nvCxnSpPr>
          <p:spPr>
            <a:xfrm rot="5400000">
              <a:off x="4461669" y="2161381"/>
              <a:ext cx="31115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ector reto 30"/>
            <p:cNvCxnSpPr/>
            <p:nvPr/>
          </p:nvCxnSpPr>
          <p:spPr>
            <a:xfrm>
              <a:off x="4616450" y="2006600"/>
              <a:ext cx="22225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to 32"/>
            <p:cNvCxnSpPr/>
            <p:nvPr/>
          </p:nvCxnSpPr>
          <p:spPr>
            <a:xfrm rot="5400000">
              <a:off x="4683919" y="1850231"/>
              <a:ext cx="31115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ector reto 33"/>
            <p:cNvCxnSpPr/>
            <p:nvPr/>
          </p:nvCxnSpPr>
          <p:spPr>
            <a:xfrm>
              <a:off x="4838700" y="1695450"/>
              <a:ext cx="3556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Conector reto 35"/>
            <p:cNvCxnSpPr/>
            <p:nvPr/>
          </p:nvCxnSpPr>
          <p:spPr>
            <a:xfrm rot="5400000">
              <a:off x="5039519" y="1850231"/>
              <a:ext cx="31115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ector reto 36"/>
            <p:cNvCxnSpPr/>
            <p:nvPr/>
          </p:nvCxnSpPr>
          <p:spPr>
            <a:xfrm>
              <a:off x="5194300" y="2006600"/>
              <a:ext cx="22225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/>
            <p:nvPr/>
          </p:nvCxnSpPr>
          <p:spPr>
            <a:xfrm rot="5400000">
              <a:off x="5261769" y="2161381"/>
              <a:ext cx="31115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/>
            <p:nvPr/>
          </p:nvCxnSpPr>
          <p:spPr>
            <a:xfrm>
              <a:off x="5416550" y="2317750"/>
              <a:ext cx="3556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onector reto 39"/>
            <p:cNvCxnSpPr/>
            <p:nvPr/>
          </p:nvCxnSpPr>
          <p:spPr>
            <a:xfrm rot="5400000">
              <a:off x="5617369" y="2161381"/>
              <a:ext cx="31115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>
              <a:off x="5772150" y="2006600"/>
              <a:ext cx="22225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Conector de seta reta 42"/>
            <p:cNvCxnSpPr/>
            <p:nvPr/>
          </p:nvCxnSpPr>
          <p:spPr>
            <a:xfrm>
              <a:off x="1727200" y="2762250"/>
              <a:ext cx="4711700" cy="158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rot="5400000">
              <a:off x="1570831" y="2428875"/>
              <a:ext cx="667544" cy="79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 rot="5400000">
              <a:off x="2016125" y="2428875"/>
              <a:ext cx="667544" cy="79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ector reto 47"/>
            <p:cNvCxnSpPr/>
            <p:nvPr/>
          </p:nvCxnSpPr>
          <p:spPr>
            <a:xfrm rot="5400000">
              <a:off x="2571353" y="2584847"/>
              <a:ext cx="356394" cy="158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 rot="5400000">
              <a:off x="3016647" y="2584053"/>
              <a:ext cx="356394" cy="158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Conector reto 50"/>
            <p:cNvCxnSpPr/>
            <p:nvPr/>
          </p:nvCxnSpPr>
          <p:spPr>
            <a:xfrm rot="5400000">
              <a:off x="3171825" y="2428875"/>
              <a:ext cx="667544" cy="79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ector reto 51"/>
            <p:cNvCxnSpPr/>
            <p:nvPr/>
          </p:nvCxnSpPr>
          <p:spPr>
            <a:xfrm rot="5400000">
              <a:off x="3571875" y="2428875"/>
              <a:ext cx="667544" cy="79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5400000">
              <a:off x="4038997" y="2584053"/>
              <a:ext cx="356394" cy="158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ector reto 53"/>
            <p:cNvCxnSpPr/>
            <p:nvPr/>
          </p:nvCxnSpPr>
          <p:spPr>
            <a:xfrm rot="5400000">
              <a:off x="4439047" y="2584053"/>
              <a:ext cx="356394" cy="158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Conector reto 54"/>
            <p:cNvCxnSpPr/>
            <p:nvPr/>
          </p:nvCxnSpPr>
          <p:spPr>
            <a:xfrm rot="5400000">
              <a:off x="5239147" y="2584053"/>
              <a:ext cx="356394" cy="158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ector reto 55"/>
            <p:cNvCxnSpPr/>
            <p:nvPr/>
          </p:nvCxnSpPr>
          <p:spPr>
            <a:xfrm rot="5400000">
              <a:off x="5594747" y="2584053"/>
              <a:ext cx="356394" cy="158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ector reto 56"/>
            <p:cNvCxnSpPr/>
            <p:nvPr/>
          </p:nvCxnSpPr>
          <p:spPr>
            <a:xfrm rot="5400000">
              <a:off x="4505325" y="2428875"/>
              <a:ext cx="667544" cy="79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ector reto 57"/>
            <p:cNvCxnSpPr/>
            <p:nvPr/>
          </p:nvCxnSpPr>
          <p:spPr>
            <a:xfrm rot="5400000">
              <a:off x="4860925" y="2428875"/>
              <a:ext cx="667544" cy="79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Conector reto 58"/>
            <p:cNvCxnSpPr/>
            <p:nvPr/>
          </p:nvCxnSpPr>
          <p:spPr>
            <a:xfrm rot="5400000">
              <a:off x="5661025" y="2428875"/>
              <a:ext cx="667544" cy="79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CaixaDeTexto 59"/>
            <p:cNvSpPr txBox="1"/>
            <p:nvPr/>
          </p:nvSpPr>
          <p:spPr>
            <a:xfrm>
              <a:off x="1771650" y="2717800"/>
              <a:ext cx="452239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 smtClean="0">
                  <a:latin typeface="Times New Roman" pitchFamily="18" charset="0"/>
                  <a:cs typeface="Times New Roman" pitchFamily="18" charset="0"/>
                </a:rPr>
                <a:t>0           1          2          3       4          5       6         7     8        9   10      11  12</a:t>
              </a:r>
              <a:endParaRPr lang="pt-BR" sz="11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" name="CaixaDeTexto 60"/>
            <p:cNvSpPr txBox="1"/>
            <p:nvPr/>
          </p:nvSpPr>
          <p:spPr>
            <a:xfrm>
              <a:off x="6301189" y="2495550"/>
              <a:ext cx="58221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 smtClean="0">
                  <a:latin typeface="Times New Roman" pitchFamily="18" charset="0"/>
                  <a:cs typeface="Times New Roman" pitchFamily="18" charset="0"/>
                </a:rPr>
                <a:t>Evento</a:t>
              </a:r>
              <a:endParaRPr lang="pt-BR" sz="11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64" name="Grupo 163"/>
          <p:cNvGrpSpPr/>
          <p:nvPr/>
        </p:nvGrpSpPr>
        <p:grpSpPr>
          <a:xfrm>
            <a:off x="1355584" y="2495550"/>
            <a:ext cx="5222496" cy="3556000"/>
            <a:chOff x="1355584" y="2495550"/>
            <a:chExt cx="5222496" cy="3556000"/>
          </a:xfrm>
        </p:grpSpPr>
        <p:cxnSp>
          <p:nvCxnSpPr>
            <p:cNvPr id="64" name="Conector reto 63"/>
            <p:cNvCxnSpPr/>
            <p:nvPr/>
          </p:nvCxnSpPr>
          <p:spPr>
            <a:xfrm>
              <a:off x="1905000" y="4275932"/>
              <a:ext cx="13335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Conector reto 64"/>
            <p:cNvCxnSpPr/>
            <p:nvPr/>
          </p:nvCxnSpPr>
          <p:spPr>
            <a:xfrm rot="5400000" flipH="1" flipV="1">
              <a:off x="1882775" y="4120357"/>
              <a:ext cx="31115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Conector reto 65"/>
            <p:cNvCxnSpPr/>
            <p:nvPr/>
          </p:nvCxnSpPr>
          <p:spPr>
            <a:xfrm>
              <a:off x="2038350" y="3963194"/>
              <a:ext cx="4445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Conector reto 66"/>
            <p:cNvCxnSpPr/>
            <p:nvPr/>
          </p:nvCxnSpPr>
          <p:spPr>
            <a:xfrm rot="5400000">
              <a:off x="2327275" y="4120357"/>
              <a:ext cx="31115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Conector reto 67"/>
            <p:cNvCxnSpPr/>
            <p:nvPr/>
          </p:nvCxnSpPr>
          <p:spPr>
            <a:xfrm>
              <a:off x="2482850" y="4275932"/>
              <a:ext cx="40005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Conector reto 68"/>
            <p:cNvCxnSpPr/>
            <p:nvPr/>
          </p:nvCxnSpPr>
          <p:spPr>
            <a:xfrm rot="5400000">
              <a:off x="2728119" y="4430713"/>
              <a:ext cx="31115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Conector reto 69"/>
            <p:cNvCxnSpPr/>
            <p:nvPr/>
          </p:nvCxnSpPr>
          <p:spPr>
            <a:xfrm rot="5400000">
              <a:off x="3172619" y="4430713"/>
              <a:ext cx="31115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to 70"/>
            <p:cNvCxnSpPr/>
            <p:nvPr/>
          </p:nvCxnSpPr>
          <p:spPr>
            <a:xfrm>
              <a:off x="2882900" y="4587082"/>
              <a:ext cx="4445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Conector reto 71"/>
            <p:cNvCxnSpPr/>
            <p:nvPr/>
          </p:nvCxnSpPr>
          <p:spPr>
            <a:xfrm>
              <a:off x="3327400" y="4275932"/>
              <a:ext cx="31115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Conector reto 72"/>
            <p:cNvCxnSpPr/>
            <p:nvPr/>
          </p:nvCxnSpPr>
          <p:spPr>
            <a:xfrm rot="5400000">
              <a:off x="3483769" y="4119563"/>
              <a:ext cx="31115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Conector reto 73"/>
            <p:cNvCxnSpPr/>
            <p:nvPr/>
          </p:nvCxnSpPr>
          <p:spPr>
            <a:xfrm>
              <a:off x="3638550" y="3964782"/>
              <a:ext cx="40005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Conector reto 74"/>
            <p:cNvCxnSpPr/>
            <p:nvPr/>
          </p:nvCxnSpPr>
          <p:spPr>
            <a:xfrm rot="5400000">
              <a:off x="3883819" y="4119563"/>
              <a:ext cx="31115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Conector reto 75"/>
            <p:cNvCxnSpPr/>
            <p:nvPr/>
          </p:nvCxnSpPr>
          <p:spPr>
            <a:xfrm rot="5400000">
              <a:off x="4194969" y="4430713"/>
              <a:ext cx="31115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Conector reto 76"/>
            <p:cNvCxnSpPr/>
            <p:nvPr/>
          </p:nvCxnSpPr>
          <p:spPr>
            <a:xfrm>
              <a:off x="4038600" y="4275932"/>
              <a:ext cx="31115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Conector reto 77"/>
            <p:cNvCxnSpPr/>
            <p:nvPr/>
          </p:nvCxnSpPr>
          <p:spPr>
            <a:xfrm>
              <a:off x="4349750" y="4587082"/>
              <a:ext cx="40005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Conector reto 78"/>
            <p:cNvCxnSpPr/>
            <p:nvPr/>
          </p:nvCxnSpPr>
          <p:spPr>
            <a:xfrm rot="5400000">
              <a:off x="4595019" y="4430713"/>
              <a:ext cx="31115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Conector reto 79"/>
            <p:cNvCxnSpPr/>
            <p:nvPr/>
          </p:nvCxnSpPr>
          <p:spPr>
            <a:xfrm>
              <a:off x="4749800" y="4275932"/>
              <a:ext cx="22225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Conector reto 80"/>
            <p:cNvCxnSpPr/>
            <p:nvPr/>
          </p:nvCxnSpPr>
          <p:spPr>
            <a:xfrm rot="5400000">
              <a:off x="4817269" y="4119563"/>
              <a:ext cx="31115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Conector reto 81"/>
            <p:cNvCxnSpPr/>
            <p:nvPr/>
          </p:nvCxnSpPr>
          <p:spPr>
            <a:xfrm>
              <a:off x="4972050" y="3964782"/>
              <a:ext cx="3556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Conector reto 82"/>
            <p:cNvCxnSpPr/>
            <p:nvPr/>
          </p:nvCxnSpPr>
          <p:spPr>
            <a:xfrm rot="5400000">
              <a:off x="5172869" y="4119563"/>
              <a:ext cx="31115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Conector reto 83"/>
            <p:cNvCxnSpPr/>
            <p:nvPr/>
          </p:nvCxnSpPr>
          <p:spPr>
            <a:xfrm>
              <a:off x="5327650" y="4275932"/>
              <a:ext cx="22225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Conector reto 84"/>
            <p:cNvCxnSpPr/>
            <p:nvPr/>
          </p:nvCxnSpPr>
          <p:spPr>
            <a:xfrm rot="5400000">
              <a:off x="5395119" y="4430713"/>
              <a:ext cx="31115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Conector reto 85"/>
            <p:cNvCxnSpPr/>
            <p:nvPr/>
          </p:nvCxnSpPr>
          <p:spPr>
            <a:xfrm>
              <a:off x="5549900" y="4587082"/>
              <a:ext cx="3556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Conector reto 86"/>
            <p:cNvCxnSpPr/>
            <p:nvPr/>
          </p:nvCxnSpPr>
          <p:spPr>
            <a:xfrm rot="5400000">
              <a:off x="5750719" y="4430713"/>
              <a:ext cx="31115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Conector reto 87"/>
            <p:cNvCxnSpPr/>
            <p:nvPr/>
          </p:nvCxnSpPr>
          <p:spPr>
            <a:xfrm>
              <a:off x="5905500" y="4275932"/>
              <a:ext cx="22225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Conector de seta reta 88"/>
            <p:cNvCxnSpPr/>
            <p:nvPr/>
          </p:nvCxnSpPr>
          <p:spPr>
            <a:xfrm>
              <a:off x="1860550" y="5031582"/>
              <a:ext cx="4711700" cy="158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Conector reto 89"/>
            <p:cNvCxnSpPr/>
            <p:nvPr/>
          </p:nvCxnSpPr>
          <p:spPr>
            <a:xfrm rot="5400000">
              <a:off x="1704181" y="4698207"/>
              <a:ext cx="667544" cy="79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Conector reto 90"/>
            <p:cNvCxnSpPr/>
            <p:nvPr/>
          </p:nvCxnSpPr>
          <p:spPr>
            <a:xfrm rot="5400000">
              <a:off x="2149475" y="4698207"/>
              <a:ext cx="667544" cy="79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Conector reto 91"/>
            <p:cNvCxnSpPr/>
            <p:nvPr/>
          </p:nvCxnSpPr>
          <p:spPr>
            <a:xfrm rot="5400000">
              <a:off x="2704703" y="4854179"/>
              <a:ext cx="356394" cy="158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Conector reto 92"/>
            <p:cNvCxnSpPr/>
            <p:nvPr/>
          </p:nvCxnSpPr>
          <p:spPr>
            <a:xfrm rot="5400000">
              <a:off x="3149997" y="4853385"/>
              <a:ext cx="356394" cy="158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Conector reto 93"/>
            <p:cNvCxnSpPr/>
            <p:nvPr/>
          </p:nvCxnSpPr>
          <p:spPr>
            <a:xfrm rot="5400000">
              <a:off x="3305175" y="4698207"/>
              <a:ext cx="667544" cy="79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Conector reto 94"/>
            <p:cNvCxnSpPr/>
            <p:nvPr/>
          </p:nvCxnSpPr>
          <p:spPr>
            <a:xfrm rot="5400000">
              <a:off x="3705225" y="4698207"/>
              <a:ext cx="667544" cy="79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Conector reto 95"/>
            <p:cNvCxnSpPr/>
            <p:nvPr/>
          </p:nvCxnSpPr>
          <p:spPr>
            <a:xfrm rot="5400000">
              <a:off x="4172347" y="4853385"/>
              <a:ext cx="356394" cy="158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Conector reto 96"/>
            <p:cNvCxnSpPr/>
            <p:nvPr/>
          </p:nvCxnSpPr>
          <p:spPr>
            <a:xfrm rot="5400000">
              <a:off x="4572397" y="4853385"/>
              <a:ext cx="356394" cy="158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Conector reto 97"/>
            <p:cNvCxnSpPr/>
            <p:nvPr/>
          </p:nvCxnSpPr>
          <p:spPr>
            <a:xfrm rot="5400000">
              <a:off x="5372497" y="4853385"/>
              <a:ext cx="356394" cy="158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Conector reto 98"/>
            <p:cNvCxnSpPr/>
            <p:nvPr/>
          </p:nvCxnSpPr>
          <p:spPr>
            <a:xfrm rot="5400000">
              <a:off x="5728097" y="4853385"/>
              <a:ext cx="356394" cy="158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Conector reto 99"/>
            <p:cNvCxnSpPr/>
            <p:nvPr/>
          </p:nvCxnSpPr>
          <p:spPr>
            <a:xfrm rot="5400000">
              <a:off x="4638675" y="4698207"/>
              <a:ext cx="667544" cy="79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Conector reto 100"/>
            <p:cNvCxnSpPr/>
            <p:nvPr/>
          </p:nvCxnSpPr>
          <p:spPr>
            <a:xfrm rot="5400000">
              <a:off x="4994275" y="4698207"/>
              <a:ext cx="667544" cy="79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Conector reto 101"/>
            <p:cNvCxnSpPr/>
            <p:nvPr/>
          </p:nvCxnSpPr>
          <p:spPr>
            <a:xfrm rot="5400000">
              <a:off x="5794375" y="4698207"/>
              <a:ext cx="667544" cy="79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3" name="CaixaDeTexto 102"/>
            <p:cNvSpPr txBox="1"/>
            <p:nvPr/>
          </p:nvSpPr>
          <p:spPr>
            <a:xfrm>
              <a:off x="1905000" y="4987132"/>
              <a:ext cx="452239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 smtClean="0">
                  <a:latin typeface="Times New Roman" pitchFamily="18" charset="0"/>
                  <a:cs typeface="Times New Roman" pitchFamily="18" charset="0"/>
                </a:rPr>
                <a:t>0           1          2          3       4          5       6         7     8        9   10      11  12</a:t>
              </a:r>
              <a:endParaRPr lang="pt-BR" sz="11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4" name="CaixaDeTexto 103"/>
            <p:cNvSpPr txBox="1"/>
            <p:nvPr/>
          </p:nvSpPr>
          <p:spPr>
            <a:xfrm>
              <a:off x="1355584" y="4982042"/>
              <a:ext cx="6383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 smtClean="0">
                  <a:latin typeface="Times New Roman" pitchFamily="18" charset="0"/>
                  <a:cs typeface="Times New Roman" pitchFamily="18" charset="0"/>
                </a:rPr>
                <a:t>Eventos</a:t>
              </a:r>
              <a:endParaRPr lang="pt-BR" sz="11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5" name="Conector reto 104"/>
            <p:cNvCxnSpPr/>
            <p:nvPr/>
          </p:nvCxnSpPr>
          <p:spPr>
            <a:xfrm rot="5400000" flipH="1" flipV="1">
              <a:off x="1883569" y="2914323"/>
              <a:ext cx="31115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Conector reto 105"/>
            <p:cNvCxnSpPr/>
            <p:nvPr/>
          </p:nvCxnSpPr>
          <p:spPr>
            <a:xfrm>
              <a:off x="2039144" y="2757160"/>
              <a:ext cx="4445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Conector reto 106"/>
            <p:cNvCxnSpPr/>
            <p:nvPr/>
          </p:nvCxnSpPr>
          <p:spPr>
            <a:xfrm rot="5400000">
              <a:off x="2328069" y="2914323"/>
              <a:ext cx="31115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Conector reto 108"/>
            <p:cNvCxnSpPr/>
            <p:nvPr/>
          </p:nvCxnSpPr>
          <p:spPr>
            <a:xfrm>
              <a:off x="1949450" y="3068310"/>
              <a:ext cx="4622800" cy="2382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Conector reto 111"/>
            <p:cNvCxnSpPr/>
            <p:nvPr/>
          </p:nvCxnSpPr>
          <p:spPr>
            <a:xfrm rot="5400000">
              <a:off x="3882231" y="2914323"/>
              <a:ext cx="31115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Conector reto 115"/>
            <p:cNvCxnSpPr/>
            <p:nvPr/>
          </p:nvCxnSpPr>
          <p:spPr>
            <a:xfrm>
              <a:off x="1993900" y="3690610"/>
              <a:ext cx="4578350" cy="2382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Conector reto 116"/>
            <p:cNvCxnSpPr/>
            <p:nvPr/>
          </p:nvCxnSpPr>
          <p:spPr>
            <a:xfrm rot="5400000" flipH="1" flipV="1">
              <a:off x="2728119" y="3536623"/>
              <a:ext cx="31115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Conector reto 117"/>
            <p:cNvCxnSpPr/>
            <p:nvPr/>
          </p:nvCxnSpPr>
          <p:spPr>
            <a:xfrm>
              <a:off x="2883694" y="3379460"/>
              <a:ext cx="4445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Conector reto 118"/>
            <p:cNvCxnSpPr/>
            <p:nvPr/>
          </p:nvCxnSpPr>
          <p:spPr>
            <a:xfrm rot="5400000">
              <a:off x="3172619" y="3536623"/>
              <a:ext cx="31115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Conector reto 122"/>
            <p:cNvCxnSpPr/>
            <p:nvPr/>
          </p:nvCxnSpPr>
          <p:spPr>
            <a:xfrm rot="5400000">
              <a:off x="3483769" y="2911941"/>
              <a:ext cx="31115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Conector reto 123"/>
            <p:cNvCxnSpPr/>
            <p:nvPr/>
          </p:nvCxnSpPr>
          <p:spPr>
            <a:xfrm>
              <a:off x="3638550" y="2757160"/>
              <a:ext cx="40005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Conector reto 125"/>
            <p:cNvCxnSpPr/>
            <p:nvPr/>
          </p:nvCxnSpPr>
          <p:spPr>
            <a:xfrm rot="5400000">
              <a:off x="4817269" y="2911941"/>
              <a:ext cx="31115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Conector reto 126"/>
            <p:cNvCxnSpPr/>
            <p:nvPr/>
          </p:nvCxnSpPr>
          <p:spPr>
            <a:xfrm>
              <a:off x="4972050" y="2757160"/>
              <a:ext cx="3556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Conector reto 127"/>
            <p:cNvCxnSpPr/>
            <p:nvPr/>
          </p:nvCxnSpPr>
          <p:spPr>
            <a:xfrm rot="5400000">
              <a:off x="5172869" y="2911941"/>
              <a:ext cx="31115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Conector reto 131"/>
            <p:cNvCxnSpPr/>
            <p:nvPr/>
          </p:nvCxnSpPr>
          <p:spPr>
            <a:xfrm rot="5400000">
              <a:off x="4593431" y="3536623"/>
              <a:ext cx="31115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Conector reto 132"/>
            <p:cNvCxnSpPr/>
            <p:nvPr/>
          </p:nvCxnSpPr>
          <p:spPr>
            <a:xfrm rot="5400000">
              <a:off x="4194969" y="3534241"/>
              <a:ext cx="31115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Conector reto 133"/>
            <p:cNvCxnSpPr/>
            <p:nvPr/>
          </p:nvCxnSpPr>
          <p:spPr>
            <a:xfrm>
              <a:off x="4349750" y="3379460"/>
              <a:ext cx="40005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Conector reto 135"/>
            <p:cNvCxnSpPr/>
            <p:nvPr/>
          </p:nvCxnSpPr>
          <p:spPr>
            <a:xfrm rot="5400000">
              <a:off x="5395119" y="3534241"/>
              <a:ext cx="31115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Conector reto 136"/>
            <p:cNvCxnSpPr/>
            <p:nvPr/>
          </p:nvCxnSpPr>
          <p:spPr>
            <a:xfrm>
              <a:off x="5549900" y="3379460"/>
              <a:ext cx="3556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Conector reto 137"/>
            <p:cNvCxnSpPr/>
            <p:nvPr/>
          </p:nvCxnSpPr>
          <p:spPr>
            <a:xfrm rot="5400000">
              <a:off x="5750719" y="3534241"/>
              <a:ext cx="31115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9" name="CaixaDeTexto 138"/>
            <p:cNvSpPr txBox="1"/>
            <p:nvPr/>
          </p:nvSpPr>
          <p:spPr>
            <a:xfrm>
              <a:off x="1371600" y="2495550"/>
              <a:ext cx="79541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 smtClean="0">
                  <a:latin typeface="Times New Roman" pitchFamily="18" charset="0"/>
                  <a:cs typeface="Times New Roman" pitchFamily="18" charset="0"/>
                </a:rPr>
                <a:t>TChirpPos</a:t>
              </a:r>
              <a:endParaRPr lang="pt-BR" sz="11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0" name="CaixaDeTexto 139"/>
            <p:cNvSpPr txBox="1"/>
            <p:nvPr/>
          </p:nvSpPr>
          <p:spPr>
            <a:xfrm>
              <a:off x="1371600" y="3112760"/>
              <a:ext cx="82747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 smtClean="0">
                  <a:latin typeface="Times New Roman" pitchFamily="18" charset="0"/>
                  <a:cs typeface="Times New Roman" pitchFamily="18" charset="0"/>
                </a:rPr>
                <a:t>TChirpNeg</a:t>
              </a:r>
              <a:endParaRPr lang="pt-BR" sz="11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1" name="CaixaDeTexto 140"/>
            <p:cNvSpPr txBox="1"/>
            <p:nvPr/>
          </p:nvSpPr>
          <p:spPr>
            <a:xfrm>
              <a:off x="1380264" y="3692992"/>
              <a:ext cx="13692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 smtClean="0">
                  <a:latin typeface="Times New Roman" pitchFamily="18" charset="0"/>
                  <a:cs typeface="Times New Roman" pitchFamily="18" charset="0"/>
                </a:rPr>
                <a:t>Modulação Desejada</a:t>
              </a:r>
              <a:endParaRPr lang="pt-BR" sz="11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8" name="CaixaDeTexto 147"/>
            <p:cNvSpPr txBox="1"/>
            <p:nvPr/>
          </p:nvSpPr>
          <p:spPr>
            <a:xfrm>
              <a:off x="6172200" y="4812040"/>
              <a:ext cx="40588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 smtClean="0">
                  <a:latin typeface="Times New Roman" pitchFamily="18" charset="0"/>
                  <a:cs typeface="Times New Roman" pitchFamily="18" charset="0"/>
                </a:rPr>
                <a:t>t (s)</a:t>
              </a:r>
              <a:endParaRPr lang="pt-BR" sz="11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9" name="CaixaDeTexto 148"/>
            <p:cNvSpPr txBox="1"/>
            <p:nvPr/>
          </p:nvSpPr>
          <p:spPr>
            <a:xfrm>
              <a:off x="6172200" y="3478540"/>
              <a:ext cx="40588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 smtClean="0">
                  <a:latin typeface="Times New Roman" pitchFamily="18" charset="0"/>
                  <a:cs typeface="Times New Roman" pitchFamily="18" charset="0"/>
                </a:rPr>
                <a:t>t (s)</a:t>
              </a:r>
              <a:endParaRPr lang="pt-BR" sz="11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0" name="CaixaDeTexto 149"/>
            <p:cNvSpPr txBox="1"/>
            <p:nvPr/>
          </p:nvSpPr>
          <p:spPr>
            <a:xfrm>
              <a:off x="6172200" y="2856240"/>
              <a:ext cx="40588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 smtClean="0">
                  <a:latin typeface="Times New Roman" pitchFamily="18" charset="0"/>
                  <a:cs typeface="Times New Roman" pitchFamily="18" charset="0"/>
                </a:rPr>
                <a:t>t (s)</a:t>
              </a:r>
              <a:endParaRPr lang="pt-BR" sz="11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51" name="Conector reto 150"/>
            <p:cNvCxnSpPr/>
            <p:nvPr/>
          </p:nvCxnSpPr>
          <p:spPr>
            <a:xfrm>
              <a:off x="1993900" y="4273550"/>
              <a:ext cx="4578350" cy="2382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2" name="CaixaDeTexto 151"/>
            <p:cNvSpPr txBox="1"/>
            <p:nvPr/>
          </p:nvSpPr>
          <p:spPr>
            <a:xfrm>
              <a:off x="6172200" y="4051300"/>
              <a:ext cx="40588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 smtClean="0">
                  <a:latin typeface="Times New Roman" pitchFamily="18" charset="0"/>
                  <a:cs typeface="Times New Roman" pitchFamily="18" charset="0"/>
                </a:rPr>
                <a:t>t (s)</a:t>
              </a:r>
              <a:endParaRPr lang="pt-BR" sz="11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4" name="Chave direita 153"/>
            <p:cNvSpPr/>
            <p:nvPr/>
          </p:nvSpPr>
          <p:spPr>
            <a:xfrm rot="5400000">
              <a:off x="2571750" y="4629150"/>
              <a:ext cx="266700" cy="1422400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5" name="Chave direita 154"/>
            <p:cNvSpPr/>
            <p:nvPr/>
          </p:nvSpPr>
          <p:spPr>
            <a:xfrm rot="5400000">
              <a:off x="4038600" y="4718050"/>
              <a:ext cx="266700" cy="1244600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6" name="Chave direita 155"/>
            <p:cNvSpPr/>
            <p:nvPr/>
          </p:nvSpPr>
          <p:spPr>
            <a:xfrm rot="5400000">
              <a:off x="5327650" y="4806950"/>
              <a:ext cx="266700" cy="1066800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7" name="CaixaDeTexto 156"/>
            <p:cNvSpPr txBox="1"/>
            <p:nvPr/>
          </p:nvSpPr>
          <p:spPr>
            <a:xfrm>
              <a:off x="2365544" y="5473700"/>
              <a:ext cx="6062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 smtClean="0">
                  <a:latin typeface="Times New Roman" pitchFamily="18" charset="0"/>
                  <a:cs typeface="Times New Roman" pitchFamily="18" charset="0"/>
                </a:rPr>
                <a:t>1º ciclo</a:t>
              </a:r>
              <a:endParaRPr lang="pt-BR" sz="11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8" name="CaixaDeTexto 157"/>
            <p:cNvSpPr txBox="1"/>
            <p:nvPr/>
          </p:nvSpPr>
          <p:spPr>
            <a:xfrm>
              <a:off x="3876844" y="5478790"/>
              <a:ext cx="6062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 smtClean="0">
                  <a:latin typeface="Times New Roman" pitchFamily="18" charset="0"/>
                  <a:cs typeface="Times New Roman" pitchFamily="18" charset="0"/>
                </a:rPr>
                <a:t>2º ciclo</a:t>
              </a:r>
              <a:endParaRPr lang="pt-BR" sz="11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9" name="CaixaDeTexto 158"/>
            <p:cNvSpPr txBox="1"/>
            <p:nvPr/>
          </p:nvSpPr>
          <p:spPr>
            <a:xfrm>
              <a:off x="5194300" y="5478790"/>
              <a:ext cx="6062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 smtClean="0">
                  <a:latin typeface="Times New Roman" pitchFamily="18" charset="0"/>
                  <a:cs typeface="Times New Roman" pitchFamily="18" charset="0"/>
                </a:rPr>
                <a:t>3º ciclo</a:t>
              </a:r>
              <a:endParaRPr lang="pt-BR" sz="11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0" name="CaixaDeTexto 159"/>
            <p:cNvSpPr txBox="1"/>
            <p:nvPr/>
          </p:nvSpPr>
          <p:spPr>
            <a:xfrm>
              <a:off x="2127250" y="5789940"/>
              <a:ext cx="4164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 smtClean="0">
                  <a:latin typeface="Times New Roman" pitchFamily="18" charset="0"/>
                  <a:cs typeface="Times New Roman" pitchFamily="18" charset="0"/>
                </a:rPr>
                <a:t>Fim dos ciclos, recarregar registradores de comparação, zerar contador</a:t>
              </a:r>
              <a:endParaRPr lang="pt-BR" sz="11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62" name="Conector de seta reta 161"/>
            <p:cNvCxnSpPr/>
            <p:nvPr/>
          </p:nvCxnSpPr>
          <p:spPr>
            <a:xfrm rot="5400000">
              <a:off x="5861050" y="5473700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157"/>
          <p:cNvGrpSpPr/>
          <p:nvPr/>
        </p:nvGrpSpPr>
        <p:grpSpPr>
          <a:xfrm>
            <a:off x="171450" y="184150"/>
            <a:ext cx="4199573" cy="2530277"/>
            <a:chOff x="438150" y="1828800"/>
            <a:chExt cx="4199573" cy="2530277"/>
          </a:xfrm>
        </p:grpSpPr>
        <p:sp>
          <p:nvSpPr>
            <p:cNvPr id="50" name="Retângulo 49"/>
            <p:cNvSpPr/>
            <p:nvPr/>
          </p:nvSpPr>
          <p:spPr>
            <a:xfrm>
              <a:off x="2527300" y="1873250"/>
              <a:ext cx="1200150" cy="177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100" dirty="0" smtClean="0">
                  <a:latin typeface="Times New Roman" pitchFamily="18" charset="0"/>
                  <a:cs typeface="Times New Roman" pitchFamily="18" charset="0"/>
                </a:rPr>
                <a:t>Contador</a:t>
              </a:r>
              <a:endParaRPr lang="pt-BR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1238250" y="1828800"/>
              <a:ext cx="1059906" cy="2616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pt-BR" sz="1100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pt-BR" sz="900" dirty="0" smtClean="0">
                  <a:latin typeface="Times New Roman" pitchFamily="18" charset="0"/>
                  <a:cs typeface="Times New Roman" pitchFamily="18" charset="0"/>
                </a:rPr>
                <a:t>clk</a:t>
              </a:r>
              <a:r>
                <a:rPr lang="pt-BR" sz="1100" dirty="0" smtClean="0">
                  <a:latin typeface="Times New Roman" pitchFamily="18" charset="0"/>
                  <a:cs typeface="Times New Roman" pitchFamily="18" charset="0"/>
                </a:rPr>
                <a:t> = 204 MHz</a:t>
              </a:r>
              <a:endParaRPr lang="pt-BR" sz="11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" name="Retângulo 53"/>
            <p:cNvSpPr/>
            <p:nvPr/>
          </p:nvSpPr>
          <p:spPr>
            <a:xfrm>
              <a:off x="3327400" y="2273300"/>
              <a:ext cx="400050" cy="177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Times New Roman" pitchFamily="18" charset="0"/>
                  <a:cs typeface="Times New Roman" pitchFamily="18" charset="0"/>
                </a:rPr>
                <a:t>=</a:t>
              </a:r>
              <a:endParaRPr lang="pt-BR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" name="Retângulo 54"/>
            <p:cNvSpPr/>
            <p:nvPr/>
          </p:nvSpPr>
          <p:spPr>
            <a:xfrm>
              <a:off x="1638300" y="2273300"/>
              <a:ext cx="1022350" cy="2222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00" dirty="0" smtClean="0">
                  <a:latin typeface="Times New Roman" pitchFamily="18" charset="0"/>
                  <a:cs typeface="Times New Roman" pitchFamily="18" charset="0"/>
                </a:rPr>
                <a:t>Comparador 0</a:t>
              </a:r>
              <a:endParaRPr lang="pt-BR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1638300" y="2584450"/>
              <a:ext cx="1022350" cy="2222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00" dirty="0" smtClean="0">
                  <a:latin typeface="Times New Roman" pitchFamily="18" charset="0"/>
                  <a:cs typeface="Times New Roman" pitchFamily="18" charset="0"/>
                </a:rPr>
                <a:t>Comparador 1</a:t>
              </a:r>
              <a:endParaRPr lang="pt-BR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0" name="Conector reto 59"/>
            <p:cNvCxnSpPr/>
            <p:nvPr/>
          </p:nvCxnSpPr>
          <p:spPr>
            <a:xfrm rot="10800000">
              <a:off x="3105150" y="2317750"/>
              <a:ext cx="177800" cy="1588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/>
            <p:cNvCxnSpPr/>
            <p:nvPr/>
          </p:nvCxnSpPr>
          <p:spPr>
            <a:xfrm rot="5400000" flipH="1" flipV="1">
              <a:off x="2994025" y="2206625"/>
              <a:ext cx="221456" cy="79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Conector reto 67"/>
            <p:cNvCxnSpPr/>
            <p:nvPr/>
          </p:nvCxnSpPr>
          <p:spPr>
            <a:xfrm rot="10800000">
              <a:off x="2705100" y="2406650"/>
              <a:ext cx="577850" cy="1588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Retângulo 68"/>
            <p:cNvSpPr/>
            <p:nvPr/>
          </p:nvSpPr>
          <p:spPr>
            <a:xfrm>
              <a:off x="3327400" y="2584450"/>
              <a:ext cx="400050" cy="177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Times New Roman" pitchFamily="18" charset="0"/>
                  <a:cs typeface="Times New Roman" pitchFamily="18" charset="0"/>
                </a:rPr>
                <a:t>=</a:t>
              </a:r>
              <a:endParaRPr lang="pt-BR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2" name="Conector reto 71"/>
            <p:cNvCxnSpPr/>
            <p:nvPr/>
          </p:nvCxnSpPr>
          <p:spPr>
            <a:xfrm rot="10800000">
              <a:off x="3105152" y="2628900"/>
              <a:ext cx="177799" cy="794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Conector reto 73"/>
            <p:cNvCxnSpPr>
              <a:stCxn id="123" idx="4"/>
            </p:cNvCxnSpPr>
            <p:nvPr/>
          </p:nvCxnSpPr>
          <p:spPr>
            <a:xfrm rot="5400000" flipH="1" flipV="1">
              <a:off x="2771537" y="2652157"/>
              <a:ext cx="668019" cy="79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Conector reto 77"/>
            <p:cNvCxnSpPr/>
            <p:nvPr/>
          </p:nvCxnSpPr>
          <p:spPr>
            <a:xfrm rot="10800000">
              <a:off x="2705102" y="2717800"/>
              <a:ext cx="577849" cy="794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Elipse 81"/>
            <p:cNvSpPr/>
            <p:nvPr/>
          </p:nvSpPr>
          <p:spPr>
            <a:xfrm>
              <a:off x="3060700" y="2272031"/>
              <a:ext cx="88900" cy="901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" name="Retângulo 89"/>
            <p:cNvSpPr/>
            <p:nvPr/>
          </p:nvSpPr>
          <p:spPr>
            <a:xfrm>
              <a:off x="1638300" y="2895600"/>
              <a:ext cx="1022350" cy="2222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00" dirty="0" smtClean="0">
                  <a:latin typeface="Times New Roman" pitchFamily="18" charset="0"/>
                  <a:cs typeface="Times New Roman" pitchFamily="18" charset="0"/>
                </a:rPr>
                <a:t>Comparador 2</a:t>
              </a:r>
              <a:endParaRPr lang="pt-BR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2" name="Retângulo 91"/>
            <p:cNvSpPr/>
            <p:nvPr/>
          </p:nvSpPr>
          <p:spPr>
            <a:xfrm>
              <a:off x="3327400" y="2895600"/>
              <a:ext cx="400050" cy="177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Times New Roman" pitchFamily="18" charset="0"/>
                  <a:cs typeface="Times New Roman" pitchFamily="18" charset="0"/>
                </a:rPr>
                <a:t>=</a:t>
              </a:r>
              <a:endParaRPr lang="pt-BR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3" name="Conector reto 92"/>
            <p:cNvCxnSpPr/>
            <p:nvPr/>
          </p:nvCxnSpPr>
          <p:spPr>
            <a:xfrm rot="10800000">
              <a:off x="3105152" y="2940050"/>
              <a:ext cx="177799" cy="794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Conector reto 93"/>
            <p:cNvCxnSpPr/>
            <p:nvPr/>
          </p:nvCxnSpPr>
          <p:spPr>
            <a:xfrm rot="10800000">
              <a:off x="2705102" y="3028950"/>
              <a:ext cx="577849" cy="794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9" name="Elipse 98"/>
            <p:cNvSpPr/>
            <p:nvPr/>
          </p:nvSpPr>
          <p:spPr>
            <a:xfrm>
              <a:off x="3060700" y="2585244"/>
              <a:ext cx="88900" cy="901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0" name="Retângulo 99"/>
            <p:cNvSpPr/>
            <p:nvPr/>
          </p:nvSpPr>
          <p:spPr>
            <a:xfrm>
              <a:off x="482600" y="2273300"/>
              <a:ext cx="933450" cy="2222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00" dirty="0" smtClean="0">
                  <a:latin typeface="Times New Roman" pitchFamily="18" charset="0"/>
                  <a:cs typeface="Times New Roman" pitchFamily="18" charset="0"/>
                </a:rPr>
                <a:t>Recarga 0</a:t>
              </a:r>
              <a:endParaRPr lang="pt-BR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" name="Retângulo 101"/>
            <p:cNvSpPr/>
            <p:nvPr/>
          </p:nvSpPr>
          <p:spPr>
            <a:xfrm>
              <a:off x="482600" y="2584450"/>
              <a:ext cx="933450" cy="2222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00" dirty="0" smtClean="0">
                  <a:latin typeface="Times New Roman" pitchFamily="18" charset="0"/>
                  <a:cs typeface="Times New Roman" pitchFamily="18" charset="0"/>
                </a:rPr>
                <a:t>Recarga 1</a:t>
              </a:r>
              <a:endParaRPr lang="pt-BR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3" name="Retângulo 102"/>
            <p:cNvSpPr/>
            <p:nvPr/>
          </p:nvSpPr>
          <p:spPr>
            <a:xfrm>
              <a:off x="482600" y="2895600"/>
              <a:ext cx="933450" cy="2222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900" dirty="0" smtClean="0">
                  <a:latin typeface="Times New Roman" pitchFamily="18" charset="0"/>
                  <a:cs typeface="Times New Roman" pitchFamily="18" charset="0"/>
                </a:rPr>
                <a:t>Recarga 2</a:t>
              </a:r>
              <a:endParaRPr lang="pt-BR" sz="9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7" name="Conector reto 106"/>
            <p:cNvCxnSpPr/>
            <p:nvPr/>
          </p:nvCxnSpPr>
          <p:spPr>
            <a:xfrm>
              <a:off x="1460500" y="2406650"/>
              <a:ext cx="133350" cy="1588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Conector reto 111"/>
            <p:cNvCxnSpPr/>
            <p:nvPr/>
          </p:nvCxnSpPr>
          <p:spPr>
            <a:xfrm>
              <a:off x="1460500" y="2716212"/>
              <a:ext cx="133350" cy="1588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Conector reto 112"/>
            <p:cNvCxnSpPr/>
            <p:nvPr/>
          </p:nvCxnSpPr>
          <p:spPr>
            <a:xfrm>
              <a:off x="1460500" y="3028950"/>
              <a:ext cx="133350" cy="1588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Conector de seta reta 115"/>
            <p:cNvCxnSpPr/>
            <p:nvPr/>
          </p:nvCxnSpPr>
          <p:spPr>
            <a:xfrm>
              <a:off x="3771900" y="2362200"/>
              <a:ext cx="222250" cy="158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Conector de seta reta 116"/>
            <p:cNvCxnSpPr/>
            <p:nvPr/>
          </p:nvCxnSpPr>
          <p:spPr>
            <a:xfrm>
              <a:off x="3771900" y="2674144"/>
              <a:ext cx="222250" cy="158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Conector de seta reta 121"/>
            <p:cNvCxnSpPr/>
            <p:nvPr/>
          </p:nvCxnSpPr>
          <p:spPr>
            <a:xfrm>
              <a:off x="3771900" y="2985294"/>
              <a:ext cx="222250" cy="158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3" name="Elipse 122"/>
            <p:cNvSpPr/>
            <p:nvPr/>
          </p:nvSpPr>
          <p:spPr>
            <a:xfrm>
              <a:off x="3060700" y="2896394"/>
              <a:ext cx="88900" cy="901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7" name="Conector de seta reta 126"/>
            <p:cNvCxnSpPr/>
            <p:nvPr/>
          </p:nvCxnSpPr>
          <p:spPr>
            <a:xfrm>
              <a:off x="2260600" y="1962150"/>
              <a:ext cx="222250" cy="158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8" name="CaixaDeTexto 127"/>
            <p:cNvSpPr txBox="1"/>
            <p:nvPr/>
          </p:nvSpPr>
          <p:spPr>
            <a:xfrm>
              <a:off x="3930478" y="2249329"/>
              <a:ext cx="64152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 smtClean="0">
                  <a:latin typeface="Times New Roman" pitchFamily="18" charset="0"/>
                  <a:cs typeface="Times New Roman" pitchFamily="18" charset="0"/>
                </a:rPr>
                <a:t>Evento 0</a:t>
              </a:r>
              <a:endParaRPr lang="pt-BR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9" name="CaixaDeTexto 128"/>
            <p:cNvSpPr txBox="1"/>
            <p:nvPr/>
          </p:nvSpPr>
          <p:spPr>
            <a:xfrm>
              <a:off x="3930478" y="2560479"/>
              <a:ext cx="64152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 smtClean="0">
                  <a:latin typeface="Times New Roman" pitchFamily="18" charset="0"/>
                  <a:cs typeface="Times New Roman" pitchFamily="18" charset="0"/>
                </a:rPr>
                <a:t>Evento 1</a:t>
              </a:r>
              <a:endParaRPr lang="pt-BR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0" name="CaixaDeTexto 129"/>
            <p:cNvSpPr txBox="1"/>
            <p:nvPr/>
          </p:nvSpPr>
          <p:spPr>
            <a:xfrm>
              <a:off x="3930478" y="2871629"/>
              <a:ext cx="64152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 smtClean="0">
                  <a:latin typeface="Times New Roman" pitchFamily="18" charset="0"/>
                  <a:cs typeface="Times New Roman" pitchFamily="18" charset="0"/>
                </a:rPr>
                <a:t>Evento 2</a:t>
              </a:r>
              <a:endParaRPr lang="pt-BR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7" name="Retângulo 136"/>
            <p:cNvSpPr/>
            <p:nvPr/>
          </p:nvSpPr>
          <p:spPr>
            <a:xfrm>
              <a:off x="1638300" y="3429000"/>
              <a:ext cx="1022350" cy="2222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00" dirty="0" smtClean="0">
                  <a:latin typeface="Times New Roman" pitchFamily="18" charset="0"/>
                  <a:cs typeface="Times New Roman" pitchFamily="18" charset="0"/>
                </a:rPr>
                <a:t>Comparador 15</a:t>
              </a:r>
              <a:endParaRPr lang="pt-BR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8" name="Retângulo 137"/>
            <p:cNvSpPr/>
            <p:nvPr/>
          </p:nvSpPr>
          <p:spPr>
            <a:xfrm>
              <a:off x="3327400" y="3429000"/>
              <a:ext cx="400050" cy="177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Times New Roman" pitchFamily="18" charset="0"/>
                  <a:cs typeface="Times New Roman" pitchFamily="18" charset="0"/>
                </a:rPr>
                <a:t>=</a:t>
              </a:r>
              <a:endParaRPr lang="pt-BR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9" name="Conector reto 138"/>
            <p:cNvCxnSpPr/>
            <p:nvPr/>
          </p:nvCxnSpPr>
          <p:spPr>
            <a:xfrm rot="10800000">
              <a:off x="3105152" y="3473450"/>
              <a:ext cx="177799" cy="794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Conector reto 139"/>
            <p:cNvCxnSpPr/>
            <p:nvPr/>
          </p:nvCxnSpPr>
          <p:spPr>
            <a:xfrm rot="10800000">
              <a:off x="2705102" y="3562350"/>
              <a:ext cx="577849" cy="794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2" name="Retângulo 141"/>
            <p:cNvSpPr/>
            <p:nvPr/>
          </p:nvSpPr>
          <p:spPr>
            <a:xfrm>
              <a:off x="482600" y="3429000"/>
              <a:ext cx="933450" cy="2222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00" dirty="0" smtClean="0">
                  <a:latin typeface="Times New Roman" pitchFamily="18" charset="0"/>
                  <a:cs typeface="Times New Roman" pitchFamily="18" charset="0"/>
                </a:rPr>
                <a:t>Recarga 15</a:t>
              </a:r>
              <a:endParaRPr lang="pt-BR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3" name="Conector reto 142"/>
            <p:cNvCxnSpPr/>
            <p:nvPr/>
          </p:nvCxnSpPr>
          <p:spPr>
            <a:xfrm>
              <a:off x="1460500" y="3562350"/>
              <a:ext cx="133350" cy="1588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Conector de seta reta 143"/>
            <p:cNvCxnSpPr/>
            <p:nvPr/>
          </p:nvCxnSpPr>
          <p:spPr>
            <a:xfrm>
              <a:off x="3771900" y="3518694"/>
              <a:ext cx="222250" cy="158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6" name="CaixaDeTexto 145"/>
            <p:cNvSpPr txBox="1"/>
            <p:nvPr/>
          </p:nvSpPr>
          <p:spPr>
            <a:xfrm>
              <a:off x="3930478" y="3405029"/>
              <a:ext cx="7072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 smtClean="0">
                  <a:latin typeface="Times New Roman" pitchFamily="18" charset="0"/>
                  <a:cs typeface="Times New Roman" pitchFamily="18" charset="0"/>
                </a:rPr>
                <a:t>Evento 15</a:t>
              </a:r>
              <a:endParaRPr lang="pt-BR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8" name="Conector reto 147"/>
            <p:cNvCxnSpPr/>
            <p:nvPr/>
          </p:nvCxnSpPr>
          <p:spPr>
            <a:xfrm rot="5400000" flipH="1" flipV="1">
              <a:off x="3016250" y="3384550"/>
              <a:ext cx="1778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9" name="CaixaDeTexto 148"/>
            <p:cNvSpPr txBox="1"/>
            <p:nvPr/>
          </p:nvSpPr>
          <p:spPr>
            <a:xfrm>
              <a:off x="1949450" y="2984500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latin typeface="Times New Roman" pitchFamily="18" charset="0"/>
                  <a:cs typeface="Times New Roman" pitchFamily="18" charset="0"/>
                </a:rPr>
                <a:t>...</a:t>
              </a:r>
              <a:endParaRPr lang="pt-BR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0" name="CaixaDeTexto 149"/>
            <p:cNvSpPr txBox="1"/>
            <p:nvPr/>
          </p:nvSpPr>
          <p:spPr>
            <a:xfrm>
              <a:off x="791560" y="2984500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latin typeface="Times New Roman" pitchFamily="18" charset="0"/>
                  <a:cs typeface="Times New Roman" pitchFamily="18" charset="0"/>
                </a:rPr>
                <a:t>...</a:t>
              </a:r>
              <a:endParaRPr lang="pt-BR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" name="CaixaDeTexto 152"/>
            <p:cNvSpPr txBox="1"/>
            <p:nvPr/>
          </p:nvSpPr>
          <p:spPr>
            <a:xfrm>
              <a:off x="3327400" y="2940050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latin typeface="Times New Roman" pitchFamily="18" charset="0"/>
                  <a:cs typeface="Times New Roman" pitchFamily="18" charset="0"/>
                </a:rPr>
                <a:t>...</a:t>
              </a:r>
              <a:endParaRPr lang="pt-BR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4" name="Chave direita 153"/>
            <p:cNvSpPr/>
            <p:nvPr/>
          </p:nvSpPr>
          <p:spPr>
            <a:xfrm rot="5400000">
              <a:off x="2038350" y="3384550"/>
              <a:ext cx="266700" cy="1066800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5" name="Chave direita 154"/>
            <p:cNvSpPr/>
            <p:nvPr/>
          </p:nvSpPr>
          <p:spPr>
            <a:xfrm rot="5400000">
              <a:off x="838200" y="3384550"/>
              <a:ext cx="266700" cy="1066800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6" name="CaixaDeTexto 155"/>
            <p:cNvSpPr txBox="1"/>
            <p:nvPr/>
          </p:nvSpPr>
          <p:spPr>
            <a:xfrm>
              <a:off x="1797179" y="4037568"/>
              <a:ext cx="7745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>
                  <a:latin typeface="Times New Roman" pitchFamily="18" charset="0"/>
                  <a:cs typeface="Times New Roman" pitchFamily="18" charset="0"/>
                </a:rPr>
                <a:t>1º bloco</a:t>
              </a:r>
              <a:endParaRPr lang="pt-BR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7" name="CaixaDeTexto 156"/>
            <p:cNvSpPr txBox="1"/>
            <p:nvPr/>
          </p:nvSpPr>
          <p:spPr>
            <a:xfrm>
              <a:off x="615950" y="4051300"/>
              <a:ext cx="7745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>
                  <a:latin typeface="Times New Roman" pitchFamily="18" charset="0"/>
                  <a:cs typeface="Times New Roman" pitchFamily="18" charset="0"/>
                </a:rPr>
                <a:t>2º bloco</a:t>
              </a:r>
              <a:endParaRPr lang="pt-BR" sz="1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34" name="Grupo 133"/>
          <p:cNvGrpSpPr/>
          <p:nvPr/>
        </p:nvGrpSpPr>
        <p:grpSpPr>
          <a:xfrm>
            <a:off x="1104900" y="2984500"/>
            <a:ext cx="6356349" cy="2667000"/>
            <a:chOff x="1149351" y="2228850"/>
            <a:chExt cx="6356349" cy="2667000"/>
          </a:xfrm>
        </p:grpSpPr>
        <p:sp>
          <p:nvSpPr>
            <p:cNvPr id="59" name="Retângulo 58"/>
            <p:cNvSpPr/>
            <p:nvPr/>
          </p:nvSpPr>
          <p:spPr>
            <a:xfrm>
              <a:off x="5238749" y="3295650"/>
              <a:ext cx="1289050" cy="2222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00" dirty="0" smtClean="0">
                  <a:latin typeface="Times New Roman" pitchFamily="18" charset="0"/>
                  <a:cs typeface="Times New Roman" pitchFamily="18" charset="0"/>
                </a:rPr>
                <a:t>Contador</a:t>
              </a:r>
              <a:endParaRPr lang="pt-BR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" name="Retângulo 60"/>
            <p:cNvSpPr/>
            <p:nvPr/>
          </p:nvSpPr>
          <p:spPr>
            <a:xfrm>
              <a:off x="5238749" y="3651250"/>
              <a:ext cx="1289050" cy="355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00" dirty="0" smtClean="0">
                  <a:latin typeface="Times New Roman" pitchFamily="18" charset="0"/>
                  <a:cs typeface="Times New Roman" pitchFamily="18" charset="0"/>
                </a:rPr>
                <a:t>Registradores</a:t>
              </a:r>
            </a:p>
            <a:p>
              <a:pPr algn="ctr"/>
              <a:r>
                <a:rPr lang="pt-BR" sz="1000" dirty="0" smtClean="0">
                  <a:latin typeface="Times New Roman" pitchFamily="18" charset="0"/>
                  <a:cs typeface="Times New Roman" pitchFamily="18" charset="0"/>
                </a:rPr>
                <a:t>Comparadores 0 - 15</a:t>
              </a:r>
              <a:endParaRPr lang="pt-BR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" name="Retângulo 62"/>
            <p:cNvSpPr/>
            <p:nvPr/>
          </p:nvSpPr>
          <p:spPr>
            <a:xfrm>
              <a:off x="6927055" y="3295650"/>
              <a:ext cx="400050" cy="711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Times New Roman" pitchFamily="18" charset="0"/>
                  <a:cs typeface="Times New Roman" pitchFamily="18" charset="0"/>
                </a:rPr>
                <a:t>=</a:t>
              </a:r>
              <a:endParaRPr lang="pt-BR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1149351" y="3295650"/>
              <a:ext cx="1022350" cy="1600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00" dirty="0" smtClean="0">
                  <a:latin typeface="Times New Roman" pitchFamily="18" charset="0"/>
                  <a:cs typeface="Times New Roman" pitchFamily="18" charset="0"/>
                </a:rPr>
                <a:t>Memória</a:t>
              </a:r>
              <a:endParaRPr lang="pt-BR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" name="Retângulo 64"/>
            <p:cNvSpPr/>
            <p:nvPr/>
          </p:nvSpPr>
          <p:spPr>
            <a:xfrm>
              <a:off x="2571750" y="3695700"/>
              <a:ext cx="1022350" cy="3111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00" dirty="0" smtClean="0">
                  <a:latin typeface="Times New Roman" pitchFamily="18" charset="0"/>
                  <a:cs typeface="Times New Roman" pitchFamily="18" charset="0"/>
                </a:rPr>
                <a:t>Registradores</a:t>
              </a:r>
            </a:p>
            <a:p>
              <a:pPr algn="ctr"/>
              <a:r>
                <a:rPr lang="pt-BR" sz="1000" dirty="0" smtClean="0">
                  <a:latin typeface="Times New Roman" pitchFamily="18" charset="0"/>
                  <a:cs typeface="Times New Roman" pitchFamily="18" charset="0"/>
                </a:rPr>
                <a:t>Recarga 0 - 15</a:t>
              </a:r>
              <a:endParaRPr lang="pt-BR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" name="Retângulo 65"/>
            <p:cNvSpPr/>
            <p:nvPr/>
          </p:nvSpPr>
          <p:spPr>
            <a:xfrm>
              <a:off x="2571750" y="4451350"/>
              <a:ext cx="1022350" cy="4445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00" dirty="0" smtClean="0">
                  <a:latin typeface="Times New Roman" pitchFamily="18" charset="0"/>
                  <a:cs typeface="Times New Roman" pitchFamily="18" charset="0"/>
                </a:rPr>
                <a:t>DMA</a:t>
              </a:r>
              <a:endParaRPr lang="pt-BR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1" name="Seta para baixo 70"/>
            <p:cNvSpPr/>
            <p:nvPr/>
          </p:nvSpPr>
          <p:spPr>
            <a:xfrm flipV="1">
              <a:off x="2971801" y="4095750"/>
              <a:ext cx="133349" cy="266700"/>
            </a:xfrm>
            <a:prstGeom prst="downArrow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5" name="Conector de seta reta 74"/>
            <p:cNvCxnSpPr/>
            <p:nvPr/>
          </p:nvCxnSpPr>
          <p:spPr>
            <a:xfrm rot="10800000">
              <a:off x="3638551" y="4806950"/>
              <a:ext cx="3867149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to 76"/>
            <p:cNvCxnSpPr/>
            <p:nvPr/>
          </p:nvCxnSpPr>
          <p:spPr>
            <a:xfrm>
              <a:off x="7416005" y="3873500"/>
              <a:ext cx="889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to 79"/>
            <p:cNvCxnSpPr/>
            <p:nvPr/>
          </p:nvCxnSpPr>
          <p:spPr>
            <a:xfrm rot="5400000">
              <a:off x="7038180" y="4340225"/>
              <a:ext cx="93345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Seta para a direita 82"/>
            <p:cNvSpPr/>
            <p:nvPr/>
          </p:nvSpPr>
          <p:spPr>
            <a:xfrm>
              <a:off x="4927599" y="3784600"/>
              <a:ext cx="222250" cy="133350"/>
            </a:xfrm>
            <a:prstGeom prst="rightArrow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CaixaDeTexto 85"/>
            <p:cNvSpPr txBox="1"/>
            <p:nvPr/>
          </p:nvSpPr>
          <p:spPr>
            <a:xfrm>
              <a:off x="4038601" y="4560729"/>
              <a:ext cx="70884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 smtClean="0">
                  <a:latin typeface="Times New Roman" pitchFamily="18" charset="0"/>
                  <a:cs typeface="Times New Roman" pitchFamily="18" charset="0"/>
                </a:rPr>
                <a:t>Evento 12</a:t>
              </a:r>
              <a:endParaRPr lang="pt-BR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7" name="Retângulo 86"/>
            <p:cNvSpPr/>
            <p:nvPr/>
          </p:nvSpPr>
          <p:spPr>
            <a:xfrm>
              <a:off x="3994150" y="3651250"/>
              <a:ext cx="889000" cy="355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00" dirty="0" smtClean="0">
                  <a:latin typeface="Times New Roman" pitchFamily="18" charset="0"/>
                  <a:cs typeface="Times New Roman" pitchFamily="18" charset="0"/>
                </a:rPr>
                <a:t>Lógica SCT</a:t>
              </a:r>
              <a:endParaRPr lang="pt-BR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8" name="Seta para a direita 87"/>
            <p:cNvSpPr/>
            <p:nvPr/>
          </p:nvSpPr>
          <p:spPr>
            <a:xfrm>
              <a:off x="3683000" y="3784600"/>
              <a:ext cx="222250" cy="133350"/>
            </a:xfrm>
            <a:prstGeom prst="rightArrow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5" name="Conector de seta reta 94"/>
            <p:cNvCxnSpPr/>
            <p:nvPr/>
          </p:nvCxnSpPr>
          <p:spPr>
            <a:xfrm rot="5400000" flipH="1" flipV="1">
              <a:off x="3727450" y="4451350"/>
              <a:ext cx="7112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tângulo 95"/>
            <p:cNvSpPr/>
            <p:nvPr/>
          </p:nvSpPr>
          <p:spPr>
            <a:xfrm>
              <a:off x="5505450" y="2228850"/>
              <a:ext cx="1022350" cy="2222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00" dirty="0" smtClean="0">
                  <a:latin typeface="Times New Roman" pitchFamily="18" charset="0"/>
                  <a:cs typeface="Times New Roman" pitchFamily="18" charset="0"/>
                </a:rPr>
                <a:t>0x00000000</a:t>
              </a:r>
              <a:endParaRPr lang="pt-BR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7" name="Seta para a direita 96"/>
            <p:cNvSpPr/>
            <p:nvPr/>
          </p:nvSpPr>
          <p:spPr>
            <a:xfrm>
              <a:off x="6615905" y="3829050"/>
              <a:ext cx="222250" cy="133350"/>
            </a:xfrm>
            <a:prstGeom prst="rightArrow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Retângulo 100"/>
            <p:cNvSpPr/>
            <p:nvPr/>
          </p:nvSpPr>
          <p:spPr>
            <a:xfrm>
              <a:off x="5505450" y="2762250"/>
              <a:ext cx="1022350" cy="2222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00" dirty="0" smtClean="0">
                  <a:latin typeface="Times New Roman" pitchFamily="18" charset="0"/>
                  <a:cs typeface="Times New Roman" pitchFamily="18" charset="0"/>
                </a:rPr>
                <a:t>Lógica SCT</a:t>
              </a:r>
              <a:endParaRPr lang="pt-BR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5" name="Seta para a direita 104"/>
            <p:cNvSpPr/>
            <p:nvPr/>
          </p:nvSpPr>
          <p:spPr>
            <a:xfrm>
              <a:off x="6615905" y="3340100"/>
              <a:ext cx="222250" cy="133350"/>
            </a:xfrm>
            <a:prstGeom prst="rightArrow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Seta para a direita 114"/>
            <p:cNvSpPr/>
            <p:nvPr/>
          </p:nvSpPr>
          <p:spPr>
            <a:xfrm>
              <a:off x="2260601" y="4629150"/>
              <a:ext cx="222250" cy="133350"/>
            </a:xfrm>
            <a:prstGeom prst="rightArrow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Seta para baixo 118"/>
            <p:cNvSpPr/>
            <p:nvPr/>
          </p:nvSpPr>
          <p:spPr>
            <a:xfrm>
              <a:off x="5949950" y="3028950"/>
              <a:ext cx="133349" cy="177800"/>
            </a:xfrm>
            <a:prstGeom prst="downArrow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Seta para baixo 119"/>
            <p:cNvSpPr/>
            <p:nvPr/>
          </p:nvSpPr>
          <p:spPr>
            <a:xfrm>
              <a:off x="5949950" y="2495550"/>
              <a:ext cx="133349" cy="177800"/>
            </a:xfrm>
            <a:prstGeom prst="downArrow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4" name="Conector reto 123"/>
            <p:cNvCxnSpPr/>
            <p:nvPr/>
          </p:nvCxnSpPr>
          <p:spPr>
            <a:xfrm rot="5400000" flipH="1" flipV="1">
              <a:off x="6993731" y="3362325"/>
              <a:ext cx="1023144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de seta reta 125"/>
            <p:cNvCxnSpPr/>
            <p:nvPr/>
          </p:nvCxnSpPr>
          <p:spPr>
            <a:xfrm rot="10800000">
              <a:off x="6616700" y="2849562"/>
              <a:ext cx="8890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CaixaDeTexto 131"/>
            <p:cNvSpPr txBox="1"/>
            <p:nvPr/>
          </p:nvSpPr>
          <p:spPr>
            <a:xfrm>
              <a:off x="6661150" y="2628900"/>
              <a:ext cx="70884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 smtClean="0">
                  <a:latin typeface="Times New Roman" pitchFamily="18" charset="0"/>
                  <a:cs typeface="Times New Roman" pitchFamily="18" charset="0"/>
                </a:rPr>
                <a:t>Evento 12</a:t>
              </a:r>
              <a:endParaRPr lang="pt-BR" sz="1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Line 8"/>
          <p:cNvSpPr>
            <a:spLocks noChangeShapeType="1"/>
          </p:cNvSpPr>
          <p:nvPr/>
        </p:nvSpPr>
        <p:spPr bwMode="auto">
          <a:xfrm>
            <a:off x="3090603" y="2583688"/>
            <a:ext cx="1588" cy="414338"/>
          </a:xfrm>
          <a:prstGeom prst="line">
            <a:avLst/>
          </a:prstGeom>
          <a:noFill/>
          <a:ln w="635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57" name="Line 9"/>
          <p:cNvSpPr>
            <a:spLocks noChangeShapeType="1"/>
          </p:cNvSpPr>
          <p:nvPr/>
        </p:nvSpPr>
        <p:spPr bwMode="auto">
          <a:xfrm flipH="1">
            <a:off x="2758815" y="4244213"/>
            <a:ext cx="579438" cy="1588"/>
          </a:xfrm>
          <a:prstGeom prst="line">
            <a:avLst/>
          </a:prstGeom>
          <a:noFill/>
          <a:ln w="635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58" name="Line 10"/>
          <p:cNvSpPr>
            <a:spLocks noChangeShapeType="1"/>
          </p:cNvSpPr>
          <p:nvPr/>
        </p:nvSpPr>
        <p:spPr bwMode="auto">
          <a:xfrm flipV="1">
            <a:off x="2758815" y="3328225"/>
            <a:ext cx="1588" cy="915988"/>
          </a:xfrm>
          <a:prstGeom prst="line">
            <a:avLst/>
          </a:prstGeom>
          <a:noFill/>
          <a:ln w="635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59" name="Line 11"/>
          <p:cNvSpPr>
            <a:spLocks noChangeShapeType="1"/>
          </p:cNvSpPr>
          <p:nvPr/>
        </p:nvSpPr>
        <p:spPr bwMode="auto">
          <a:xfrm>
            <a:off x="2758815" y="3328225"/>
            <a:ext cx="579438" cy="1588"/>
          </a:xfrm>
          <a:prstGeom prst="line">
            <a:avLst/>
          </a:prstGeom>
          <a:noFill/>
          <a:ln w="635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60" name="Line 12"/>
          <p:cNvSpPr>
            <a:spLocks noChangeShapeType="1"/>
          </p:cNvSpPr>
          <p:nvPr/>
        </p:nvSpPr>
        <p:spPr bwMode="auto">
          <a:xfrm>
            <a:off x="3338253" y="3328225"/>
            <a:ext cx="1588" cy="915988"/>
          </a:xfrm>
          <a:prstGeom prst="line">
            <a:avLst/>
          </a:prstGeom>
          <a:noFill/>
          <a:ln w="635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61" name="Line 13"/>
          <p:cNvSpPr>
            <a:spLocks noChangeShapeType="1"/>
          </p:cNvSpPr>
          <p:nvPr/>
        </p:nvSpPr>
        <p:spPr bwMode="auto">
          <a:xfrm flipH="1">
            <a:off x="5081328" y="2998025"/>
            <a:ext cx="825500" cy="1588"/>
          </a:xfrm>
          <a:prstGeom prst="line">
            <a:avLst/>
          </a:prstGeom>
          <a:noFill/>
          <a:ln w="635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62" name="Line 14"/>
          <p:cNvSpPr>
            <a:spLocks noChangeShapeType="1"/>
          </p:cNvSpPr>
          <p:nvPr/>
        </p:nvSpPr>
        <p:spPr bwMode="auto">
          <a:xfrm flipV="1">
            <a:off x="5081328" y="2583688"/>
            <a:ext cx="1588" cy="414338"/>
          </a:xfrm>
          <a:prstGeom prst="line">
            <a:avLst/>
          </a:prstGeom>
          <a:noFill/>
          <a:ln w="635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63" name="Line 15"/>
          <p:cNvSpPr>
            <a:spLocks noChangeShapeType="1"/>
          </p:cNvSpPr>
          <p:nvPr/>
        </p:nvSpPr>
        <p:spPr bwMode="auto">
          <a:xfrm>
            <a:off x="5081328" y="2583688"/>
            <a:ext cx="825500" cy="1588"/>
          </a:xfrm>
          <a:prstGeom prst="line">
            <a:avLst/>
          </a:prstGeom>
          <a:noFill/>
          <a:ln w="635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64" name="Line 16"/>
          <p:cNvSpPr>
            <a:spLocks noChangeShapeType="1"/>
          </p:cNvSpPr>
          <p:nvPr/>
        </p:nvSpPr>
        <p:spPr bwMode="auto">
          <a:xfrm>
            <a:off x="5906828" y="2583688"/>
            <a:ext cx="1588" cy="414338"/>
          </a:xfrm>
          <a:prstGeom prst="line">
            <a:avLst/>
          </a:prstGeom>
          <a:noFill/>
          <a:ln w="635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65" name="Line 17"/>
          <p:cNvSpPr>
            <a:spLocks noChangeShapeType="1"/>
          </p:cNvSpPr>
          <p:nvPr/>
        </p:nvSpPr>
        <p:spPr bwMode="auto">
          <a:xfrm flipH="1">
            <a:off x="4666990" y="4244213"/>
            <a:ext cx="579438" cy="1588"/>
          </a:xfrm>
          <a:prstGeom prst="line">
            <a:avLst/>
          </a:prstGeom>
          <a:noFill/>
          <a:ln w="635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66" name="Line 18"/>
          <p:cNvSpPr>
            <a:spLocks noChangeShapeType="1"/>
          </p:cNvSpPr>
          <p:nvPr/>
        </p:nvSpPr>
        <p:spPr bwMode="auto">
          <a:xfrm flipV="1">
            <a:off x="4666990" y="3328225"/>
            <a:ext cx="1588" cy="915988"/>
          </a:xfrm>
          <a:prstGeom prst="line">
            <a:avLst/>
          </a:prstGeom>
          <a:noFill/>
          <a:ln w="635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67" name="Line 19"/>
          <p:cNvSpPr>
            <a:spLocks noChangeShapeType="1"/>
          </p:cNvSpPr>
          <p:nvPr/>
        </p:nvSpPr>
        <p:spPr bwMode="auto">
          <a:xfrm>
            <a:off x="4666990" y="3328225"/>
            <a:ext cx="579438" cy="1588"/>
          </a:xfrm>
          <a:prstGeom prst="line">
            <a:avLst/>
          </a:prstGeom>
          <a:noFill/>
          <a:ln w="635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68" name="Line 20"/>
          <p:cNvSpPr>
            <a:spLocks noChangeShapeType="1"/>
          </p:cNvSpPr>
          <p:nvPr/>
        </p:nvSpPr>
        <p:spPr bwMode="auto">
          <a:xfrm>
            <a:off x="5246428" y="3328225"/>
            <a:ext cx="1588" cy="915988"/>
          </a:xfrm>
          <a:prstGeom prst="line">
            <a:avLst/>
          </a:prstGeom>
          <a:noFill/>
          <a:ln w="635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69" name="Line 21"/>
          <p:cNvSpPr>
            <a:spLocks noChangeShapeType="1"/>
          </p:cNvSpPr>
          <p:nvPr/>
        </p:nvSpPr>
        <p:spPr bwMode="auto">
          <a:xfrm flipH="1">
            <a:off x="3916103" y="2583688"/>
            <a:ext cx="44450" cy="1588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70" name="Line 22"/>
          <p:cNvSpPr>
            <a:spLocks noChangeShapeType="1"/>
          </p:cNvSpPr>
          <p:nvPr/>
        </p:nvSpPr>
        <p:spPr bwMode="auto">
          <a:xfrm flipH="1">
            <a:off x="3960553" y="2494788"/>
            <a:ext cx="38100" cy="88900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71" name="Line 23"/>
          <p:cNvSpPr>
            <a:spLocks noChangeShapeType="1"/>
          </p:cNvSpPr>
          <p:nvPr/>
        </p:nvSpPr>
        <p:spPr bwMode="auto">
          <a:xfrm flipH="1" flipV="1">
            <a:off x="3998653" y="2494788"/>
            <a:ext cx="84138" cy="171450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72" name="Line 24"/>
          <p:cNvSpPr>
            <a:spLocks noChangeShapeType="1"/>
          </p:cNvSpPr>
          <p:nvPr/>
        </p:nvSpPr>
        <p:spPr bwMode="auto">
          <a:xfrm flipH="1">
            <a:off x="4082790" y="2494788"/>
            <a:ext cx="82550" cy="171450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73" name="Line 25"/>
          <p:cNvSpPr>
            <a:spLocks noChangeShapeType="1"/>
          </p:cNvSpPr>
          <p:nvPr/>
        </p:nvSpPr>
        <p:spPr bwMode="auto">
          <a:xfrm flipH="1" flipV="1">
            <a:off x="4165340" y="2494788"/>
            <a:ext cx="88900" cy="171450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74" name="Line 26"/>
          <p:cNvSpPr>
            <a:spLocks noChangeShapeType="1"/>
          </p:cNvSpPr>
          <p:nvPr/>
        </p:nvSpPr>
        <p:spPr bwMode="auto">
          <a:xfrm flipH="1">
            <a:off x="4292340" y="2583688"/>
            <a:ext cx="44450" cy="1588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75" name="Line 27"/>
          <p:cNvSpPr>
            <a:spLocks noChangeShapeType="1"/>
          </p:cNvSpPr>
          <p:nvPr/>
        </p:nvSpPr>
        <p:spPr bwMode="auto">
          <a:xfrm flipH="1">
            <a:off x="4254240" y="2583688"/>
            <a:ext cx="38100" cy="82550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76" name="Rectangle 28"/>
          <p:cNvSpPr>
            <a:spLocks noChangeArrowheads="1"/>
          </p:cNvSpPr>
          <p:nvPr/>
        </p:nvSpPr>
        <p:spPr bwMode="auto">
          <a:xfrm>
            <a:off x="3987540" y="2361438"/>
            <a:ext cx="2794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Rext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7" name="Rectangle 29"/>
          <p:cNvSpPr>
            <a:spLocks noChangeArrowheads="1"/>
          </p:cNvSpPr>
          <p:nvPr/>
        </p:nvSpPr>
        <p:spPr bwMode="auto">
          <a:xfrm>
            <a:off x="6730740" y="3455225"/>
            <a:ext cx="13335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R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8" name="Line 30"/>
          <p:cNvSpPr>
            <a:spLocks noChangeShapeType="1"/>
          </p:cNvSpPr>
          <p:nvPr/>
        </p:nvSpPr>
        <p:spPr bwMode="auto">
          <a:xfrm flipH="1">
            <a:off x="3585903" y="3163125"/>
            <a:ext cx="44450" cy="1588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79" name="Line 31"/>
          <p:cNvSpPr>
            <a:spLocks noChangeShapeType="1"/>
          </p:cNvSpPr>
          <p:nvPr/>
        </p:nvSpPr>
        <p:spPr bwMode="auto">
          <a:xfrm flipH="1">
            <a:off x="3630353" y="3080575"/>
            <a:ext cx="38100" cy="82550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80" name="Line 32"/>
          <p:cNvSpPr>
            <a:spLocks noChangeShapeType="1"/>
          </p:cNvSpPr>
          <p:nvPr/>
        </p:nvSpPr>
        <p:spPr bwMode="auto">
          <a:xfrm flipH="1" flipV="1">
            <a:off x="3668453" y="3080575"/>
            <a:ext cx="82550" cy="165100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81" name="Line 33"/>
          <p:cNvSpPr>
            <a:spLocks noChangeShapeType="1"/>
          </p:cNvSpPr>
          <p:nvPr/>
        </p:nvSpPr>
        <p:spPr bwMode="auto">
          <a:xfrm flipH="1">
            <a:off x="3751003" y="3080575"/>
            <a:ext cx="82550" cy="165100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82" name="Line 34"/>
          <p:cNvSpPr>
            <a:spLocks noChangeShapeType="1"/>
          </p:cNvSpPr>
          <p:nvPr/>
        </p:nvSpPr>
        <p:spPr bwMode="auto">
          <a:xfrm flipH="1" flipV="1">
            <a:off x="3833553" y="3080575"/>
            <a:ext cx="82550" cy="165100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83" name="Line 35"/>
          <p:cNvSpPr>
            <a:spLocks noChangeShapeType="1"/>
          </p:cNvSpPr>
          <p:nvPr/>
        </p:nvSpPr>
        <p:spPr bwMode="auto">
          <a:xfrm flipH="1">
            <a:off x="3960553" y="3163125"/>
            <a:ext cx="38100" cy="1588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84" name="Line 36"/>
          <p:cNvSpPr>
            <a:spLocks noChangeShapeType="1"/>
          </p:cNvSpPr>
          <p:nvPr/>
        </p:nvSpPr>
        <p:spPr bwMode="auto">
          <a:xfrm flipH="1">
            <a:off x="3916103" y="3163125"/>
            <a:ext cx="44450" cy="82550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85" name="Rectangle 37"/>
          <p:cNvSpPr>
            <a:spLocks noChangeArrowheads="1"/>
          </p:cNvSpPr>
          <p:nvPr/>
        </p:nvSpPr>
        <p:spPr bwMode="auto">
          <a:xfrm>
            <a:off x="3665278" y="2947225"/>
            <a:ext cx="26035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Rint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86" name="Rectangle 38"/>
          <p:cNvSpPr>
            <a:spLocks noChangeArrowheads="1"/>
          </p:cNvSpPr>
          <p:nvPr/>
        </p:nvSpPr>
        <p:spPr bwMode="auto">
          <a:xfrm>
            <a:off x="6597390" y="3271075"/>
            <a:ext cx="13335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R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87" name="Line 39"/>
          <p:cNvSpPr>
            <a:spLocks noChangeShapeType="1"/>
          </p:cNvSpPr>
          <p:nvPr/>
        </p:nvSpPr>
        <p:spPr bwMode="auto">
          <a:xfrm flipH="1">
            <a:off x="4336790" y="3163125"/>
            <a:ext cx="139700" cy="1588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88" name="Line 40"/>
          <p:cNvSpPr>
            <a:spLocks noChangeShapeType="1"/>
          </p:cNvSpPr>
          <p:nvPr/>
        </p:nvSpPr>
        <p:spPr bwMode="auto">
          <a:xfrm>
            <a:off x="4520940" y="3163125"/>
            <a:ext cx="146050" cy="1588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89" name="Line 41"/>
          <p:cNvSpPr>
            <a:spLocks noChangeShapeType="1"/>
          </p:cNvSpPr>
          <p:nvPr/>
        </p:nvSpPr>
        <p:spPr bwMode="auto">
          <a:xfrm>
            <a:off x="4520940" y="3080575"/>
            <a:ext cx="1588" cy="165100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90" name="Line 42"/>
          <p:cNvSpPr>
            <a:spLocks noChangeShapeType="1"/>
          </p:cNvSpPr>
          <p:nvPr/>
        </p:nvSpPr>
        <p:spPr bwMode="auto">
          <a:xfrm>
            <a:off x="4476490" y="3080575"/>
            <a:ext cx="1588" cy="165100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91" name="Rectangle 43"/>
          <p:cNvSpPr>
            <a:spLocks noChangeArrowheads="1"/>
          </p:cNvSpPr>
          <p:nvPr/>
        </p:nvSpPr>
        <p:spPr bwMode="auto">
          <a:xfrm>
            <a:off x="4390765" y="2947225"/>
            <a:ext cx="22225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Cm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92" name="Rectangle 44"/>
          <p:cNvSpPr>
            <a:spLocks noChangeArrowheads="1"/>
          </p:cNvSpPr>
          <p:nvPr/>
        </p:nvSpPr>
        <p:spPr bwMode="auto">
          <a:xfrm>
            <a:off x="6883140" y="3709225"/>
            <a:ext cx="22225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Cm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93" name="Line 45"/>
          <p:cNvSpPr>
            <a:spLocks noChangeShapeType="1"/>
          </p:cNvSpPr>
          <p:nvPr/>
        </p:nvSpPr>
        <p:spPr bwMode="auto">
          <a:xfrm flipH="1">
            <a:off x="2339715" y="2832925"/>
            <a:ext cx="44450" cy="1588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94" name="Line 46"/>
          <p:cNvSpPr>
            <a:spLocks noChangeShapeType="1"/>
          </p:cNvSpPr>
          <p:nvPr/>
        </p:nvSpPr>
        <p:spPr bwMode="auto">
          <a:xfrm flipH="1">
            <a:off x="2384165" y="2750375"/>
            <a:ext cx="38100" cy="82550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95" name="Line 47"/>
          <p:cNvSpPr>
            <a:spLocks noChangeShapeType="1"/>
          </p:cNvSpPr>
          <p:nvPr/>
        </p:nvSpPr>
        <p:spPr bwMode="auto">
          <a:xfrm flipH="1" flipV="1">
            <a:off x="2422265" y="2750375"/>
            <a:ext cx="82550" cy="165100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96" name="Line 48"/>
          <p:cNvSpPr>
            <a:spLocks noChangeShapeType="1"/>
          </p:cNvSpPr>
          <p:nvPr/>
        </p:nvSpPr>
        <p:spPr bwMode="auto">
          <a:xfrm flipH="1">
            <a:off x="2504815" y="2750375"/>
            <a:ext cx="88900" cy="165100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97" name="Line 49"/>
          <p:cNvSpPr>
            <a:spLocks noChangeShapeType="1"/>
          </p:cNvSpPr>
          <p:nvPr/>
        </p:nvSpPr>
        <p:spPr bwMode="auto">
          <a:xfrm flipH="1" flipV="1">
            <a:off x="2593715" y="2750375"/>
            <a:ext cx="82550" cy="165100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98" name="Line 50"/>
          <p:cNvSpPr>
            <a:spLocks noChangeShapeType="1"/>
          </p:cNvSpPr>
          <p:nvPr/>
        </p:nvSpPr>
        <p:spPr bwMode="auto">
          <a:xfrm flipH="1">
            <a:off x="2714365" y="2832925"/>
            <a:ext cx="44450" cy="1588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99" name="Line 51"/>
          <p:cNvSpPr>
            <a:spLocks noChangeShapeType="1"/>
          </p:cNvSpPr>
          <p:nvPr/>
        </p:nvSpPr>
        <p:spPr bwMode="auto">
          <a:xfrm flipH="1">
            <a:off x="2676265" y="2832925"/>
            <a:ext cx="38100" cy="82550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00" name="Rectangle 52"/>
          <p:cNvSpPr>
            <a:spLocks noChangeArrowheads="1"/>
          </p:cNvSpPr>
          <p:nvPr/>
        </p:nvSpPr>
        <p:spPr bwMode="auto">
          <a:xfrm>
            <a:off x="2450840" y="2617025"/>
            <a:ext cx="19685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Rb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01" name="Rectangle 53"/>
          <p:cNvSpPr>
            <a:spLocks noChangeArrowheads="1"/>
          </p:cNvSpPr>
          <p:nvPr/>
        </p:nvSpPr>
        <p:spPr bwMode="auto">
          <a:xfrm>
            <a:off x="1439603" y="3067875"/>
            <a:ext cx="13335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R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02" name="Line 54"/>
          <p:cNvSpPr>
            <a:spLocks noChangeShapeType="1"/>
          </p:cNvSpPr>
          <p:nvPr/>
        </p:nvSpPr>
        <p:spPr bwMode="auto">
          <a:xfrm flipH="1">
            <a:off x="2841365" y="2832925"/>
            <a:ext cx="146050" cy="1588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03" name="Line 55"/>
          <p:cNvSpPr>
            <a:spLocks noChangeShapeType="1"/>
          </p:cNvSpPr>
          <p:nvPr/>
        </p:nvSpPr>
        <p:spPr bwMode="auto">
          <a:xfrm>
            <a:off x="3027103" y="2832925"/>
            <a:ext cx="146050" cy="1588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04" name="Line 56"/>
          <p:cNvSpPr>
            <a:spLocks noChangeShapeType="1"/>
          </p:cNvSpPr>
          <p:nvPr/>
        </p:nvSpPr>
        <p:spPr bwMode="auto">
          <a:xfrm>
            <a:off x="3027103" y="2750375"/>
            <a:ext cx="1588" cy="165100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05" name="Line 57"/>
          <p:cNvSpPr>
            <a:spLocks noChangeShapeType="1"/>
          </p:cNvSpPr>
          <p:nvPr/>
        </p:nvSpPr>
        <p:spPr bwMode="auto">
          <a:xfrm>
            <a:off x="2987415" y="2750375"/>
            <a:ext cx="1588" cy="165100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06" name="Rectangle 58"/>
          <p:cNvSpPr>
            <a:spLocks noChangeArrowheads="1"/>
          </p:cNvSpPr>
          <p:nvPr/>
        </p:nvSpPr>
        <p:spPr bwMode="auto">
          <a:xfrm>
            <a:off x="2912803" y="2617025"/>
            <a:ext cx="1905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Ce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07" name="Rectangle 59"/>
          <p:cNvSpPr>
            <a:spLocks noChangeArrowheads="1"/>
          </p:cNvSpPr>
          <p:nvPr/>
        </p:nvSpPr>
        <p:spPr bwMode="auto">
          <a:xfrm>
            <a:off x="1325303" y="3099625"/>
            <a:ext cx="13335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C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08" name="Line 60"/>
          <p:cNvSpPr>
            <a:spLocks noChangeShapeType="1"/>
          </p:cNvSpPr>
          <p:nvPr/>
        </p:nvSpPr>
        <p:spPr bwMode="auto">
          <a:xfrm flipH="1">
            <a:off x="5328978" y="2832925"/>
            <a:ext cx="44450" cy="1588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09" name="Line 61"/>
          <p:cNvSpPr>
            <a:spLocks noChangeShapeType="1"/>
          </p:cNvSpPr>
          <p:nvPr/>
        </p:nvSpPr>
        <p:spPr bwMode="auto">
          <a:xfrm flipH="1">
            <a:off x="5373428" y="2750375"/>
            <a:ext cx="38100" cy="82550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10" name="Line 62"/>
          <p:cNvSpPr>
            <a:spLocks noChangeShapeType="1"/>
          </p:cNvSpPr>
          <p:nvPr/>
        </p:nvSpPr>
        <p:spPr bwMode="auto">
          <a:xfrm flipH="1" flipV="1">
            <a:off x="5411528" y="2750375"/>
            <a:ext cx="82550" cy="165100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11" name="Line 63"/>
          <p:cNvSpPr>
            <a:spLocks noChangeShapeType="1"/>
          </p:cNvSpPr>
          <p:nvPr/>
        </p:nvSpPr>
        <p:spPr bwMode="auto">
          <a:xfrm flipH="1">
            <a:off x="5494078" y="2750375"/>
            <a:ext cx="82550" cy="165100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12" name="Line 64"/>
          <p:cNvSpPr>
            <a:spLocks noChangeShapeType="1"/>
          </p:cNvSpPr>
          <p:nvPr/>
        </p:nvSpPr>
        <p:spPr bwMode="auto">
          <a:xfrm flipH="1" flipV="1">
            <a:off x="5576628" y="2750375"/>
            <a:ext cx="82550" cy="165100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13" name="Line 65"/>
          <p:cNvSpPr>
            <a:spLocks noChangeShapeType="1"/>
          </p:cNvSpPr>
          <p:nvPr/>
        </p:nvSpPr>
        <p:spPr bwMode="auto">
          <a:xfrm flipH="1">
            <a:off x="5703628" y="2832925"/>
            <a:ext cx="38100" cy="1588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14" name="Line 66"/>
          <p:cNvSpPr>
            <a:spLocks noChangeShapeType="1"/>
          </p:cNvSpPr>
          <p:nvPr/>
        </p:nvSpPr>
        <p:spPr bwMode="auto">
          <a:xfrm flipH="1">
            <a:off x="5659178" y="2832925"/>
            <a:ext cx="44450" cy="82550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15" name="Rectangle 67"/>
          <p:cNvSpPr>
            <a:spLocks noChangeArrowheads="1"/>
          </p:cNvSpPr>
          <p:nvPr/>
        </p:nvSpPr>
        <p:spPr bwMode="auto">
          <a:xfrm>
            <a:off x="5440103" y="2617025"/>
            <a:ext cx="19685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Rb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16" name="Rectangle 68"/>
          <p:cNvSpPr>
            <a:spLocks noChangeArrowheads="1"/>
          </p:cNvSpPr>
          <p:nvPr/>
        </p:nvSpPr>
        <p:spPr bwMode="auto">
          <a:xfrm>
            <a:off x="7722928" y="2832925"/>
            <a:ext cx="13335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R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17" name="Line 69"/>
          <p:cNvSpPr>
            <a:spLocks noChangeShapeType="1"/>
          </p:cNvSpPr>
          <p:nvPr/>
        </p:nvSpPr>
        <p:spPr bwMode="auto">
          <a:xfrm flipH="1">
            <a:off x="4997190" y="2832925"/>
            <a:ext cx="147638" cy="1588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18" name="Line 70"/>
          <p:cNvSpPr>
            <a:spLocks noChangeShapeType="1"/>
          </p:cNvSpPr>
          <p:nvPr/>
        </p:nvSpPr>
        <p:spPr bwMode="auto">
          <a:xfrm>
            <a:off x="5182928" y="2832925"/>
            <a:ext cx="146050" cy="1588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19" name="Line 71"/>
          <p:cNvSpPr>
            <a:spLocks noChangeShapeType="1"/>
          </p:cNvSpPr>
          <p:nvPr/>
        </p:nvSpPr>
        <p:spPr bwMode="auto">
          <a:xfrm>
            <a:off x="5182928" y="2750375"/>
            <a:ext cx="1588" cy="165100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20" name="Line 72"/>
          <p:cNvSpPr>
            <a:spLocks noChangeShapeType="1"/>
          </p:cNvSpPr>
          <p:nvPr/>
        </p:nvSpPr>
        <p:spPr bwMode="auto">
          <a:xfrm>
            <a:off x="5144828" y="2750375"/>
            <a:ext cx="1588" cy="165100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21" name="Rectangle 73"/>
          <p:cNvSpPr>
            <a:spLocks noChangeArrowheads="1"/>
          </p:cNvSpPr>
          <p:nvPr/>
        </p:nvSpPr>
        <p:spPr bwMode="auto">
          <a:xfrm>
            <a:off x="5068628" y="2617025"/>
            <a:ext cx="1905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Ce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22" name="Rectangle 74"/>
          <p:cNvSpPr>
            <a:spLocks noChangeArrowheads="1"/>
          </p:cNvSpPr>
          <p:nvPr/>
        </p:nvSpPr>
        <p:spPr bwMode="auto">
          <a:xfrm>
            <a:off x="6857740" y="2832925"/>
            <a:ext cx="13335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C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23" name="Line 75"/>
          <p:cNvSpPr>
            <a:spLocks noChangeShapeType="1"/>
          </p:cNvSpPr>
          <p:nvPr/>
        </p:nvSpPr>
        <p:spPr bwMode="auto">
          <a:xfrm flipV="1">
            <a:off x="3173153" y="3410775"/>
            <a:ext cx="1588" cy="44450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24" name="Line 76"/>
          <p:cNvSpPr>
            <a:spLocks noChangeShapeType="1"/>
          </p:cNvSpPr>
          <p:nvPr/>
        </p:nvSpPr>
        <p:spPr bwMode="auto">
          <a:xfrm flipH="1" flipV="1">
            <a:off x="3173153" y="3455225"/>
            <a:ext cx="82550" cy="38100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25" name="Line 77"/>
          <p:cNvSpPr>
            <a:spLocks noChangeShapeType="1"/>
          </p:cNvSpPr>
          <p:nvPr/>
        </p:nvSpPr>
        <p:spPr bwMode="auto">
          <a:xfrm flipV="1">
            <a:off x="3090603" y="3493325"/>
            <a:ext cx="165100" cy="82550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26" name="Line 78"/>
          <p:cNvSpPr>
            <a:spLocks noChangeShapeType="1"/>
          </p:cNvSpPr>
          <p:nvPr/>
        </p:nvSpPr>
        <p:spPr bwMode="auto">
          <a:xfrm flipH="1" flipV="1">
            <a:off x="3090603" y="3575875"/>
            <a:ext cx="165100" cy="82550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27" name="Line 79"/>
          <p:cNvSpPr>
            <a:spLocks noChangeShapeType="1"/>
          </p:cNvSpPr>
          <p:nvPr/>
        </p:nvSpPr>
        <p:spPr bwMode="auto">
          <a:xfrm flipV="1">
            <a:off x="3090603" y="3658425"/>
            <a:ext cx="165100" cy="82550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28" name="Line 80"/>
          <p:cNvSpPr>
            <a:spLocks noChangeShapeType="1"/>
          </p:cNvSpPr>
          <p:nvPr/>
        </p:nvSpPr>
        <p:spPr bwMode="auto">
          <a:xfrm flipV="1">
            <a:off x="3173153" y="3787013"/>
            <a:ext cx="1588" cy="38100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29" name="Line 81"/>
          <p:cNvSpPr>
            <a:spLocks noChangeShapeType="1"/>
          </p:cNvSpPr>
          <p:nvPr/>
        </p:nvSpPr>
        <p:spPr bwMode="auto">
          <a:xfrm flipH="1" flipV="1">
            <a:off x="3090603" y="3740975"/>
            <a:ext cx="82550" cy="46038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30" name="Rectangle 82"/>
          <p:cNvSpPr>
            <a:spLocks noChangeArrowheads="1"/>
          </p:cNvSpPr>
          <p:nvPr/>
        </p:nvSpPr>
        <p:spPr bwMode="auto">
          <a:xfrm>
            <a:off x="2874703" y="3448875"/>
            <a:ext cx="19685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Rb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31" name="Rectangle 83"/>
          <p:cNvSpPr>
            <a:spLocks noChangeArrowheads="1"/>
          </p:cNvSpPr>
          <p:nvPr/>
        </p:nvSpPr>
        <p:spPr bwMode="auto">
          <a:xfrm>
            <a:off x="1264978" y="3544125"/>
            <a:ext cx="13335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R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32" name="Line 84"/>
          <p:cNvSpPr>
            <a:spLocks noChangeShapeType="1"/>
          </p:cNvSpPr>
          <p:nvPr/>
        </p:nvSpPr>
        <p:spPr bwMode="auto">
          <a:xfrm flipV="1">
            <a:off x="3173153" y="3907663"/>
            <a:ext cx="1588" cy="146050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33" name="Line 85"/>
          <p:cNvSpPr>
            <a:spLocks noChangeShapeType="1"/>
          </p:cNvSpPr>
          <p:nvPr/>
        </p:nvSpPr>
        <p:spPr bwMode="auto">
          <a:xfrm>
            <a:off x="3173153" y="4098163"/>
            <a:ext cx="1588" cy="146050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34" name="Line 86"/>
          <p:cNvSpPr>
            <a:spLocks noChangeShapeType="1"/>
          </p:cNvSpPr>
          <p:nvPr/>
        </p:nvSpPr>
        <p:spPr bwMode="auto">
          <a:xfrm flipH="1">
            <a:off x="3090603" y="4098163"/>
            <a:ext cx="165100" cy="1588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35" name="Line 87"/>
          <p:cNvSpPr>
            <a:spLocks noChangeShapeType="1"/>
          </p:cNvSpPr>
          <p:nvPr/>
        </p:nvSpPr>
        <p:spPr bwMode="auto">
          <a:xfrm flipH="1">
            <a:off x="3090603" y="4053713"/>
            <a:ext cx="165100" cy="1588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36" name="Rectangle 88"/>
          <p:cNvSpPr>
            <a:spLocks noChangeArrowheads="1"/>
          </p:cNvSpPr>
          <p:nvPr/>
        </p:nvSpPr>
        <p:spPr bwMode="auto">
          <a:xfrm>
            <a:off x="2938203" y="3888613"/>
            <a:ext cx="1905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Ce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37" name="Rectangle 89"/>
          <p:cNvSpPr>
            <a:spLocks noChangeArrowheads="1"/>
          </p:cNvSpPr>
          <p:nvPr/>
        </p:nvSpPr>
        <p:spPr bwMode="auto">
          <a:xfrm>
            <a:off x="1163378" y="3728275"/>
            <a:ext cx="13335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C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38" name="Line 90"/>
          <p:cNvSpPr>
            <a:spLocks noChangeShapeType="1"/>
          </p:cNvSpPr>
          <p:nvPr/>
        </p:nvSpPr>
        <p:spPr bwMode="auto">
          <a:xfrm flipV="1">
            <a:off x="4997190" y="3410775"/>
            <a:ext cx="1588" cy="44450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39" name="Line 91"/>
          <p:cNvSpPr>
            <a:spLocks noChangeShapeType="1"/>
          </p:cNvSpPr>
          <p:nvPr/>
        </p:nvSpPr>
        <p:spPr bwMode="auto">
          <a:xfrm flipH="1" flipV="1">
            <a:off x="4997190" y="3455225"/>
            <a:ext cx="84138" cy="38100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40" name="Line 92"/>
          <p:cNvSpPr>
            <a:spLocks noChangeShapeType="1"/>
          </p:cNvSpPr>
          <p:nvPr/>
        </p:nvSpPr>
        <p:spPr bwMode="auto">
          <a:xfrm flipV="1">
            <a:off x="4914640" y="3493325"/>
            <a:ext cx="166688" cy="82550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41" name="Line 93"/>
          <p:cNvSpPr>
            <a:spLocks noChangeShapeType="1"/>
          </p:cNvSpPr>
          <p:nvPr/>
        </p:nvSpPr>
        <p:spPr bwMode="auto">
          <a:xfrm flipH="1" flipV="1">
            <a:off x="4914640" y="3575875"/>
            <a:ext cx="166688" cy="82550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42" name="Line 94"/>
          <p:cNvSpPr>
            <a:spLocks noChangeShapeType="1"/>
          </p:cNvSpPr>
          <p:nvPr/>
        </p:nvSpPr>
        <p:spPr bwMode="auto">
          <a:xfrm flipV="1">
            <a:off x="4914640" y="3658425"/>
            <a:ext cx="166688" cy="82550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43" name="Line 95"/>
          <p:cNvSpPr>
            <a:spLocks noChangeShapeType="1"/>
          </p:cNvSpPr>
          <p:nvPr/>
        </p:nvSpPr>
        <p:spPr bwMode="auto">
          <a:xfrm flipV="1">
            <a:off x="4997190" y="3787013"/>
            <a:ext cx="1588" cy="38100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44" name="Line 96"/>
          <p:cNvSpPr>
            <a:spLocks noChangeShapeType="1"/>
          </p:cNvSpPr>
          <p:nvPr/>
        </p:nvSpPr>
        <p:spPr bwMode="auto">
          <a:xfrm flipH="1" flipV="1">
            <a:off x="4914640" y="3740975"/>
            <a:ext cx="82550" cy="46038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45" name="Rectangle 97"/>
          <p:cNvSpPr>
            <a:spLocks noChangeArrowheads="1"/>
          </p:cNvSpPr>
          <p:nvPr/>
        </p:nvSpPr>
        <p:spPr bwMode="auto">
          <a:xfrm>
            <a:off x="4698740" y="3448875"/>
            <a:ext cx="19685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Rb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46" name="Rectangle 98"/>
          <p:cNvSpPr>
            <a:spLocks noChangeArrowheads="1"/>
          </p:cNvSpPr>
          <p:nvPr/>
        </p:nvSpPr>
        <p:spPr bwMode="auto">
          <a:xfrm>
            <a:off x="6740265" y="3920363"/>
            <a:ext cx="13335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R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47" name="Line 99"/>
          <p:cNvSpPr>
            <a:spLocks noChangeShapeType="1"/>
          </p:cNvSpPr>
          <p:nvPr/>
        </p:nvSpPr>
        <p:spPr bwMode="auto">
          <a:xfrm flipV="1">
            <a:off x="4997190" y="3907663"/>
            <a:ext cx="1588" cy="146050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48" name="Line 100"/>
          <p:cNvSpPr>
            <a:spLocks noChangeShapeType="1"/>
          </p:cNvSpPr>
          <p:nvPr/>
        </p:nvSpPr>
        <p:spPr bwMode="auto">
          <a:xfrm>
            <a:off x="4997190" y="4098163"/>
            <a:ext cx="1588" cy="146050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49" name="Line 101"/>
          <p:cNvSpPr>
            <a:spLocks noChangeShapeType="1"/>
          </p:cNvSpPr>
          <p:nvPr/>
        </p:nvSpPr>
        <p:spPr bwMode="auto">
          <a:xfrm flipH="1">
            <a:off x="4914640" y="4098163"/>
            <a:ext cx="166688" cy="1588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50" name="Line 102"/>
          <p:cNvSpPr>
            <a:spLocks noChangeShapeType="1"/>
          </p:cNvSpPr>
          <p:nvPr/>
        </p:nvSpPr>
        <p:spPr bwMode="auto">
          <a:xfrm flipH="1">
            <a:off x="4914640" y="4053713"/>
            <a:ext cx="166688" cy="1588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51" name="Rectangle 103"/>
          <p:cNvSpPr>
            <a:spLocks noChangeArrowheads="1"/>
          </p:cNvSpPr>
          <p:nvPr/>
        </p:nvSpPr>
        <p:spPr bwMode="auto">
          <a:xfrm>
            <a:off x="4762240" y="3888613"/>
            <a:ext cx="1905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Ce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52" name="Rectangle 104"/>
          <p:cNvSpPr>
            <a:spLocks noChangeArrowheads="1"/>
          </p:cNvSpPr>
          <p:nvPr/>
        </p:nvSpPr>
        <p:spPr bwMode="auto">
          <a:xfrm>
            <a:off x="6746615" y="4091813"/>
            <a:ext cx="13335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C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53" name="Line 105"/>
          <p:cNvSpPr>
            <a:spLocks noChangeShapeType="1"/>
          </p:cNvSpPr>
          <p:nvPr/>
        </p:nvSpPr>
        <p:spPr bwMode="auto">
          <a:xfrm flipH="1">
            <a:off x="3420803" y="2583688"/>
            <a:ext cx="495300" cy="1588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54" name="Line 106"/>
          <p:cNvSpPr>
            <a:spLocks noChangeShapeType="1"/>
          </p:cNvSpPr>
          <p:nvPr/>
        </p:nvSpPr>
        <p:spPr bwMode="auto">
          <a:xfrm flipH="1">
            <a:off x="4336790" y="2583688"/>
            <a:ext cx="495300" cy="1588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55" name="Line 107"/>
          <p:cNvSpPr>
            <a:spLocks noChangeShapeType="1"/>
          </p:cNvSpPr>
          <p:nvPr/>
        </p:nvSpPr>
        <p:spPr bwMode="auto">
          <a:xfrm flipH="1">
            <a:off x="2092065" y="2832925"/>
            <a:ext cx="247650" cy="1588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56" name="Line 108"/>
          <p:cNvSpPr>
            <a:spLocks noChangeShapeType="1"/>
          </p:cNvSpPr>
          <p:nvPr/>
        </p:nvSpPr>
        <p:spPr bwMode="auto">
          <a:xfrm flipH="1">
            <a:off x="2758815" y="2832925"/>
            <a:ext cx="82550" cy="1588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57" name="Line 109"/>
          <p:cNvSpPr>
            <a:spLocks noChangeShapeType="1"/>
          </p:cNvSpPr>
          <p:nvPr/>
        </p:nvSpPr>
        <p:spPr bwMode="auto">
          <a:xfrm flipV="1">
            <a:off x="3420803" y="2583688"/>
            <a:ext cx="1588" cy="249238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58" name="Line 110"/>
          <p:cNvSpPr>
            <a:spLocks noChangeShapeType="1"/>
          </p:cNvSpPr>
          <p:nvPr/>
        </p:nvSpPr>
        <p:spPr bwMode="auto">
          <a:xfrm flipH="1">
            <a:off x="3173153" y="2832925"/>
            <a:ext cx="247650" cy="1588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59" name="Line 111"/>
          <p:cNvSpPr>
            <a:spLocks noChangeShapeType="1"/>
          </p:cNvSpPr>
          <p:nvPr/>
        </p:nvSpPr>
        <p:spPr bwMode="auto">
          <a:xfrm flipV="1">
            <a:off x="4832090" y="2583688"/>
            <a:ext cx="1588" cy="249238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60" name="Line 112"/>
          <p:cNvSpPr>
            <a:spLocks noChangeShapeType="1"/>
          </p:cNvSpPr>
          <p:nvPr/>
        </p:nvSpPr>
        <p:spPr bwMode="auto">
          <a:xfrm flipH="1">
            <a:off x="4832090" y="2832925"/>
            <a:ext cx="165100" cy="1588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61" name="Line 113"/>
          <p:cNvSpPr>
            <a:spLocks noChangeShapeType="1"/>
          </p:cNvSpPr>
          <p:nvPr/>
        </p:nvSpPr>
        <p:spPr bwMode="auto">
          <a:xfrm flipH="1">
            <a:off x="5741728" y="2832925"/>
            <a:ext cx="254000" cy="1588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62" name="Line 114"/>
          <p:cNvSpPr>
            <a:spLocks noChangeShapeType="1"/>
          </p:cNvSpPr>
          <p:nvPr/>
        </p:nvSpPr>
        <p:spPr bwMode="auto">
          <a:xfrm flipV="1">
            <a:off x="3420803" y="2832925"/>
            <a:ext cx="1588" cy="330200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63" name="Line 115"/>
          <p:cNvSpPr>
            <a:spLocks noChangeShapeType="1"/>
          </p:cNvSpPr>
          <p:nvPr/>
        </p:nvSpPr>
        <p:spPr bwMode="auto">
          <a:xfrm flipH="1">
            <a:off x="3420803" y="3163125"/>
            <a:ext cx="165100" cy="1588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64" name="Line 116"/>
          <p:cNvSpPr>
            <a:spLocks noChangeShapeType="1"/>
          </p:cNvSpPr>
          <p:nvPr/>
        </p:nvSpPr>
        <p:spPr bwMode="auto">
          <a:xfrm flipH="1">
            <a:off x="3998653" y="3163125"/>
            <a:ext cx="338138" cy="1588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65" name="Line 117"/>
          <p:cNvSpPr>
            <a:spLocks noChangeShapeType="1"/>
          </p:cNvSpPr>
          <p:nvPr/>
        </p:nvSpPr>
        <p:spPr bwMode="auto">
          <a:xfrm flipV="1">
            <a:off x="4832090" y="2832925"/>
            <a:ext cx="1588" cy="330200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66" name="Line 118"/>
          <p:cNvSpPr>
            <a:spLocks noChangeShapeType="1"/>
          </p:cNvSpPr>
          <p:nvPr/>
        </p:nvSpPr>
        <p:spPr bwMode="auto">
          <a:xfrm flipH="1">
            <a:off x="4666990" y="3163125"/>
            <a:ext cx="165100" cy="1588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67" name="Line 119"/>
          <p:cNvSpPr>
            <a:spLocks noChangeShapeType="1"/>
          </p:cNvSpPr>
          <p:nvPr/>
        </p:nvSpPr>
        <p:spPr bwMode="auto">
          <a:xfrm flipV="1">
            <a:off x="3173153" y="2832925"/>
            <a:ext cx="1588" cy="577850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68" name="Line 120"/>
          <p:cNvSpPr>
            <a:spLocks noChangeShapeType="1"/>
          </p:cNvSpPr>
          <p:nvPr/>
        </p:nvSpPr>
        <p:spPr bwMode="auto">
          <a:xfrm flipV="1">
            <a:off x="4997190" y="2832925"/>
            <a:ext cx="1588" cy="577850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69" name="Line 121"/>
          <p:cNvSpPr>
            <a:spLocks noChangeShapeType="1"/>
          </p:cNvSpPr>
          <p:nvPr/>
        </p:nvSpPr>
        <p:spPr bwMode="auto">
          <a:xfrm flipV="1">
            <a:off x="3173153" y="3825113"/>
            <a:ext cx="1588" cy="82550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70" name="Line 122"/>
          <p:cNvSpPr>
            <a:spLocks noChangeShapeType="1"/>
          </p:cNvSpPr>
          <p:nvPr/>
        </p:nvSpPr>
        <p:spPr bwMode="auto">
          <a:xfrm flipV="1">
            <a:off x="4997190" y="3825113"/>
            <a:ext cx="1588" cy="82550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71" name="Line 123"/>
          <p:cNvSpPr>
            <a:spLocks noChangeShapeType="1"/>
          </p:cNvSpPr>
          <p:nvPr/>
        </p:nvSpPr>
        <p:spPr bwMode="auto">
          <a:xfrm flipV="1">
            <a:off x="3173153" y="4244213"/>
            <a:ext cx="1588" cy="165100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72" name="Line 124"/>
          <p:cNvSpPr>
            <a:spLocks noChangeShapeType="1"/>
          </p:cNvSpPr>
          <p:nvPr/>
        </p:nvSpPr>
        <p:spPr bwMode="auto">
          <a:xfrm flipV="1">
            <a:off x="4997190" y="4244213"/>
            <a:ext cx="1588" cy="165100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ector de seta reta 20"/>
          <p:cNvCxnSpPr/>
          <p:nvPr/>
        </p:nvCxnSpPr>
        <p:spPr>
          <a:xfrm flipV="1">
            <a:off x="2816805" y="3113965"/>
            <a:ext cx="288032" cy="43204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1880701" y="2501897"/>
            <a:ext cx="2160240" cy="50405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Times New Roman" pitchFamily="18" charset="0"/>
                <a:cs typeface="Times New Roman" pitchFamily="18" charset="0"/>
              </a:rPr>
              <a:t>Tecido</a:t>
            </a:r>
            <a:endParaRPr lang="pt-BR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Elipse 22"/>
          <p:cNvSpPr/>
          <p:nvPr/>
        </p:nvSpPr>
        <p:spPr>
          <a:xfrm>
            <a:off x="3752909" y="2645913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cxnSp>
        <p:nvCxnSpPr>
          <p:cNvPr id="24" name="Conector reto 23"/>
          <p:cNvCxnSpPr/>
          <p:nvPr/>
        </p:nvCxnSpPr>
        <p:spPr>
          <a:xfrm flipV="1">
            <a:off x="2060721" y="1997841"/>
            <a:ext cx="0" cy="648072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" name="Conector reto 24"/>
          <p:cNvCxnSpPr/>
          <p:nvPr/>
        </p:nvCxnSpPr>
        <p:spPr>
          <a:xfrm flipV="1">
            <a:off x="3860921" y="1997841"/>
            <a:ext cx="0" cy="648072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Conector reto 25"/>
          <p:cNvCxnSpPr>
            <a:stCxn id="28" idx="2"/>
          </p:cNvCxnSpPr>
          <p:nvPr/>
        </p:nvCxnSpPr>
        <p:spPr>
          <a:xfrm flipH="1">
            <a:off x="2060721" y="1997841"/>
            <a:ext cx="756084" cy="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" name="Conector reto 26"/>
          <p:cNvCxnSpPr>
            <a:endCxn id="28" idx="6"/>
          </p:cNvCxnSpPr>
          <p:nvPr/>
        </p:nvCxnSpPr>
        <p:spPr>
          <a:xfrm flipH="1">
            <a:off x="3104837" y="1997841"/>
            <a:ext cx="756084" cy="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8" name="Elipse 27"/>
          <p:cNvSpPr/>
          <p:nvPr/>
        </p:nvSpPr>
        <p:spPr>
          <a:xfrm>
            <a:off x="2816805" y="1853825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9" name="Conector reto 28"/>
          <p:cNvCxnSpPr>
            <a:endCxn id="39" idx="4"/>
          </p:cNvCxnSpPr>
          <p:nvPr/>
        </p:nvCxnSpPr>
        <p:spPr>
          <a:xfrm flipV="1">
            <a:off x="2456765" y="2861937"/>
            <a:ext cx="0" cy="468052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Conector reto 29"/>
          <p:cNvCxnSpPr>
            <a:endCxn id="38" idx="4"/>
          </p:cNvCxnSpPr>
          <p:nvPr/>
        </p:nvCxnSpPr>
        <p:spPr>
          <a:xfrm flipV="1">
            <a:off x="3428873" y="2861937"/>
            <a:ext cx="0" cy="468052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Conector reto 30"/>
          <p:cNvCxnSpPr>
            <a:stCxn id="33" idx="2"/>
          </p:cNvCxnSpPr>
          <p:nvPr/>
        </p:nvCxnSpPr>
        <p:spPr>
          <a:xfrm flipH="1">
            <a:off x="2456765" y="3329989"/>
            <a:ext cx="360040" cy="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Conector reto 31"/>
          <p:cNvCxnSpPr>
            <a:endCxn id="33" idx="6"/>
          </p:cNvCxnSpPr>
          <p:nvPr/>
        </p:nvCxnSpPr>
        <p:spPr>
          <a:xfrm flipH="1">
            <a:off x="3104837" y="3329989"/>
            <a:ext cx="324036" cy="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3" name="Elipse 32"/>
          <p:cNvSpPr/>
          <p:nvPr/>
        </p:nvSpPr>
        <p:spPr>
          <a:xfrm>
            <a:off x="2816805" y="3185973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Times New Roman" pitchFamily="18" charset="0"/>
                <a:cs typeface="Times New Roman" pitchFamily="18" charset="0"/>
              </a:rPr>
              <a:t>V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2591780" y="3059959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−       +</a:t>
            </a:r>
            <a:endParaRPr lang="pt-BR" dirty="0"/>
          </a:p>
        </p:txBody>
      </p:sp>
      <p:cxnSp>
        <p:nvCxnSpPr>
          <p:cNvPr id="35" name="Conector de seta reta 34"/>
          <p:cNvCxnSpPr/>
          <p:nvPr/>
        </p:nvCxnSpPr>
        <p:spPr>
          <a:xfrm>
            <a:off x="2852809" y="1997841"/>
            <a:ext cx="216024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CaixaDeTexto 35"/>
          <p:cNvSpPr txBox="1"/>
          <p:nvPr/>
        </p:nvSpPr>
        <p:spPr>
          <a:xfrm>
            <a:off x="1736685" y="1997841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latin typeface="Times New Roman" pitchFamily="18" charset="0"/>
                <a:cs typeface="Times New Roman" pitchFamily="18" charset="0"/>
              </a:rPr>
              <a:t>d)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Elipse 36"/>
          <p:cNvSpPr/>
          <p:nvPr/>
        </p:nvSpPr>
        <p:spPr>
          <a:xfrm>
            <a:off x="1952709" y="2645913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38" name="Elipse 37"/>
          <p:cNvSpPr/>
          <p:nvPr/>
        </p:nvSpPr>
        <p:spPr>
          <a:xfrm>
            <a:off x="3320861" y="2645913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39" name="Elipse 38"/>
          <p:cNvSpPr/>
          <p:nvPr/>
        </p:nvSpPr>
        <p:spPr>
          <a:xfrm>
            <a:off x="2348753" y="2645913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2816805" y="2069849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6" name="Grupo 45"/>
          <p:cNvGrpSpPr/>
          <p:nvPr/>
        </p:nvGrpSpPr>
        <p:grpSpPr>
          <a:xfrm>
            <a:off x="2726795" y="233354"/>
            <a:ext cx="1800200" cy="585356"/>
            <a:chOff x="2843191" y="3851430"/>
            <a:chExt cx="1800200" cy="585356"/>
          </a:xfrm>
        </p:grpSpPr>
        <p:cxnSp>
          <p:nvCxnSpPr>
            <p:cNvPr id="41" name="Conector reto 40"/>
            <p:cNvCxnSpPr>
              <a:stCxn id="43" idx="2"/>
            </p:cNvCxnSpPr>
            <p:nvPr/>
          </p:nvCxnSpPr>
          <p:spPr>
            <a:xfrm flipH="1">
              <a:off x="2843191" y="3995446"/>
              <a:ext cx="756084" cy="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2" name="Conector reto 41"/>
            <p:cNvCxnSpPr>
              <a:endCxn id="43" idx="6"/>
            </p:cNvCxnSpPr>
            <p:nvPr/>
          </p:nvCxnSpPr>
          <p:spPr>
            <a:xfrm flipH="1">
              <a:off x="3887307" y="3995446"/>
              <a:ext cx="756084" cy="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3" name="Elipse 42"/>
            <p:cNvSpPr/>
            <p:nvPr/>
          </p:nvSpPr>
          <p:spPr>
            <a:xfrm>
              <a:off x="3599275" y="3851430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4" name="Conector de seta reta 43"/>
            <p:cNvCxnSpPr/>
            <p:nvPr/>
          </p:nvCxnSpPr>
          <p:spPr>
            <a:xfrm>
              <a:off x="3635279" y="3995446"/>
              <a:ext cx="216024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CaixaDeTexto 44"/>
            <p:cNvSpPr txBox="1"/>
            <p:nvPr/>
          </p:nvSpPr>
          <p:spPr>
            <a:xfrm>
              <a:off x="3599275" y="4067454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latin typeface="Times New Roman" pitchFamily="18" charset="0"/>
                  <a:cs typeface="Times New Roman" pitchFamily="18" charset="0"/>
                </a:rPr>
                <a:t>I</a:t>
              </a:r>
              <a:endParaRPr lang="pt-B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17" name="Grupo 116"/>
          <p:cNvGrpSpPr/>
          <p:nvPr/>
        </p:nvGrpSpPr>
        <p:grpSpPr>
          <a:xfrm>
            <a:off x="4617005" y="1448780"/>
            <a:ext cx="2700300" cy="2160240"/>
            <a:chOff x="4617005" y="1448780"/>
            <a:chExt cx="2700300" cy="2160240"/>
          </a:xfrm>
        </p:grpSpPr>
        <p:cxnSp>
          <p:nvCxnSpPr>
            <p:cNvPr id="53" name="Conector reto 52"/>
            <p:cNvCxnSpPr/>
            <p:nvPr/>
          </p:nvCxnSpPr>
          <p:spPr>
            <a:xfrm flipH="1">
              <a:off x="4938850" y="3564015"/>
              <a:ext cx="938295" cy="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grpSp>
          <p:nvGrpSpPr>
            <p:cNvPr id="57" name="Grupo 75"/>
            <p:cNvGrpSpPr/>
            <p:nvPr/>
          </p:nvGrpSpPr>
          <p:grpSpPr>
            <a:xfrm rot="16200000">
              <a:off x="3954342" y="2426489"/>
              <a:ext cx="1800200" cy="474874"/>
              <a:chOff x="1844697" y="1063916"/>
              <a:chExt cx="1800200" cy="474874"/>
            </a:xfrm>
          </p:grpSpPr>
          <p:cxnSp>
            <p:nvCxnSpPr>
              <p:cNvPr id="63" name="Conector reto 62"/>
              <p:cNvCxnSpPr>
                <a:stCxn id="65" idx="2"/>
              </p:cNvCxnSpPr>
              <p:nvPr/>
            </p:nvCxnSpPr>
            <p:spPr>
              <a:xfrm flipH="1">
                <a:off x="1844697" y="1394774"/>
                <a:ext cx="756084" cy="0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64" name="Conector reto 63"/>
              <p:cNvCxnSpPr>
                <a:endCxn id="65" idx="6"/>
              </p:cNvCxnSpPr>
              <p:nvPr/>
            </p:nvCxnSpPr>
            <p:spPr>
              <a:xfrm flipH="1">
                <a:off x="2888813" y="1394774"/>
                <a:ext cx="756084" cy="0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65" name="Elipse 64"/>
              <p:cNvSpPr/>
              <p:nvPr/>
            </p:nvSpPr>
            <p:spPr>
              <a:xfrm>
                <a:off x="2600781" y="1250758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66" name="Conector de seta reta 65"/>
              <p:cNvCxnSpPr/>
              <p:nvPr/>
            </p:nvCxnSpPr>
            <p:spPr>
              <a:xfrm>
                <a:off x="2636785" y="1394774"/>
                <a:ext cx="216024" cy="0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7" name="CaixaDeTexto 66"/>
              <p:cNvSpPr txBox="1"/>
              <p:nvPr/>
            </p:nvSpPr>
            <p:spPr>
              <a:xfrm rot="5400000">
                <a:off x="2628753" y="1021437"/>
                <a:ext cx="25359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dirty="0" smtClean="0">
                    <a:latin typeface="Times New Roman" pitchFamily="18" charset="0"/>
                    <a:cs typeface="Times New Roman" pitchFamily="18" charset="0"/>
                  </a:rPr>
                  <a:t>I</a:t>
                </a:r>
                <a:endParaRPr lang="pt-BR" sz="1600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68" name="Retângulo 67"/>
            <p:cNvSpPr/>
            <p:nvPr/>
          </p:nvSpPr>
          <p:spPr>
            <a:xfrm>
              <a:off x="5832140" y="2438890"/>
              <a:ext cx="90010" cy="45005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CaixaDeTexto 68"/>
            <p:cNvSpPr txBox="1"/>
            <p:nvPr/>
          </p:nvSpPr>
          <p:spPr>
            <a:xfrm>
              <a:off x="5868144" y="25289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pt-BR" sz="1400" baseline="-25000" dirty="0" smtClean="0">
                  <a:latin typeface="Times New Roman" pitchFamily="18" charset="0"/>
                  <a:cs typeface="Times New Roman" pitchFamily="18" charset="0"/>
                </a:rPr>
                <a:t>L</a:t>
              </a:r>
              <a:endParaRPr lang="pt-BR" sz="14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0" name="Conector reto 69"/>
            <p:cNvCxnSpPr>
              <a:endCxn id="68" idx="0"/>
            </p:cNvCxnSpPr>
            <p:nvPr/>
          </p:nvCxnSpPr>
          <p:spPr>
            <a:xfrm>
              <a:off x="5877145" y="1763815"/>
              <a:ext cx="0" cy="675075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1" name="Conector reto 70"/>
            <p:cNvCxnSpPr/>
            <p:nvPr/>
          </p:nvCxnSpPr>
          <p:spPr>
            <a:xfrm flipH="1">
              <a:off x="5877145" y="2888940"/>
              <a:ext cx="2" cy="675075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3" name="Retângulo 72"/>
            <p:cNvSpPr/>
            <p:nvPr/>
          </p:nvSpPr>
          <p:spPr>
            <a:xfrm rot="5400000">
              <a:off x="5382090" y="3338990"/>
              <a:ext cx="90010" cy="4500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CaixaDeTexto 74"/>
            <p:cNvSpPr txBox="1"/>
            <p:nvPr/>
          </p:nvSpPr>
          <p:spPr>
            <a:xfrm>
              <a:off x="5112060" y="1448780"/>
              <a:ext cx="6848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err="1" smtClean="0"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pt-BR" sz="1400" baseline="-25000" dirty="0" err="1" smtClean="0">
                  <a:latin typeface="Times New Roman" pitchFamily="18" charset="0"/>
                  <a:cs typeface="Times New Roman" pitchFamily="18" charset="0"/>
                </a:rPr>
                <a:t>eletrodo</a:t>
              </a:r>
              <a:endParaRPr lang="pt-BR" sz="14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6" name="CaixaDeTexto 75"/>
            <p:cNvSpPr txBox="1"/>
            <p:nvPr/>
          </p:nvSpPr>
          <p:spPr>
            <a:xfrm>
              <a:off x="5112060" y="3256238"/>
              <a:ext cx="6848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err="1" smtClean="0"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pt-BR" sz="1400" baseline="-25000" dirty="0" err="1" smtClean="0">
                  <a:latin typeface="Times New Roman" pitchFamily="18" charset="0"/>
                  <a:cs typeface="Times New Roman" pitchFamily="18" charset="0"/>
                </a:rPr>
                <a:t>eletrodo</a:t>
              </a:r>
              <a:endParaRPr lang="pt-BR" sz="14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7" name="Conector reto 76"/>
            <p:cNvCxnSpPr/>
            <p:nvPr/>
          </p:nvCxnSpPr>
          <p:spPr>
            <a:xfrm flipH="1">
              <a:off x="4932040" y="1763815"/>
              <a:ext cx="945105" cy="1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4" name="Retângulo 73"/>
            <p:cNvSpPr/>
            <p:nvPr/>
          </p:nvSpPr>
          <p:spPr>
            <a:xfrm rot="5400000">
              <a:off x="5382090" y="1538790"/>
              <a:ext cx="90010" cy="4500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CaixaDeTexto 78"/>
            <p:cNvSpPr txBox="1"/>
            <p:nvPr/>
          </p:nvSpPr>
          <p:spPr>
            <a:xfrm>
              <a:off x="6102170" y="1763815"/>
              <a:ext cx="6848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err="1" smtClean="0"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pt-BR" sz="1400" baseline="-25000" dirty="0" err="1" smtClean="0">
                  <a:latin typeface="Times New Roman" pitchFamily="18" charset="0"/>
                  <a:cs typeface="Times New Roman" pitchFamily="18" charset="0"/>
                </a:rPr>
                <a:t>eletrodo</a:t>
              </a:r>
              <a:endParaRPr lang="pt-BR" sz="14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7" name="CaixaDeTexto 86"/>
            <p:cNvSpPr txBox="1"/>
            <p:nvPr/>
          </p:nvSpPr>
          <p:spPr>
            <a:xfrm>
              <a:off x="6147175" y="2933945"/>
              <a:ext cx="6848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err="1" smtClean="0"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pt-BR" sz="1400" baseline="-25000" dirty="0" err="1" smtClean="0">
                  <a:latin typeface="Times New Roman" pitchFamily="18" charset="0"/>
                  <a:cs typeface="Times New Roman" pitchFamily="18" charset="0"/>
                </a:rPr>
                <a:t>eletrodo</a:t>
              </a:r>
              <a:endParaRPr lang="pt-BR" sz="14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1" name="Conector reto 90"/>
            <p:cNvCxnSpPr/>
            <p:nvPr/>
          </p:nvCxnSpPr>
          <p:spPr>
            <a:xfrm flipH="1">
              <a:off x="5877146" y="3248980"/>
              <a:ext cx="1215134" cy="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4" name="Conector reto 93"/>
            <p:cNvCxnSpPr/>
            <p:nvPr/>
          </p:nvCxnSpPr>
          <p:spPr>
            <a:xfrm flipH="1">
              <a:off x="5877146" y="2078850"/>
              <a:ext cx="1215134" cy="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82" name="Retângulo 81"/>
            <p:cNvSpPr/>
            <p:nvPr/>
          </p:nvSpPr>
          <p:spPr>
            <a:xfrm rot="5400000">
              <a:off x="6372200" y="1853825"/>
              <a:ext cx="90010" cy="4500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87"/>
            <p:cNvSpPr/>
            <p:nvPr/>
          </p:nvSpPr>
          <p:spPr>
            <a:xfrm rot="5400000">
              <a:off x="6417205" y="3023955"/>
              <a:ext cx="90010" cy="4500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1" name="Conector de seta reta 100"/>
            <p:cNvCxnSpPr/>
            <p:nvPr/>
          </p:nvCxnSpPr>
          <p:spPr>
            <a:xfrm rot="16200000" flipV="1">
              <a:off x="6957265" y="2393885"/>
              <a:ext cx="288032" cy="43204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Conector reto 101"/>
            <p:cNvCxnSpPr/>
            <p:nvPr/>
          </p:nvCxnSpPr>
          <p:spPr>
            <a:xfrm>
              <a:off x="7092280" y="2753925"/>
              <a:ext cx="0" cy="495055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3" name="Conector reto 102"/>
            <p:cNvCxnSpPr/>
            <p:nvPr/>
          </p:nvCxnSpPr>
          <p:spPr>
            <a:xfrm>
              <a:off x="7092280" y="2078850"/>
              <a:ext cx="0" cy="405045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04" name="Elipse 103"/>
            <p:cNvSpPr/>
            <p:nvPr/>
          </p:nvSpPr>
          <p:spPr>
            <a:xfrm>
              <a:off x="6957265" y="2465893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endParaRPr lang="pt-B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05" name="CaixaDeTexto 104"/>
          <p:cNvSpPr txBox="1"/>
          <p:nvPr/>
        </p:nvSpPr>
        <p:spPr>
          <a:xfrm>
            <a:off x="7083279" y="2145630"/>
            <a:ext cx="864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+</a:t>
            </a:r>
          </a:p>
          <a:p>
            <a:endParaRPr lang="pt-BR" dirty="0" smtClean="0"/>
          </a:p>
          <a:p>
            <a:r>
              <a:rPr lang="pt-BR" dirty="0" smtClean="0"/>
              <a:t>−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upo 74"/>
          <p:cNvGrpSpPr/>
          <p:nvPr/>
        </p:nvGrpSpPr>
        <p:grpSpPr>
          <a:xfrm>
            <a:off x="3716905" y="1673803"/>
            <a:ext cx="2284505" cy="1890211"/>
            <a:chOff x="3652442" y="2366774"/>
            <a:chExt cx="1353219" cy="1228933"/>
          </a:xfrm>
        </p:grpSpPr>
        <p:cxnSp>
          <p:nvCxnSpPr>
            <p:cNvPr id="38" name="Conector de seta reta 37"/>
            <p:cNvCxnSpPr/>
            <p:nvPr/>
          </p:nvCxnSpPr>
          <p:spPr>
            <a:xfrm flipV="1">
              <a:off x="3851920" y="2456892"/>
              <a:ext cx="0" cy="10441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de seta reta 38"/>
            <p:cNvCxnSpPr/>
            <p:nvPr/>
          </p:nvCxnSpPr>
          <p:spPr>
            <a:xfrm>
              <a:off x="3779912" y="3429000"/>
              <a:ext cx="10801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de seta reta 44"/>
            <p:cNvCxnSpPr/>
            <p:nvPr/>
          </p:nvCxnSpPr>
          <p:spPr>
            <a:xfrm flipV="1">
              <a:off x="3851921" y="2708921"/>
              <a:ext cx="720080" cy="72008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>
              <a:off x="4572000" y="2708920"/>
              <a:ext cx="0" cy="72008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6"/>
            <p:cNvCxnSpPr/>
            <p:nvPr/>
          </p:nvCxnSpPr>
          <p:spPr>
            <a:xfrm>
              <a:off x="3851920" y="2708920"/>
              <a:ext cx="720080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CaixaDeTexto 57"/>
            <p:cNvSpPr txBox="1"/>
            <p:nvPr/>
          </p:nvSpPr>
          <p:spPr>
            <a:xfrm>
              <a:off x="3652442" y="2366774"/>
              <a:ext cx="210987" cy="1800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err="1" smtClean="0">
                  <a:latin typeface="Times New Roman" pitchFamily="18" charset="0"/>
                  <a:cs typeface="Times New Roman" pitchFamily="18" charset="0"/>
                </a:rPr>
                <a:t>Im</a:t>
              </a:r>
              <a:endParaRPr lang="pt-BR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" name="CaixaDeTexto 58"/>
            <p:cNvSpPr txBox="1"/>
            <p:nvPr/>
          </p:nvSpPr>
          <p:spPr>
            <a:xfrm>
              <a:off x="4794674" y="3408252"/>
              <a:ext cx="210987" cy="1800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>
                  <a:latin typeface="Times New Roman" pitchFamily="18" charset="0"/>
                  <a:cs typeface="Times New Roman" pitchFamily="18" charset="0"/>
                </a:rPr>
                <a:t>Re</a:t>
              </a:r>
              <a:endParaRPr lang="pt-BR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" name="CaixaDeTexto 60"/>
            <p:cNvSpPr txBox="1"/>
            <p:nvPr/>
          </p:nvSpPr>
          <p:spPr>
            <a:xfrm>
              <a:off x="3690806" y="2625586"/>
              <a:ext cx="174905" cy="1800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" name="CaixaDeTexto 61"/>
            <p:cNvSpPr txBox="1"/>
            <p:nvPr/>
          </p:nvSpPr>
          <p:spPr>
            <a:xfrm>
              <a:off x="4495311" y="3415614"/>
              <a:ext cx="170156" cy="1800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>
                  <a:latin typeface="Times New Roman" pitchFamily="18" charset="0"/>
                  <a:cs typeface="Times New Roman" pitchFamily="18" charset="0"/>
                </a:rPr>
                <a:t>R</a:t>
              </a:r>
              <a:endParaRPr lang="pt-BR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" name="CaixaDeTexto 64"/>
            <p:cNvSpPr txBox="1"/>
            <p:nvPr/>
          </p:nvSpPr>
          <p:spPr>
            <a:xfrm rot="18900000">
              <a:off x="4080824" y="2916016"/>
              <a:ext cx="201491" cy="1800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>
                  <a:latin typeface="Times New Roman" pitchFamily="18" charset="0"/>
                  <a:cs typeface="Times New Roman" pitchFamily="18" charset="0"/>
                </a:rPr>
                <a:t>|Z|</a:t>
              </a:r>
              <a:endParaRPr lang="pt-BR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" name="CaixaDeTexto 66"/>
            <p:cNvSpPr txBox="1"/>
            <p:nvPr/>
          </p:nvSpPr>
          <p:spPr>
            <a:xfrm>
              <a:off x="3945686" y="3269313"/>
              <a:ext cx="174905" cy="1800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200" dirty="0" smtClean="0">
                  <a:latin typeface="Times New Roman" pitchFamily="18" charset="0"/>
                  <a:cs typeface="Times New Roman" pitchFamily="18" charset="0"/>
                </a:rPr>
                <a:t>ϴ</a:t>
              </a:r>
              <a:endParaRPr lang="pt-BR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" name="Arco 69"/>
            <p:cNvSpPr/>
            <p:nvPr/>
          </p:nvSpPr>
          <p:spPr>
            <a:xfrm>
              <a:off x="3743908" y="3295072"/>
              <a:ext cx="245965" cy="241940"/>
            </a:xfrm>
            <a:prstGeom prst="arc">
              <a:avLst>
                <a:gd name="adj1" fmla="val 19002405"/>
                <a:gd name="adj2" fmla="val 38616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o 23"/>
          <p:cNvGrpSpPr/>
          <p:nvPr/>
        </p:nvGrpSpPr>
        <p:grpSpPr>
          <a:xfrm>
            <a:off x="3724163" y="1812415"/>
            <a:ext cx="2665822" cy="2120641"/>
            <a:chOff x="3724163" y="1812415"/>
            <a:chExt cx="2665822" cy="2120641"/>
          </a:xfrm>
        </p:grpSpPr>
        <p:cxnSp>
          <p:nvCxnSpPr>
            <p:cNvPr id="38" name="Conector de seta reta 37"/>
            <p:cNvCxnSpPr/>
            <p:nvPr/>
          </p:nvCxnSpPr>
          <p:spPr>
            <a:xfrm flipV="1">
              <a:off x="4053665" y="1812415"/>
              <a:ext cx="0" cy="16059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de seta reta 38"/>
            <p:cNvCxnSpPr/>
            <p:nvPr/>
          </p:nvCxnSpPr>
          <p:spPr>
            <a:xfrm>
              <a:off x="3932101" y="3307606"/>
              <a:ext cx="1823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CaixaDeTexto 57"/>
            <p:cNvSpPr txBox="1"/>
            <p:nvPr/>
          </p:nvSpPr>
          <p:spPr>
            <a:xfrm rot="16200000">
              <a:off x="3230278" y="2410718"/>
              <a:ext cx="12955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>
                  <a:latin typeface="Times New Roman" pitchFamily="18" charset="0"/>
                  <a:cs typeface="Times New Roman" pitchFamily="18" charset="0"/>
                </a:rPr>
                <a:t>- Reatância (</a:t>
              </a:r>
              <a:r>
                <a:rPr lang="el-GR" sz="1400" dirty="0" smtClean="0">
                  <a:latin typeface="Times New Roman" pitchFamily="18" charset="0"/>
                  <a:cs typeface="Times New Roman" pitchFamily="18" charset="0"/>
                </a:rPr>
                <a:t>Ω</a:t>
              </a:r>
              <a:r>
                <a:rPr lang="pt-BR" sz="1400" dirty="0" smtClean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pt-BR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" name="CaixaDeTexto 58"/>
            <p:cNvSpPr txBox="1"/>
            <p:nvPr/>
          </p:nvSpPr>
          <p:spPr>
            <a:xfrm>
              <a:off x="4269272" y="3429000"/>
              <a:ext cx="13468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>
                  <a:latin typeface="Times New Roman" pitchFamily="18" charset="0"/>
                  <a:cs typeface="Times New Roman" pitchFamily="18" charset="0"/>
                </a:rPr>
                <a:t>Resistência (</a:t>
              </a:r>
              <a:r>
                <a:rPr lang="el-GR" sz="1400" dirty="0" smtClean="0">
                  <a:latin typeface="Times New Roman" pitchFamily="18" charset="0"/>
                  <a:cs typeface="Times New Roman" pitchFamily="18" charset="0"/>
                </a:rPr>
                <a:t>Ω</a:t>
              </a:r>
              <a:r>
                <a:rPr lang="pt-BR" sz="1400" dirty="0" smtClean="0">
                  <a:latin typeface="Times New Roman" pitchFamily="18" charset="0"/>
                  <a:cs typeface="Times New Roman" pitchFamily="18" charset="0"/>
                </a:rPr>
                <a:t>)</a:t>
              </a:r>
            </a:p>
          </p:txBody>
        </p:sp>
        <p:sp>
          <p:nvSpPr>
            <p:cNvPr id="62" name="CaixaDeTexto 61"/>
            <p:cNvSpPr txBox="1"/>
            <p:nvPr/>
          </p:nvSpPr>
          <p:spPr>
            <a:xfrm>
              <a:off x="5220072" y="3248980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pt-BR" sz="700" dirty="0" smtClean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pt-BR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" name="Arco 69"/>
            <p:cNvSpPr/>
            <p:nvPr/>
          </p:nvSpPr>
          <p:spPr>
            <a:xfrm>
              <a:off x="4319972" y="2660830"/>
              <a:ext cx="1044116" cy="1272226"/>
            </a:xfrm>
            <a:prstGeom prst="arc">
              <a:avLst>
                <a:gd name="adj1" fmla="val 10719722"/>
                <a:gd name="adj2" fmla="val 91875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4147748" y="3260013"/>
              <a:ext cx="3882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err="1" smtClean="0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pt-BR" sz="700" dirty="0" err="1" smtClean="0">
                  <a:latin typeface="Times New Roman" pitchFamily="18" charset="0"/>
                  <a:cs typeface="Times New Roman" pitchFamily="18" charset="0"/>
                </a:rPr>
                <a:t>inf</a:t>
              </a:r>
              <a:endParaRPr lang="pt-BR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Arco 15"/>
            <p:cNvSpPr/>
            <p:nvPr/>
          </p:nvSpPr>
          <p:spPr>
            <a:xfrm>
              <a:off x="4175956" y="2492896"/>
              <a:ext cx="1340532" cy="1380238"/>
            </a:xfrm>
            <a:prstGeom prst="arc">
              <a:avLst>
                <a:gd name="adj1" fmla="val 18468541"/>
                <a:gd name="adj2" fmla="val 91875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5443892" y="2672916"/>
              <a:ext cx="94609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 smtClean="0">
                  <a:latin typeface="Times New Roman" pitchFamily="18" charset="0"/>
                  <a:cs typeface="Times New Roman" pitchFamily="18" charset="0"/>
                </a:rPr>
                <a:t>Aumento </a:t>
              </a:r>
            </a:p>
            <a:p>
              <a:r>
                <a:rPr lang="pt-BR" sz="1050" dirty="0" smtClean="0">
                  <a:latin typeface="Times New Roman" pitchFamily="18" charset="0"/>
                  <a:cs typeface="Times New Roman" pitchFamily="18" charset="0"/>
                </a:rPr>
                <a:t>de frequência</a:t>
              </a:r>
              <a:endParaRPr lang="pt-BR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4391980" y="1880828"/>
              <a:ext cx="88998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 smtClean="0">
                  <a:latin typeface="Times New Roman" pitchFamily="18" charset="0"/>
                  <a:cs typeface="Times New Roman" pitchFamily="18" charset="0"/>
                </a:rPr>
                <a:t>Frequência</a:t>
              </a:r>
            </a:p>
            <a:p>
              <a:r>
                <a:rPr lang="pt-BR" sz="1050" dirty="0" smtClean="0">
                  <a:latin typeface="Times New Roman" pitchFamily="18" charset="0"/>
                  <a:cs typeface="Times New Roman" pitchFamily="18" charset="0"/>
                </a:rPr>
                <a:t>característica</a:t>
              </a:r>
              <a:endParaRPr lang="pt-BR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3" name="Conector de seta reta 22"/>
            <p:cNvCxnSpPr/>
            <p:nvPr/>
          </p:nvCxnSpPr>
          <p:spPr>
            <a:xfrm>
              <a:off x="4842030" y="2312876"/>
              <a:ext cx="0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46875" y="2078850"/>
            <a:ext cx="237172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m 17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06815" y="278650"/>
            <a:ext cx="3230089" cy="162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3" name="Grupo 82"/>
          <p:cNvGrpSpPr/>
          <p:nvPr/>
        </p:nvGrpSpPr>
        <p:grpSpPr>
          <a:xfrm>
            <a:off x="3086835" y="2393885"/>
            <a:ext cx="3016049" cy="1215135"/>
            <a:chOff x="3536171" y="1988840"/>
            <a:chExt cx="3016049" cy="1215135"/>
          </a:xfrm>
        </p:grpSpPr>
        <p:sp>
          <p:nvSpPr>
            <p:cNvPr id="20" name="Retângulo 19"/>
            <p:cNvSpPr/>
            <p:nvPr/>
          </p:nvSpPr>
          <p:spPr>
            <a:xfrm>
              <a:off x="5112060" y="1988840"/>
              <a:ext cx="45719" cy="12151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0" name="Grupo 49"/>
            <p:cNvGrpSpPr/>
            <p:nvPr/>
          </p:nvGrpSpPr>
          <p:grpSpPr>
            <a:xfrm flipV="1">
              <a:off x="4481978" y="2483895"/>
              <a:ext cx="540072" cy="270036"/>
              <a:chOff x="4391976" y="2078820"/>
              <a:chExt cx="540072" cy="270036"/>
            </a:xfrm>
          </p:grpSpPr>
          <p:sp>
            <p:nvSpPr>
              <p:cNvPr id="30" name="Elipse 29"/>
              <p:cNvSpPr/>
              <p:nvPr/>
            </p:nvSpPr>
            <p:spPr>
              <a:xfrm>
                <a:off x="4391976" y="2078820"/>
                <a:ext cx="540072" cy="270036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Elipse 30"/>
              <p:cNvSpPr/>
              <p:nvPr/>
            </p:nvSpPr>
            <p:spPr>
              <a:xfrm>
                <a:off x="4662010" y="2213178"/>
                <a:ext cx="90725" cy="45719"/>
              </a:xfrm>
              <a:prstGeom prst="ellipse">
                <a:avLst/>
              </a:prstGeom>
              <a:ln w="952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1" name="Grupo 50"/>
            <p:cNvGrpSpPr/>
            <p:nvPr/>
          </p:nvGrpSpPr>
          <p:grpSpPr>
            <a:xfrm>
              <a:off x="4481990" y="2123855"/>
              <a:ext cx="495067" cy="270030"/>
              <a:chOff x="5337073" y="2258870"/>
              <a:chExt cx="450062" cy="242386"/>
            </a:xfrm>
          </p:grpSpPr>
          <p:sp>
            <p:nvSpPr>
              <p:cNvPr id="45" name="Elipse 44"/>
              <p:cNvSpPr/>
              <p:nvPr/>
            </p:nvSpPr>
            <p:spPr>
              <a:xfrm>
                <a:off x="5337073" y="2258870"/>
                <a:ext cx="450062" cy="242386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Elipse 45"/>
              <p:cNvSpPr/>
              <p:nvPr/>
            </p:nvSpPr>
            <p:spPr>
              <a:xfrm>
                <a:off x="5472101" y="2348880"/>
                <a:ext cx="45719" cy="62417"/>
              </a:xfrm>
              <a:prstGeom prst="ellipse">
                <a:avLst/>
              </a:prstGeom>
              <a:ln w="952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9" name="Grupo 48"/>
            <p:cNvGrpSpPr/>
            <p:nvPr/>
          </p:nvGrpSpPr>
          <p:grpSpPr>
            <a:xfrm>
              <a:off x="3626895" y="2573905"/>
              <a:ext cx="270030" cy="332396"/>
              <a:chOff x="3896925" y="2393885"/>
              <a:chExt cx="270030" cy="332396"/>
            </a:xfrm>
          </p:grpSpPr>
          <p:sp>
            <p:nvSpPr>
              <p:cNvPr id="47" name="Elipse 46"/>
              <p:cNvSpPr/>
              <p:nvPr/>
            </p:nvSpPr>
            <p:spPr>
              <a:xfrm>
                <a:off x="3896925" y="2393885"/>
                <a:ext cx="270030" cy="332396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Elipse 47"/>
              <p:cNvSpPr/>
              <p:nvPr/>
            </p:nvSpPr>
            <p:spPr>
              <a:xfrm>
                <a:off x="3986935" y="2568776"/>
                <a:ext cx="45719" cy="45719"/>
              </a:xfrm>
              <a:prstGeom prst="ellipse">
                <a:avLst/>
              </a:prstGeom>
              <a:ln w="952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2" name="Grupo 51"/>
            <p:cNvGrpSpPr/>
            <p:nvPr/>
          </p:nvGrpSpPr>
          <p:grpSpPr>
            <a:xfrm>
              <a:off x="3941918" y="2753925"/>
              <a:ext cx="540072" cy="332396"/>
              <a:chOff x="5337073" y="2258870"/>
              <a:chExt cx="450062" cy="242386"/>
            </a:xfrm>
          </p:grpSpPr>
          <p:sp>
            <p:nvSpPr>
              <p:cNvPr id="53" name="Elipse 52"/>
              <p:cNvSpPr/>
              <p:nvPr/>
            </p:nvSpPr>
            <p:spPr>
              <a:xfrm>
                <a:off x="5337073" y="2258870"/>
                <a:ext cx="450062" cy="242386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Elipse 53"/>
              <p:cNvSpPr/>
              <p:nvPr/>
            </p:nvSpPr>
            <p:spPr>
              <a:xfrm>
                <a:off x="5472101" y="2348880"/>
                <a:ext cx="45719" cy="62417"/>
              </a:xfrm>
              <a:prstGeom prst="ellipse">
                <a:avLst/>
              </a:prstGeom>
              <a:ln w="952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5" name="Grupo 54"/>
            <p:cNvGrpSpPr/>
            <p:nvPr/>
          </p:nvGrpSpPr>
          <p:grpSpPr>
            <a:xfrm>
              <a:off x="3761909" y="2123855"/>
              <a:ext cx="495067" cy="225025"/>
              <a:chOff x="4391976" y="2078820"/>
              <a:chExt cx="540072" cy="270036"/>
            </a:xfrm>
          </p:grpSpPr>
          <p:sp>
            <p:nvSpPr>
              <p:cNvPr id="56" name="Elipse 55"/>
              <p:cNvSpPr/>
              <p:nvPr/>
            </p:nvSpPr>
            <p:spPr>
              <a:xfrm>
                <a:off x="4391976" y="2078820"/>
                <a:ext cx="540072" cy="270036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Elipse 56"/>
              <p:cNvSpPr/>
              <p:nvPr/>
            </p:nvSpPr>
            <p:spPr>
              <a:xfrm>
                <a:off x="4662010" y="2213178"/>
                <a:ext cx="90725" cy="45719"/>
              </a:xfrm>
              <a:prstGeom prst="ellipse">
                <a:avLst/>
              </a:prstGeom>
              <a:ln w="952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60" name="Grupo 59"/>
            <p:cNvGrpSpPr/>
            <p:nvPr/>
          </p:nvGrpSpPr>
          <p:grpSpPr>
            <a:xfrm flipH="1">
              <a:off x="4526995" y="2826574"/>
              <a:ext cx="315035" cy="377401"/>
              <a:chOff x="3896925" y="2393885"/>
              <a:chExt cx="270030" cy="332396"/>
            </a:xfrm>
          </p:grpSpPr>
          <p:sp>
            <p:nvSpPr>
              <p:cNvPr id="61" name="Elipse 60"/>
              <p:cNvSpPr/>
              <p:nvPr/>
            </p:nvSpPr>
            <p:spPr>
              <a:xfrm>
                <a:off x="3896925" y="2393885"/>
                <a:ext cx="270030" cy="332396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Elipse 62"/>
              <p:cNvSpPr/>
              <p:nvPr/>
            </p:nvSpPr>
            <p:spPr>
              <a:xfrm>
                <a:off x="3986935" y="2568776"/>
                <a:ext cx="45719" cy="45719"/>
              </a:xfrm>
              <a:prstGeom prst="ellipse">
                <a:avLst/>
              </a:prstGeom>
              <a:ln w="952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64" name="Grupo 63"/>
            <p:cNvGrpSpPr/>
            <p:nvPr/>
          </p:nvGrpSpPr>
          <p:grpSpPr>
            <a:xfrm>
              <a:off x="3896925" y="2438890"/>
              <a:ext cx="495067" cy="270030"/>
              <a:chOff x="5337073" y="2258870"/>
              <a:chExt cx="450062" cy="242386"/>
            </a:xfrm>
          </p:grpSpPr>
          <p:sp>
            <p:nvSpPr>
              <p:cNvPr id="65" name="Elipse 64"/>
              <p:cNvSpPr/>
              <p:nvPr/>
            </p:nvSpPr>
            <p:spPr>
              <a:xfrm>
                <a:off x="5337073" y="2258870"/>
                <a:ext cx="450062" cy="242386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Elipse 65"/>
              <p:cNvSpPr/>
              <p:nvPr/>
            </p:nvSpPr>
            <p:spPr>
              <a:xfrm>
                <a:off x="5472101" y="2348880"/>
                <a:ext cx="45719" cy="62417"/>
              </a:xfrm>
              <a:prstGeom prst="ellipse">
                <a:avLst/>
              </a:prstGeom>
              <a:ln w="952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67" name="Retângulo 66"/>
            <p:cNvSpPr/>
            <p:nvPr/>
          </p:nvSpPr>
          <p:spPr>
            <a:xfrm>
              <a:off x="3536171" y="1988840"/>
              <a:ext cx="45719" cy="12151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Forma livre 67"/>
            <p:cNvSpPr/>
            <p:nvPr/>
          </p:nvSpPr>
          <p:spPr>
            <a:xfrm>
              <a:off x="3619255" y="2348880"/>
              <a:ext cx="1447800" cy="112711"/>
            </a:xfrm>
            <a:custGeom>
              <a:avLst/>
              <a:gdLst>
                <a:gd name="connsiteX0" fmla="*/ 0 w 1447800"/>
                <a:gd name="connsiteY0" fmla="*/ 42862 h 112711"/>
                <a:gd name="connsiteX1" fmla="*/ 290513 w 1447800"/>
                <a:gd name="connsiteY1" fmla="*/ 52387 h 112711"/>
                <a:gd name="connsiteX2" fmla="*/ 681038 w 1447800"/>
                <a:gd name="connsiteY2" fmla="*/ 4762 h 112711"/>
                <a:gd name="connsiteX3" fmla="*/ 857250 w 1447800"/>
                <a:gd name="connsiteY3" fmla="*/ 23812 h 112711"/>
                <a:gd name="connsiteX4" fmla="*/ 947738 w 1447800"/>
                <a:gd name="connsiteY4" fmla="*/ 61912 h 112711"/>
                <a:gd name="connsiteX5" fmla="*/ 1128713 w 1447800"/>
                <a:gd name="connsiteY5" fmla="*/ 104774 h 112711"/>
                <a:gd name="connsiteX6" fmla="*/ 1385888 w 1447800"/>
                <a:gd name="connsiteY6" fmla="*/ 109537 h 112711"/>
                <a:gd name="connsiteX7" fmla="*/ 1447800 w 1447800"/>
                <a:gd name="connsiteY7" fmla="*/ 109537 h 112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7800" h="112711">
                  <a:moveTo>
                    <a:pt x="0" y="42862"/>
                  </a:moveTo>
                  <a:cubicBezTo>
                    <a:pt x="88503" y="50799"/>
                    <a:pt x="177007" y="58737"/>
                    <a:pt x="290513" y="52387"/>
                  </a:cubicBezTo>
                  <a:cubicBezTo>
                    <a:pt x="404019" y="46037"/>
                    <a:pt x="586582" y="9524"/>
                    <a:pt x="681038" y="4762"/>
                  </a:cubicBezTo>
                  <a:cubicBezTo>
                    <a:pt x="775494" y="0"/>
                    <a:pt x="812800" y="14287"/>
                    <a:pt x="857250" y="23812"/>
                  </a:cubicBezTo>
                  <a:cubicBezTo>
                    <a:pt x="901700" y="33337"/>
                    <a:pt x="902494" y="48418"/>
                    <a:pt x="947738" y="61912"/>
                  </a:cubicBezTo>
                  <a:cubicBezTo>
                    <a:pt x="992982" y="75406"/>
                    <a:pt x="1055688" y="96837"/>
                    <a:pt x="1128713" y="104774"/>
                  </a:cubicBezTo>
                  <a:cubicBezTo>
                    <a:pt x="1201738" y="112711"/>
                    <a:pt x="1332707" y="108743"/>
                    <a:pt x="1385888" y="109537"/>
                  </a:cubicBezTo>
                  <a:cubicBezTo>
                    <a:pt x="1439069" y="110331"/>
                    <a:pt x="1443434" y="109934"/>
                    <a:pt x="1447800" y="109537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1" name="Conector de seta reta 70"/>
            <p:cNvCxnSpPr/>
            <p:nvPr/>
          </p:nvCxnSpPr>
          <p:spPr>
            <a:xfrm>
              <a:off x="3626895" y="3113965"/>
              <a:ext cx="144016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de seta reta 72"/>
            <p:cNvCxnSpPr/>
            <p:nvPr/>
          </p:nvCxnSpPr>
          <p:spPr>
            <a:xfrm>
              <a:off x="3626895" y="2843935"/>
              <a:ext cx="144016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Forma livre 74"/>
            <p:cNvSpPr/>
            <p:nvPr/>
          </p:nvSpPr>
          <p:spPr>
            <a:xfrm rot="21166325">
              <a:off x="3600450" y="2037557"/>
              <a:ext cx="1428750" cy="129381"/>
            </a:xfrm>
            <a:custGeom>
              <a:avLst/>
              <a:gdLst>
                <a:gd name="connsiteX0" fmla="*/ 0 w 1428750"/>
                <a:gd name="connsiteY0" fmla="*/ 129381 h 129381"/>
                <a:gd name="connsiteX1" fmla="*/ 123825 w 1428750"/>
                <a:gd name="connsiteY1" fmla="*/ 62706 h 129381"/>
                <a:gd name="connsiteX2" fmla="*/ 333375 w 1428750"/>
                <a:gd name="connsiteY2" fmla="*/ 5556 h 129381"/>
                <a:gd name="connsiteX3" fmla="*/ 585788 w 1428750"/>
                <a:gd name="connsiteY3" fmla="*/ 29368 h 129381"/>
                <a:gd name="connsiteX4" fmla="*/ 771525 w 1428750"/>
                <a:gd name="connsiteY4" fmla="*/ 86518 h 129381"/>
                <a:gd name="connsiteX5" fmla="*/ 976313 w 1428750"/>
                <a:gd name="connsiteY5" fmla="*/ 81756 h 129381"/>
                <a:gd name="connsiteX6" fmla="*/ 1085850 w 1428750"/>
                <a:gd name="connsiteY6" fmla="*/ 53181 h 129381"/>
                <a:gd name="connsiteX7" fmla="*/ 1276350 w 1428750"/>
                <a:gd name="connsiteY7" fmla="*/ 62706 h 129381"/>
                <a:gd name="connsiteX8" fmla="*/ 1428750 w 1428750"/>
                <a:gd name="connsiteY8" fmla="*/ 96043 h 129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8750" h="129381">
                  <a:moveTo>
                    <a:pt x="0" y="129381"/>
                  </a:moveTo>
                  <a:cubicBezTo>
                    <a:pt x="34131" y="106362"/>
                    <a:pt x="68263" y="83344"/>
                    <a:pt x="123825" y="62706"/>
                  </a:cubicBezTo>
                  <a:cubicBezTo>
                    <a:pt x="179388" y="42069"/>
                    <a:pt x="256381" y="11112"/>
                    <a:pt x="333375" y="5556"/>
                  </a:cubicBezTo>
                  <a:cubicBezTo>
                    <a:pt x="410369" y="0"/>
                    <a:pt x="512763" y="15874"/>
                    <a:pt x="585788" y="29368"/>
                  </a:cubicBezTo>
                  <a:cubicBezTo>
                    <a:pt x="658813" y="42862"/>
                    <a:pt x="706438" y="77787"/>
                    <a:pt x="771525" y="86518"/>
                  </a:cubicBezTo>
                  <a:cubicBezTo>
                    <a:pt x="836612" y="95249"/>
                    <a:pt x="923925" y="87312"/>
                    <a:pt x="976313" y="81756"/>
                  </a:cubicBezTo>
                  <a:cubicBezTo>
                    <a:pt x="1028701" y="76200"/>
                    <a:pt x="1035844" y="56356"/>
                    <a:pt x="1085850" y="53181"/>
                  </a:cubicBezTo>
                  <a:cubicBezTo>
                    <a:pt x="1135856" y="50006"/>
                    <a:pt x="1219200" y="55562"/>
                    <a:pt x="1276350" y="62706"/>
                  </a:cubicBezTo>
                  <a:cubicBezTo>
                    <a:pt x="1333500" y="69850"/>
                    <a:pt x="1381125" y="82946"/>
                    <a:pt x="1428750" y="96043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Chave direita 75"/>
            <p:cNvSpPr/>
            <p:nvPr/>
          </p:nvSpPr>
          <p:spPr>
            <a:xfrm>
              <a:off x="5292080" y="1988840"/>
              <a:ext cx="135015" cy="58506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Chave direita 76"/>
            <p:cNvSpPr/>
            <p:nvPr/>
          </p:nvSpPr>
          <p:spPr>
            <a:xfrm>
              <a:off x="5292080" y="2618910"/>
              <a:ext cx="135015" cy="58506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CaixaDeTexto 77"/>
            <p:cNvSpPr txBox="1"/>
            <p:nvPr/>
          </p:nvSpPr>
          <p:spPr>
            <a:xfrm>
              <a:off x="5427095" y="2033845"/>
              <a:ext cx="11251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>
                  <a:latin typeface="Times New Roman" pitchFamily="18" charset="0"/>
                  <a:cs typeface="Times New Roman" pitchFamily="18" charset="0"/>
                </a:rPr>
                <a:t>Baixa frequência</a:t>
              </a:r>
              <a:endParaRPr lang="pt-BR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9" name="CaixaDeTexto 78"/>
            <p:cNvSpPr txBox="1"/>
            <p:nvPr/>
          </p:nvSpPr>
          <p:spPr>
            <a:xfrm>
              <a:off x="5427095" y="2635750"/>
              <a:ext cx="11251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>
                  <a:latin typeface="Times New Roman" pitchFamily="18" charset="0"/>
                  <a:cs typeface="Times New Roman" pitchFamily="18" charset="0"/>
                </a:rPr>
                <a:t>Alta</a:t>
              </a:r>
            </a:p>
            <a:p>
              <a:r>
                <a:rPr lang="pt-BR" sz="1400" dirty="0" smtClean="0">
                  <a:latin typeface="Times New Roman" pitchFamily="18" charset="0"/>
                  <a:cs typeface="Times New Roman" pitchFamily="18" charset="0"/>
                </a:rPr>
                <a:t>frequência</a:t>
              </a:r>
              <a:endParaRPr lang="pt-BR" sz="1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upo 95"/>
          <p:cNvGrpSpPr/>
          <p:nvPr/>
        </p:nvGrpSpPr>
        <p:grpSpPr>
          <a:xfrm>
            <a:off x="3389325" y="2584450"/>
            <a:ext cx="2857488" cy="1971675"/>
            <a:chOff x="3389325" y="2584450"/>
            <a:chExt cx="2857488" cy="1971675"/>
          </a:xfrm>
        </p:grpSpPr>
        <p:sp>
          <p:nvSpPr>
            <p:cNvPr id="3080" name="Line 8"/>
            <p:cNvSpPr>
              <a:spLocks noChangeShapeType="1"/>
            </p:cNvSpPr>
            <p:nvPr/>
          </p:nvSpPr>
          <p:spPr bwMode="auto">
            <a:xfrm>
              <a:off x="5773738" y="3227388"/>
              <a:ext cx="1588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081" name="Line 9"/>
            <p:cNvSpPr>
              <a:spLocks noChangeShapeType="1"/>
            </p:cNvSpPr>
            <p:nvPr/>
          </p:nvSpPr>
          <p:spPr bwMode="auto">
            <a:xfrm>
              <a:off x="5773738" y="3227388"/>
              <a:ext cx="1588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082" name="Line 10"/>
            <p:cNvSpPr>
              <a:spLocks noChangeShapeType="1"/>
            </p:cNvSpPr>
            <p:nvPr/>
          </p:nvSpPr>
          <p:spPr bwMode="auto">
            <a:xfrm>
              <a:off x="3879850" y="2944813"/>
              <a:ext cx="946150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083" name="Line 11"/>
            <p:cNvSpPr>
              <a:spLocks noChangeShapeType="1"/>
            </p:cNvSpPr>
            <p:nvPr/>
          </p:nvSpPr>
          <p:spPr bwMode="auto">
            <a:xfrm>
              <a:off x="3879850" y="2944813"/>
              <a:ext cx="1588" cy="94773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084" name="Line 12"/>
            <p:cNvSpPr>
              <a:spLocks noChangeShapeType="1"/>
            </p:cNvSpPr>
            <p:nvPr/>
          </p:nvSpPr>
          <p:spPr bwMode="auto">
            <a:xfrm>
              <a:off x="3879850" y="3892550"/>
              <a:ext cx="946150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085" name="Line 13"/>
            <p:cNvSpPr>
              <a:spLocks noChangeShapeType="1"/>
            </p:cNvSpPr>
            <p:nvPr/>
          </p:nvSpPr>
          <p:spPr bwMode="auto">
            <a:xfrm flipV="1">
              <a:off x="4826000" y="3417888"/>
              <a:ext cx="92075" cy="47466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086" name="Line 14"/>
            <p:cNvSpPr>
              <a:spLocks noChangeShapeType="1"/>
            </p:cNvSpPr>
            <p:nvPr/>
          </p:nvSpPr>
          <p:spPr bwMode="auto">
            <a:xfrm flipH="1" flipV="1">
              <a:off x="4826000" y="2944813"/>
              <a:ext cx="92075" cy="4730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087" name="Line 15"/>
            <p:cNvSpPr>
              <a:spLocks noChangeShapeType="1"/>
            </p:cNvSpPr>
            <p:nvPr/>
          </p:nvSpPr>
          <p:spPr bwMode="auto">
            <a:xfrm flipV="1">
              <a:off x="4352925" y="2754313"/>
              <a:ext cx="1588" cy="1905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088" name="Line 16"/>
            <p:cNvSpPr>
              <a:spLocks noChangeShapeType="1"/>
            </p:cNvSpPr>
            <p:nvPr/>
          </p:nvSpPr>
          <p:spPr bwMode="auto">
            <a:xfrm flipV="1">
              <a:off x="4352925" y="3892550"/>
              <a:ext cx="1588" cy="18256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089" name="Line 17"/>
            <p:cNvSpPr>
              <a:spLocks noChangeShapeType="1"/>
            </p:cNvSpPr>
            <p:nvPr/>
          </p:nvSpPr>
          <p:spPr bwMode="auto">
            <a:xfrm flipV="1">
              <a:off x="3978275" y="3043238"/>
              <a:ext cx="1588" cy="3683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090" name="Line 18"/>
            <p:cNvSpPr>
              <a:spLocks noChangeShapeType="1"/>
            </p:cNvSpPr>
            <p:nvPr/>
          </p:nvSpPr>
          <p:spPr bwMode="auto">
            <a:xfrm flipH="1">
              <a:off x="3978275" y="3235325"/>
              <a:ext cx="276225" cy="17621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091" name="Line 19"/>
            <p:cNvSpPr>
              <a:spLocks noChangeShapeType="1"/>
            </p:cNvSpPr>
            <p:nvPr/>
          </p:nvSpPr>
          <p:spPr bwMode="auto">
            <a:xfrm>
              <a:off x="3978275" y="3043238"/>
              <a:ext cx="276225" cy="1920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092" name="Line 20"/>
            <p:cNvSpPr>
              <a:spLocks noChangeShapeType="1"/>
            </p:cNvSpPr>
            <p:nvPr/>
          </p:nvSpPr>
          <p:spPr bwMode="auto">
            <a:xfrm flipV="1">
              <a:off x="3978275" y="3411538"/>
              <a:ext cx="1588" cy="36671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093" name="Line 21"/>
            <p:cNvSpPr>
              <a:spLocks noChangeShapeType="1"/>
            </p:cNvSpPr>
            <p:nvPr/>
          </p:nvSpPr>
          <p:spPr bwMode="auto">
            <a:xfrm flipH="1">
              <a:off x="3978275" y="3602038"/>
              <a:ext cx="276225" cy="17621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094" name="Line 22"/>
            <p:cNvSpPr>
              <a:spLocks noChangeShapeType="1"/>
            </p:cNvSpPr>
            <p:nvPr/>
          </p:nvSpPr>
          <p:spPr bwMode="auto">
            <a:xfrm>
              <a:off x="3978275" y="3411538"/>
              <a:ext cx="276225" cy="1905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095" name="Line 23"/>
            <p:cNvSpPr>
              <a:spLocks noChangeShapeType="1"/>
            </p:cNvSpPr>
            <p:nvPr/>
          </p:nvSpPr>
          <p:spPr bwMode="auto">
            <a:xfrm flipV="1">
              <a:off x="4543425" y="3227388"/>
              <a:ext cx="1588" cy="3683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096" name="Line 24"/>
            <p:cNvSpPr>
              <a:spLocks noChangeShapeType="1"/>
            </p:cNvSpPr>
            <p:nvPr/>
          </p:nvSpPr>
          <p:spPr bwMode="auto">
            <a:xfrm flipH="1">
              <a:off x="4543425" y="3417888"/>
              <a:ext cx="276225" cy="1778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097" name="Line 25"/>
            <p:cNvSpPr>
              <a:spLocks noChangeShapeType="1"/>
            </p:cNvSpPr>
            <p:nvPr/>
          </p:nvSpPr>
          <p:spPr bwMode="auto">
            <a:xfrm>
              <a:off x="4543425" y="3227388"/>
              <a:ext cx="276225" cy="1905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098" name="Line 26"/>
            <p:cNvSpPr>
              <a:spLocks noChangeShapeType="1"/>
            </p:cNvSpPr>
            <p:nvPr/>
          </p:nvSpPr>
          <p:spPr bwMode="auto">
            <a:xfrm flipH="1">
              <a:off x="4254500" y="3235325"/>
              <a:ext cx="190500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099" name="Line 27"/>
            <p:cNvSpPr>
              <a:spLocks noChangeShapeType="1"/>
            </p:cNvSpPr>
            <p:nvPr/>
          </p:nvSpPr>
          <p:spPr bwMode="auto">
            <a:xfrm flipV="1">
              <a:off x="4445000" y="3235325"/>
              <a:ext cx="1588" cy="36671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100" name="Line 28"/>
            <p:cNvSpPr>
              <a:spLocks noChangeShapeType="1"/>
            </p:cNvSpPr>
            <p:nvPr/>
          </p:nvSpPr>
          <p:spPr bwMode="auto">
            <a:xfrm>
              <a:off x="4254500" y="3602038"/>
              <a:ext cx="190500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101" name="Line 29"/>
            <p:cNvSpPr>
              <a:spLocks noChangeShapeType="1"/>
            </p:cNvSpPr>
            <p:nvPr/>
          </p:nvSpPr>
          <p:spPr bwMode="auto">
            <a:xfrm flipH="1">
              <a:off x="4445000" y="3417888"/>
              <a:ext cx="98425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102" name="Line 30"/>
            <p:cNvSpPr>
              <a:spLocks noChangeShapeType="1"/>
            </p:cNvSpPr>
            <p:nvPr/>
          </p:nvSpPr>
          <p:spPr bwMode="auto">
            <a:xfrm flipH="1">
              <a:off x="4819650" y="3417888"/>
              <a:ext cx="98425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103" name="Line 31"/>
            <p:cNvSpPr>
              <a:spLocks noChangeShapeType="1"/>
            </p:cNvSpPr>
            <p:nvPr/>
          </p:nvSpPr>
          <p:spPr bwMode="auto">
            <a:xfrm flipH="1">
              <a:off x="3879850" y="3135313"/>
              <a:ext cx="98425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104" name="Line 32"/>
            <p:cNvSpPr>
              <a:spLocks noChangeShapeType="1"/>
            </p:cNvSpPr>
            <p:nvPr/>
          </p:nvSpPr>
          <p:spPr bwMode="auto">
            <a:xfrm flipH="1">
              <a:off x="3879850" y="3319463"/>
              <a:ext cx="98425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105" name="Line 33"/>
            <p:cNvSpPr>
              <a:spLocks noChangeShapeType="1"/>
            </p:cNvSpPr>
            <p:nvPr/>
          </p:nvSpPr>
          <p:spPr bwMode="auto">
            <a:xfrm flipH="1">
              <a:off x="3879850" y="3509963"/>
              <a:ext cx="98425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106" name="Line 34"/>
            <p:cNvSpPr>
              <a:spLocks noChangeShapeType="1"/>
            </p:cNvSpPr>
            <p:nvPr/>
          </p:nvSpPr>
          <p:spPr bwMode="auto">
            <a:xfrm flipH="1">
              <a:off x="3879850" y="3700463"/>
              <a:ext cx="98425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107" name="Line 35"/>
            <p:cNvSpPr>
              <a:spLocks noChangeShapeType="1"/>
            </p:cNvSpPr>
            <p:nvPr/>
          </p:nvSpPr>
          <p:spPr bwMode="auto">
            <a:xfrm flipH="1" flipV="1">
              <a:off x="4166955" y="3969059"/>
              <a:ext cx="9001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108" name="Line 36"/>
            <p:cNvSpPr>
              <a:spLocks noChangeShapeType="1"/>
            </p:cNvSpPr>
            <p:nvPr/>
          </p:nvSpPr>
          <p:spPr bwMode="auto">
            <a:xfrm flipH="1">
              <a:off x="3998913" y="3135313"/>
              <a:ext cx="71438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109" name="Line 37"/>
            <p:cNvSpPr>
              <a:spLocks noChangeShapeType="1"/>
            </p:cNvSpPr>
            <p:nvPr/>
          </p:nvSpPr>
          <p:spPr bwMode="auto">
            <a:xfrm flipV="1">
              <a:off x="4035425" y="3100388"/>
              <a:ext cx="1588" cy="777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110" name="Line 38"/>
            <p:cNvSpPr>
              <a:spLocks noChangeShapeType="1"/>
            </p:cNvSpPr>
            <p:nvPr/>
          </p:nvSpPr>
          <p:spPr bwMode="auto">
            <a:xfrm flipH="1">
              <a:off x="4166955" y="2843935"/>
              <a:ext cx="90010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111" name="Line 39"/>
            <p:cNvSpPr>
              <a:spLocks noChangeShapeType="1"/>
            </p:cNvSpPr>
            <p:nvPr/>
          </p:nvSpPr>
          <p:spPr bwMode="auto">
            <a:xfrm flipV="1">
              <a:off x="4211960" y="2798930"/>
              <a:ext cx="1588" cy="777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112" name="Line 40"/>
            <p:cNvSpPr>
              <a:spLocks noChangeShapeType="1"/>
            </p:cNvSpPr>
            <p:nvPr/>
          </p:nvSpPr>
          <p:spPr bwMode="auto">
            <a:xfrm flipH="1">
              <a:off x="3998913" y="3509963"/>
              <a:ext cx="71438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113" name="Line 41"/>
            <p:cNvSpPr>
              <a:spLocks noChangeShapeType="1"/>
            </p:cNvSpPr>
            <p:nvPr/>
          </p:nvSpPr>
          <p:spPr bwMode="auto">
            <a:xfrm flipV="1">
              <a:off x="4035425" y="3475038"/>
              <a:ext cx="1588" cy="777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114" name="Line 42"/>
            <p:cNvSpPr>
              <a:spLocks noChangeShapeType="1"/>
            </p:cNvSpPr>
            <p:nvPr/>
          </p:nvSpPr>
          <p:spPr bwMode="auto">
            <a:xfrm flipH="1">
              <a:off x="3998913" y="3319463"/>
              <a:ext cx="71438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115" name="Line 43"/>
            <p:cNvSpPr>
              <a:spLocks noChangeShapeType="1"/>
            </p:cNvSpPr>
            <p:nvPr/>
          </p:nvSpPr>
          <p:spPr bwMode="auto">
            <a:xfrm flipH="1">
              <a:off x="3998913" y="3700463"/>
              <a:ext cx="71438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117" name="Rectangle 45"/>
            <p:cNvSpPr>
              <a:spLocks noChangeArrowheads="1"/>
            </p:cNvSpPr>
            <p:nvPr/>
          </p:nvSpPr>
          <p:spPr bwMode="auto">
            <a:xfrm>
              <a:off x="4479925" y="2789238"/>
              <a:ext cx="600075" cy="212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AD8130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18" name="Line 46"/>
            <p:cNvSpPr>
              <a:spLocks noChangeShapeType="1"/>
            </p:cNvSpPr>
            <p:nvPr/>
          </p:nvSpPr>
          <p:spPr bwMode="auto">
            <a:xfrm flipH="1">
              <a:off x="5108575" y="3417888"/>
              <a:ext cx="49213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119" name="Line 47"/>
            <p:cNvSpPr>
              <a:spLocks noChangeShapeType="1"/>
            </p:cNvSpPr>
            <p:nvPr/>
          </p:nvSpPr>
          <p:spPr bwMode="auto">
            <a:xfrm flipH="1">
              <a:off x="5157788" y="3319463"/>
              <a:ext cx="42863" cy="9842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120" name="Line 48"/>
            <p:cNvSpPr>
              <a:spLocks noChangeShapeType="1"/>
            </p:cNvSpPr>
            <p:nvPr/>
          </p:nvSpPr>
          <p:spPr bwMode="auto">
            <a:xfrm flipH="1" flipV="1">
              <a:off x="5200650" y="3319463"/>
              <a:ext cx="98425" cy="1905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121" name="Line 49"/>
            <p:cNvSpPr>
              <a:spLocks noChangeShapeType="1"/>
            </p:cNvSpPr>
            <p:nvPr/>
          </p:nvSpPr>
          <p:spPr bwMode="auto">
            <a:xfrm flipH="1">
              <a:off x="5299075" y="3319463"/>
              <a:ext cx="92075" cy="1905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122" name="Line 50"/>
            <p:cNvSpPr>
              <a:spLocks noChangeShapeType="1"/>
            </p:cNvSpPr>
            <p:nvPr/>
          </p:nvSpPr>
          <p:spPr bwMode="auto">
            <a:xfrm flipH="1" flipV="1">
              <a:off x="5391150" y="3319463"/>
              <a:ext cx="92075" cy="1905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123" name="Line 51"/>
            <p:cNvSpPr>
              <a:spLocks noChangeShapeType="1"/>
            </p:cNvSpPr>
            <p:nvPr/>
          </p:nvSpPr>
          <p:spPr bwMode="auto">
            <a:xfrm flipH="1">
              <a:off x="5532438" y="3417888"/>
              <a:ext cx="50800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124" name="Line 52"/>
            <p:cNvSpPr>
              <a:spLocks noChangeShapeType="1"/>
            </p:cNvSpPr>
            <p:nvPr/>
          </p:nvSpPr>
          <p:spPr bwMode="auto">
            <a:xfrm flipH="1">
              <a:off x="5483225" y="3417888"/>
              <a:ext cx="49213" cy="920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125" name="Rectangle 53"/>
            <p:cNvSpPr>
              <a:spLocks noChangeArrowheads="1"/>
            </p:cNvSpPr>
            <p:nvPr/>
          </p:nvSpPr>
          <p:spPr bwMode="auto">
            <a:xfrm>
              <a:off x="5157065" y="3113965"/>
              <a:ext cx="335028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1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R</a:t>
              </a:r>
              <a:r>
                <a:rPr kumimoji="0" lang="pt-BR" sz="1100" b="0" i="0" u="none" strike="noStrike" cap="none" normalizeH="0" baseline="-2500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sensor</a:t>
              </a:r>
              <a:endParaRPr kumimoji="0" lang="pt-BR" sz="18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27" name="Line 55"/>
            <p:cNvSpPr>
              <a:spLocks noChangeShapeType="1"/>
            </p:cNvSpPr>
            <p:nvPr/>
          </p:nvSpPr>
          <p:spPr bwMode="auto">
            <a:xfrm flipV="1">
              <a:off x="6148388" y="3700463"/>
              <a:ext cx="1588" cy="508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128" name="Line 56"/>
            <p:cNvSpPr>
              <a:spLocks noChangeShapeType="1"/>
            </p:cNvSpPr>
            <p:nvPr/>
          </p:nvSpPr>
          <p:spPr bwMode="auto">
            <a:xfrm flipH="1" flipV="1">
              <a:off x="6148388" y="3751263"/>
              <a:ext cx="92075" cy="412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129" name="Line 57"/>
            <p:cNvSpPr>
              <a:spLocks noChangeShapeType="1"/>
            </p:cNvSpPr>
            <p:nvPr/>
          </p:nvSpPr>
          <p:spPr bwMode="auto">
            <a:xfrm flipV="1">
              <a:off x="6056313" y="3792538"/>
              <a:ext cx="184150" cy="10001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130" name="Line 58"/>
            <p:cNvSpPr>
              <a:spLocks noChangeShapeType="1"/>
            </p:cNvSpPr>
            <p:nvPr/>
          </p:nvSpPr>
          <p:spPr bwMode="auto">
            <a:xfrm flipH="1" flipV="1">
              <a:off x="6056313" y="3892550"/>
              <a:ext cx="184150" cy="920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131" name="Line 59"/>
            <p:cNvSpPr>
              <a:spLocks noChangeShapeType="1"/>
            </p:cNvSpPr>
            <p:nvPr/>
          </p:nvSpPr>
          <p:spPr bwMode="auto">
            <a:xfrm flipV="1">
              <a:off x="6056313" y="3984625"/>
              <a:ext cx="184150" cy="904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132" name="Line 60"/>
            <p:cNvSpPr>
              <a:spLocks noChangeShapeType="1"/>
            </p:cNvSpPr>
            <p:nvPr/>
          </p:nvSpPr>
          <p:spPr bwMode="auto">
            <a:xfrm flipV="1">
              <a:off x="6148388" y="4125913"/>
              <a:ext cx="1588" cy="4921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133" name="Line 61"/>
            <p:cNvSpPr>
              <a:spLocks noChangeShapeType="1"/>
            </p:cNvSpPr>
            <p:nvPr/>
          </p:nvSpPr>
          <p:spPr bwMode="auto">
            <a:xfrm flipH="1" flipV="1">
              <a:off x="6056313" y="4075113"/>
              <a:ext cx="92075" cy="508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134" name="Rectangle 62"/>
            <p:cNvSpPr>
              <a:spLocks noChangeArrowheads="1"/>
            </p:cNvSpPr>
            <p:nvPr/>
          </p:nvSpPr>
          <p:spPr bwMode="auto">
            <a:xfrm>
              <a:off x="5854520" y="3846345"/>
              <a:ext cx="152286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R</a:t>
              </a:r>
              <a:r>
                <a:rPr kumimoji="0" lang="pt-BR" sz="1100" b="0" i="0" u="none" strike="noStrike" cap="none" normalizeH="0" baseline="-250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L</a:t>
              </a:r>
              <a:endParaRPr kumimoji="0" lang="pt-BR" sz="18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36" name="Freeform 64"/>
            <p:cNvSpPr>
              <a:spLocks/>
            </p:cNvSpPr>
            <p:nvPr/>
          </p:nvSpPr>
          <p:spPr bwMode="auto">
            <a:xfrm>
              <a:off x="3406775" y="3417888"/>
              <a:ext cx="196850" cy="1000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" y="0"/>
                </a:cxn>
                <a:cxn ang="0">
                  <a:pos x="14" y="14"/>
                </a:cxn>
                <a:cxn ang="0">
                  <a:pos x="0" y="0"/>
                </a:cxn>
              </a:cxnLst>
              <a:rect l="0" t="0" r="r" b="b"/>
              <a:pathLst>
                <a:path w="28" h="14">
                  <a:moveTo>
                    <a:pt x="0" y="0"/>
                  </a:moveTo>
                  <a:lnTo>
                    <a:pt x="28" y="0"/>
                  </a:lnTo>
                  <a:lnTo>
                    <a:pt x="14" y="14"/>
                  </a:ln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137" name="Freeform 65"/>
            <p:cNvSpPr>
              <a:spLocks/>
            </p:cNvSpPr>
            <p:nvPr/>
          </p:nvSpPr>
          <p:spPr bwMode="auto">
            <a:xfrm>
              <a:off x="3392488" y="3057525"/>
              <a:ext cx="296863" cy="149225"/>
            </a:xfrm>
            <a:custGeom>
              <a:avLst/>
              <a:gdLst/>
              <a:ahLst/>
              <a:cxnLst>
                <a:cxn ang="0">
                  <a:pos x="42" y="10"/>
                </a:cxn>
                <a:cxn ang="0">
                  <a:pos x="31" y="0"/>
                </a:cxn>
                <a:cxn ang="0">
                  <a:pos x="0" y="0"/>
                </a:cxn>
                <a:cxn ang="0">
                  <a:pos x="0" y="21"/>
                </a:cxn>
                <a:cxn ang="0">
                  <a:pos x="31" y="21"/>
                </a:cxn>
                <a:cxn ang="0">
                  <a:pos x="42" y="10"/>
                </a:cxn>
              </a:cxnLst>
              <a:rect l="0" t="0" r="r" b="b"/>
              <a:pathLst>
                <a:path w="42" h="21">
                  <a:moveTo>
                    <a:pt x="42" y="10"/>
                  </a:moveTo>
                  <a:lnTo>
                    <a:pt x="31" y="0"/>
                  </a:lnTo>
                  <a:lnTo>
                    <a:pt x="0" y="0"/>
                  </a:lnTo>
                  <a:lnTo>
                    <a:pt x="0" y="21"/>
                  </a:lnTo>
                  <a:lnTo>
                    <a:pt x="31" y="21"/>
                  </a:lnTo>
                  <a:lnTo>
                    <a:pt x="42" y="1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138" name="Rectangle 66"/>
            <p:cNvSpPr>
              <a:spLocks noChangeArrowheads="1"/>
            </p:cNvSpPr>
            <p:nvPr/>
          </p:nvSpPr>
          <p:spPr bwMode="auto">
            <a:xfrm>
              <a:off x="3389325" y="3068960"/>
              <a:ext cx="282575" cy="212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1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Vin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39" name="Freeform 67"/>
            <p:cNvSpPr>
              <a:spLocks/>
            </p:cNvSpPr>
            <p:nvPr/>
          </p:nvSpPr>
          <p:spPr bwMode="auto">
            <a:xfrm>
              <a:off x="6048375" y="4457700"/>
              <a:ext cx="198438" cy="984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" y="0"/>
                </a:cxn>
                <a:cxn ang="0">
                  <a:pos x="14" y="14"/>
                </a:cxn>
                <a:cxn ang="0">
                  <a:pos x="0" y="0"/>
                </a:cxn>
              </a:cxnLst>
              <a:rect l="0" t="0" r="r" b="b"/>
              <a:pathLst>
                <a:path w="28" h="14">
                  <a:moveTo>
                    <a:pt x="0" y="0"/>
                  </a:moveTo>
                  <a:lnTo>
                    <a:pt x="28" y="0"/>
                  </a:lnTo>
                  <a:lnTo>
                    <a:pt x="14" y="14"/>
                  </a:ln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140" name="Freeform 68"/>
            <p:cNvSpPr>
              <a:spLocks/>
            </p:cNvSpPr>
            <p:nvPr/>
          </p:nvSpPr>
          <p:spPr bwMode="auto">
            <a:xfrm>
              <a:off x="3844925" y="2584450"/>
              <a:ext cx="409575" cy="147638"/>
            </a:xfrm>
            <a:custGeom>
              <a:avLst/>
              <a:gdLst/>
              <a:ahLst/>
              <a:cxnLst>
                <a:cxn ang="0">
                  <a:pos x="58" y="10"/>
                </a:cxn>
                <a:cxn ang="0">
                  <a:pos x="47" y="0"/>
                </a:cxn>
                <a:cxn ang="0">
                  <a:pos x="0" y="0"/>
                </a:cxn>
                <a:cxn ang="0">
                  <a:pos x="0" y="21"/>
                </a:cxn>
                <a:cxn ang="0">
                  <a:pos x="47" y="21"/>
                </a:cxn>
                <a:cxn ang="0">
                  <a:pos x="58" y="10"/>
                </a:cxn>
              </a:cxnLst>
              <a:rect l="0" t="0" r="r" b="b"/>
              <a:pathLst>
                <a:path w="58" h="21">
                  <a:moveTo>
                    <a:pt x="58" y="10"/>
                  </a:moveTo>
                  <a:lnTo>
                    <a:pt x="47" y="0"/>
                  </a:lnTo>
                  <a:lnTo>
                    <a:pt x="0" y="0"/>
                  </a:lnTo>
                  <a:lnTo>
                    <a:pt x="0" y="21"/>
                  </a:lnTo>
                  <a:lnTo>
                    <a:pt x="47" y="21"/>
                  </a:lnTo>
                  <a:lnTo>
                    <a:pt x="58" y="1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141" name="Rectangle 69"/>
            <p:cNvSpPr>
              <a:spLocks noChangeArrowheads="1"/>
            </p:cNvSpPr>
            <p:nvPr/>
          </p:nvSpPr>
          <p:spPr bwMode="auto">
            <a:xfrm>
              <a:off x="3851920" y="2590800"/>
              <a:ext cx="395288" cy="212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1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Vcc</a:t>
              </a:r>
              <a:r>
                <a:rPr kumimoji="0" lang="pt-BR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+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42" name="Freeform 70"/>
            <p:cNvSpPr>
              <a:spLocks/>
            </p:cNvSpPr>
            <p:nvPr/>
          </p:nvSpPr>
          <p:spPr bwMode="auto">
            <a:xfrm>
              <a:off x="3879850" y="4097338"/>
              <a:ext cx="374650" cy="147638"/>
            </a:xfrm>
            <a:custGeom>
              <a:avLst/>
              <a:gdLst/>
              <a:ahLst/>
              <a:cxnLst>
                <a:cxn ang="0">
                  <a:pos x="53" y="10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0" y="21"/>
                </a:cxn>
                <a:cxn ang="0">
                  <a:pos x="42" y="21"/>
                </a:cxn>
                <a:cxn ang="0">
                  <a:pos x="53" y="10"/>
                </a:cxn>
              </a:cxnLst>
              <a:rect l="0" t="0" r="r" b="b"/>
              <a:pathLst>
                <a:path w="53" h="21">
                  <a:moveTo>
                    <a:pt x="53" y="10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0" y="21"/>
                  </a:lnTo>
                  <a:lnTo>
                    <a:pt x="42" y="21"/>
                  </a:lnTo>
                  <a:lnTo>
                    <a:pt x="53" y="1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143" name="Rectangle 71"/>
            <p:cNvSpPr>
              <a:spLocks noChangeArrowheads="1"/>
            </p:cNvSpPr>
            <p:nvPr/>
          </p:nvSpPr>
          <p:spPr bwMode="auto">
            <a:xfrm>
              <a:off x="3896602" y="4104075"/>
              <a:ext cx="360363" cy="212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Vcc-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44" name="Rectangle 72"/>
            <p:cNvSpPr>
              <a:spLocks noChangeArrowheads="1"/>
            </p:cNvSpPr>
            <p:nvPr/>
          </p:nvSpPr>
          <p:spPr bwMode="auto">
            <a:xfrm>
              <a:off x="5697125" y="3158970"/>
              <a:ext cx="96180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sz="1100" dirty="0" smtClean="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rPr>
                <a:t>i</a:t>
              </a:r>
              <a:r>
                <a:rPr kumimoji="0" lang="pt-BR" sz="1100" b="0" i="0" u="none" strike="noStrike" cap="none" normalizeH="0" baseline="-250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L</a:t>
              </a:r>
              <a:endParaRPr kumimoji="0" lang="pt-BR" sz="18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45" name="Line 73"/>
            <p:cNvSpPr>
              <a:spLocks noChangeShapeType="1"/>
            </p:cNvSpPr>
            <p:nvPr/>
          </p:nvSpPr>
          <p:spPr bwMode="auto">
            <a:xfrm flipH="1">
              <a:off x="4260850" y="2662238"/>
              <a:ext cx="92075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146" name="Line 74"/>
            <p:cNvSpPr>
              <a:spLocks noChangeShapeType="1"/>
            </p:cNvSpPr>
            <p:nvPr/>
          </p:nvSpPr>
          <p:spPr bwMode="auto">
            <a:xfrm flipV="1">
              <a:off x="4352925" y="2662238"/>
              <a:ext cx="1588" cy="920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147" name="Line 75"/>
            <p:cNvSpPr>
              <a:spLocks noChangeShapeType="1"/>
            </p:cNvSpPr>
            <p:nvPr/>
          </p:nvSpPr>
          <p:spPr bwMode="auto">
            <a:xfrm flipH="1">
              <a:off x="3695700" y="3135313"/>
              <a:ext cx="184150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148" name="Line 76"/>
            <p:cNvSpPr>
              <a:spLocks noChangeShapeType="1"/>
            </p:cNvSpPr>
            <p:nvPr/>
          </p:nvSpPr>
          <p:spPr bwMode="auto">
            <a:xfrm flipH="1">
              <a:off x="3505200" y="3319463"/>
              <a:ext cx="374650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149" name="Line 77"/>
            <p:cNvSpPr>
              <a:spLocks noChangeShapeType="1"/>
            </p:cNvSpPr>
            <p:nvPr/>
          </p:nvSpPr>
          <p:spPr bwMode="auto">
            <a:xfrm flipV="1">
              <a:off x="3505200" y="3319463"/>
              <a:ext cx="1588" cy="9842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150" name="Line 78"/>
            <p:cNvSpPr>
              <a:spLocks noChangeShapeType="1"/>
            </p:cNvSpPr>
            <p:nvPr/>
          </p:nvSpPr>
          <p:spPr bwMode="auto">
            <a:xfrm flipH="1">
              <a:off x="4918075" y="3417888"/>
              <a:ext cx="190500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151" name="Line 79"/>
            <p:cNvSpPr>
              <a:spLocks noChangeShapeType="1"/>
            </p:cNvSpPr>
            <p:nvPr/>
          </p:nvSpPr>
          <p:spPr bwMode="auto">
            <a:xfrm flipH="1">
              <a:off x="5583238" y="3417888"/>
              <a:ext cx="565150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152" name="Line 80"/>
            <p:cNvSpPr>
              <a:spLocks noChangeShapeType="1"/>
            </p:cNvSpPr>
            <p:nvPr/>
          </p:nvSpPr>
          <p:spPr bwMode="auto">
            <a:xfrm flipH="1">
              <a:off x="3597275" y="3509963"/>
              <a:ext cx="282575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153" name="Line 81"/>
            <p:cNvSpPr>
              <a:spLocks noChangeShapeType="1"/>
            </p:cNvSpPr>
            <p:nvPr/>
          </p:nvSpPr>
          <p:spPr bwMode="auto">
            <a:xfrm flipH="1">
              <a:off x="3787775" y="3700463"/>
              <a:ext cx="92075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154" name="Line 82"/>
            <p:cNvSpPr>
              <a:spLocks noChangeShapeType="1"/>
            </p:cNvSpPr>
            <p:nvPr/>
          </p:nvSpPr>
          <p:spPr bwMode="auto">
            <a:xfrm flipV="1">
              <a:off x="6148388" y="3417888"/>
              <a:ext cx="1588" cy="2825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155" name="Line 83"/>
            <p:cNvSpPr>
              <a:spLocks noChangeShapeType="1"/>
            </p:cNvSpPr>
            <p:nvPr/>
          </p:nvSpPr>
          <p:spPr bwMode="auto">
            <a:xfrm flipV="1">
              <a:off x="4352925" y="4075113"/>
              <a:ext cx="1588" cy="10001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156" name="Line 84"/>
            <p:cNvSpPr>
              <a:spLocks noChangeShapeType="1"/>
            </p:cNvSpPr>
            <p:nvPr/>
          </p:nvSpPr>
          <p:spPr bwMode="auto">
            <a:xfrm flipH="1">
              <a:off x="4260850" y="4175125"/>
              <a:ext cx="92075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157" name="Line 85"/>
            <p:cNvSpPr>
              <a:spLocks noChangeShapeType="1"/>
            </p:cNvSpPr>
            <p:nvPr/>
          </p:nvSpPr>
          <p:spPr bwMode="auto">
            <a:xfrm flipV="1">
              <a:off x="3787775" y="3700463"/>
              <a:ext cx="1588" cy="65881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158" name="Line 86"/>
            <p:cNvSpPr>
              <a:spLocks noChangeShapeType="1"/>
            </p:cNvSpPr>
            <p:nvPr/>
          </p:nvSpPr>
          <p:spPr bwMode="auto">
            <a:xfrm flipV="1">
              <a:off x="5108575" y="3417888"/>
              <a:ext cx="1588" cy="9413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159" name="Line 87"/>
            <p:cNvSpPr>
              <a:spLocks noChangeShapeType="1"/>
            </p:cNvSpPr>
            <p:nvPr/>
          </p:nvSpPr>
          <p:spPr bwMode="auto">
            <a:xfrm flipH="1">
              <a:off x="3787775" y="4359275"/>
              <a:ext cx="1320800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160" name="Line 88"/>
            <p:cNvSpPr>
              <a:spLocks noChangeShapeType="1"/>
            </p:cNvSpPr>
            <p:nvPr/>
          </p:nvSpPr>
          <p:spPr bwMode="auto">
            <a:xfrm flipV="1">
              <a:off x="6148388" y="4175125"/>
              <a:ext cx="1588" cy="2825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161" name="Line 89"/>
            <p:cNvSpPr>
              <a:spLocks noChangeShapeType="1"/>
            </p:cNvSpPr>
            <p:nvPr/>
          </p:nvSpPr>
          <p:spPr bwMode="auto">
            <a:xfrm flipV="1">
              <a:off x="3597275" y="3509963"/>
              <a:ext cx="1588" cy="103981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162" name="Line 90"/>
            <p:cNvSpPr>
              <a:spLocks noChangeShapeType="1"/>
            </p:cNvSpPr>
            <p:nvPr/>
          </p:nvSpPr>
          <p:spPr bwMode="auto">
            <a:xfrm flipV="1">
              <a:off x="5583238" y="3417888"/>
              <a:ext cx="1588" cy="11318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163" name="Line 91"/>
            <p:cNvSpPr>
              <a:spLocks noChangeShapeType="1"/>
            </p:cNvSpPr>
            <p:nvPr/>
          </p:nvSpPr>
          <p:spPr bwMode="auto">
            <a:xfrm flipH="1">
              <a:off x="3597275" y="4549775"/>
              <a:ext cx="1985963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cxnSp>
          <p:nvCxnSpPr>
            <p:cNvPr id="95" name="Conector de seta reta 94"/>
            <p:cNvCxnSpPr/>
            <p:nvPr/>
          </p:nvCxnSpPr>
          <p:spPr>
            <a:xfrm>
              <a:off x="5697125" y="3338990"/>
              <a:ext cx="315035" cy="0"/>
            </a:xfrm>
            <a:prstGeom prst="straightConnector1">
              <a:avLst/>
            </a:prstGeom>
            <a:ln w="63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16282</TotalTime>
  <Words>546</Words>
  <Application>Microsoft Office PowerPoint</Application>
  <PresentationFormat>Apresentação na tela (4:3)</PresentationFormat>
  <Paragraphs>342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2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Anderson</cp:lastModifiedBy>
  <cp:revision>904</cp:revision>
  <dcterms:created xsi:type="dcterms:W3CDTF">2014-10-22T19:23:34Z</dcterms:created>
  <dcterms:modified xsi:type="dcterms:W3CDTF">2016-10-03T02:23:57Z</dcterms:modified>
</cp:coreProperties>
</file>