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309" r:id="rId3"/>
    <p:sldId id="269" r:id="rId4"/>
    <p:sldId id="310" r:id="rId5"/>
    <p:sldId id="311" r:id="rId6"/>
    <p:sldId id="312" r:id="rId7"/>
    <p:sldId id="313" r:id="rId8"/>
    <p:sldId id="314" r:id="rId9"/>
    <p:sldId id="315" r:id="rId10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A0C34-11DD-4E77-BC78-9E6E6261ED69}" type="datetimeFigureOut">
              <a:rPr lang="es-419" smtClean="0"/>
              <a:t>27/1/2022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9AF4D-8C18-40A2-A9B3-AE4E4C368F6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96111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1D21E-5FF0-4DE1-855F-BCF59AD4CB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67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1D21E-5FF0-4DE1-855F-BCF59AD4CB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9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963C5-7A9E-4C31-BC97-B2936CBB3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04C0CF-B481-4A27-9BCB-5B5E7248A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B499DA-8078-421F-956F-2E30BC08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5369-9B73-438C-B5D9-D2028E088C9C}" type="datetimeFigureOut">
              <a:rPr lang="es-419" smtClean="0"/>
              <a:t>27/1/2022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A0A5D9-936C-4ED6-BCBF-EBFCCF6C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329752-6A1B-440F-AE06-8E3AB943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1805-BEBD-4518-A89D-74042DA9D8E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5549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F59D6-9971-4BA6-B7EE-AE850334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B8CA5E-E8C7-4A53-8429-20D4C596F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2E6459-FD4C-450C-9EFF-2BB7F186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5369-9B73-438C-B5D9-D2028E088C9C}" type="datetimeFigureOut">
              <a:rPr lang="es-419" smtClean="0"/>
              <a:t>27/1/2022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9DDD45-8BCA-4A8F-9A6C-CF1B9D485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F4ECEF-9BF8-471F-AEB8-387256B2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1805-BEBD-4518-A89D-74042DA9D8E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0420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A3F9B8-D36E-4C92-9662-EEAC13B3A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AF0409-3102-4460-89ED-712BD99F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617F7D-E73B-4D48-8AC0-27E9CE49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5369-9B73-438C-B5D9-D2028E088C9C}" type="datetimeFigureOut">
              <a:rPr lang="es-419" smtClean="0"/>
              <a:t>27/1/2022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16BED9-A1FF-4197-83B6-A8EF81283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9A104C-BF70-484B-BBCD-7AEAA260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1805-BEBD-4518-A89D-74042DA9D8E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79327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7A33318E-65D3-40F4-A1F4-95B4983E63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276963" y="6274587"/>
            <a:ext cx="572138" cy="31353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rgbClr val="03388C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 algn="r">
              <a:defRPr sz="1900"/>
            </a:lvl5pPr>
          </a:lstStyle>
          <a:p>
            <a:r>
              <a:rPr lang="es-ES" dirty="0"/>
              <a:t>001</a:t>
            </a:r>
          </a:p>
          <a:p>
            <a:pPr lvl="4"/>
            <a:endParaRPr lang="es-419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2BD5E081-B81E-4F9D-BE91-70EADA5FB3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838450" cy="6858000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3A2A7DF1-7DB0-4933-AC61-7085FD4BC2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-2009777" y="2009779"/>
            <a:ext cx="6858001" cy="283844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E681C61-2007-434B-A961-CD85AB5AA83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2775" y="2052241"/>
            <a:ext cx="6800850" cy="2753518"/>
          </a:xfrm>
          <a:prstGeom prst="rect">
            <a:avLst/>
          </a:prstGeom>
        </p:spPr>
        <p:txBody>
          <a:bodyPr anchor="b"/>
          <a:lstStyle>
            <a:lvl1pPr algn="l">
              <a:defRPr sz="6000" b="1">
                <a:solidFill>
                  <a:srgbClr val="03388C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s-ES" dirty="0"/>
              <a:t>Clic aquí</a:t>
            </a:r>
            <a:br>
              <a:rPr lang="es-ES" dirty="0"/>
            </a:br>
            <a:r>
              <a:rPr lang="es-ES" dirty="0"/>
              <a:t>para modificar</a:t>
            </a:r>
            <a:br>
              <a:rPr lang="es-ES" dirty="0"/>
            </a:br>
            <a:r>
              <a:rPr lang="es-ES" dirty="0"/>
              <a:t>título</a:t>
            </a:r>
            <a:endParaRPr lang="es-419" dirty="0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5B78EBC8-743F-4219-9FD3-5EEC30B0562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5041" y="265569"/>
            <a:ext cx="2311345" cy="485774"/>
          </a:xfrm>
          <a:prstGeom prst="rect">
            <a:avLst/>
          </a:prstGeo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119809-C88C-4195-BB72-EE3B6ACB94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4027" y="6102347"/>
            <a:ext cx="2302359" cy="4857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r>
              <a:rPr lang="es-ES" dirty="0"/>
              <a:t>Haga clic para modificar texto</a:t>
            </a:r>
          </a:p>
          <a:p>
            <a:pPr lvl="4"/>
            <a:endParaRPr lang="es-419" dirty="0"/>
          </a:p>
        </p:txBody>
      </p:sp>
      <p:sp>
        <p:nvSpPr>
          <p:cNvPr id="12" name="Marcador de texto 4">
            <a:extLst>
              <a:ext uri="{FF2B5EF4-FFF2-40B4-BE49-F238E27FC236}">
                <a16:creationId xmlns:a16="http://schemas.microsoft.com/office/drawing/2014/main" id="{49749F27-6843-4770-8FC2-59C902ED2F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54312" y="292889"/>
            <a:ext cx="2494789" cy="31353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rgbClr val="03388C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 algn="r">
              <a:defRPr sz="1900"/>
            </a:lvl5pPr>
          </a:lstStyle>
          <a:p>
            <a:pPr algn="r"/>
            <a:r>
              <a:rPr lang="es-ES" dirty="0">
                <a:solidFill>
                  <a:srgbClr val="03388C"/>
                </a:solidFill>
              </a:rPr>
              <a:t>Curso De </a:t>
            </a:r>
            <a:r>
              <a:rPr lang="es-ES" dirty="0" err="1">
                <a:solidFill>
                  <a:srgbClr val="03388C"/>
                </a:solidFill>
              </a:rPr>
              <a:t>Lorem</a:t>
            </a:r>
            <a:r>
              <a:rPr lang="es-ES" dirty="0">
                <a:solidFill>
                  <a:srgbClr val="03388C"/>
                </a:solidFill>
              </a:rPr>
              <a:t> </a:t>
            </a:r>
            <a:r>
              <a:rPr lang="es-ES" dirty="0" err="1">
                <a:solidFill>
                  <a:srgbClr val="03388C"/>
                </a:solidFill>
              </a:rPr>
              <a:t>Ipsum</a:t>
            </a:r>
            <a:endParaRPr lang="es-ES" dirty="0">
              <a:solidFill>
                <a:srgbClr val="03388C"/>
              </a:solidFill>
            </a:endParaRPr>
          </a:p>
          <a:p>
            <a:pPr lvl="4"/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364637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ulo+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F598A1-8CDB-4479-AEA0-74933DED9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2985"/>
            <a:ext cx="10515600" cy="39998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6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419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B7AEA9C0-17A4-4D1C-B9CB-5608A68106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-3211287" y="3211289"/>
            <a:ext cx="6858001" cy="43543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B4A0394D-CE13-4EC8-9B2A-84DD729D12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1129674"/>
            <a:ext cx="6800850" cy="1220277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rgbClr val="03388C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s-ES" dirty="0"/>
              <a:t>Clic aquí para</a:t>
            </a:r>
            <a:br>
              <a:rPr lang="es-ES" dirty="0"/>
            </a:br>
            <a:r>
              <a:rPr lang="es-ES" dirty="0"/>
              <a:t>modificar título</a:t>
            </a:r>
            <a:endParaRPr lang="es-419" dirty="0"/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9F00BBE2-F516-4E8D-ACBE-4C779E9059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276963" y="6274587"/>
            <a:ext cx="572138" cy="31353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rgbClr val="03388C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 algn="r">
              <a:defRPr sz="1900"/>
            </a:lvl5pPr>
          </a:lstStyle>
          <a:p>
            <a:r>
              <a:rPr lang="es-ES" dirty="0"/>
              <a:t>003</a:t>
            </a:r>
          </a:p>
          <a:p>
            <a:pPr lvl="4"/>
            <a:endParaRPr lang="es-419" dirty="0"/>
          </a:p>
        </p:txBody>
      </p:sp>
      <p:sp>
        <p:nvSpPr>
          <p:cNvPr id="12" name="Marcador de texto 4">
            <a:extLst>
              <a:ext uri="{FF2B5EF4-FFF2-40B4-BE49-F238E27FC236}">
                <a16:creationId xmlns:a16="http://schemas.microsoft.com/office/drawing/2014/main" id="{4378F00E-BE98-40CC-903D-0FA47D0126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54312" y="292889"/>
            <a:ext cx="2494789" cy="31353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rgbClr val="03388C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 algn="r">
              <a:defRPr sz="1900"/>
            </a:lvl5pPr>
          </a:lstStyle>
          <a:p>
            <a:pPr algn="r"/>
            <a:r>
              <a:rPr lang="es-ES" dirty="0">
                <a:solidFill>
                  <a:srgbClr val="03388C"/>
                </a:solidFill>
              </a:rPr>
              <a:t>Curso De </a:t>
            </a:r>
            <a:r>
              <a:rPr lang="es-ES" dirty="0" err="1">
                <a:solidFill>
                  <a:srgbClr val="03388C"/>
                </a:solidFill>
              </a:rPr>
              <a:t>Lorem</a:t>
            </a:r>
            <a:r>
              <a:rPr lang="es-ES" dirty="0">
                <a:solidFill>
                  <a:srgbClr val="03388C"/>
                </a:solidFill>
              </a:rPr>
              <a:t> </a:t>
            </a:r>
            <a:r>
              <a:rPr lang="es-ES" dirty="0" err="1">
                <a:solidFill>
                  <a:srgbClr val="03388C"/>
                </a:solidFill>
              </a:rPr>
              <a:t>Ipsum</a:t>
            </a:r>
            <a:endParaRPr lang="es-ES" dirty="0">
              <a:solidFill>
                <a:srgbClr val="03388C"/>
              </a:solidFill>
            </a:endParaRPr>
          </a:p>
          <a:p>
            <a:pPr lvl="4"/>
            <a:endParaRPr lang="es-419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C02B6A77-9063-44AF-BE6A-61191187CC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314348"/>
            <a:ext cx="890767" cy="61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77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ulo+Texto+2Ima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A4860188-4382-4D3C-893A-BD7934C09E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514" y="0"/>
            <a:ext cx="12221028" cy="6858000"/>
          </a:xfrm>
          <a:prstGeom prst="rect">
            <a:avLst/>
          </a:prstGeom>
        </p:spPr>
      </p:pic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F85CEAD2-7FFB-40F8-A9D5-83469A30CA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s-419" dirty="0"/>
          </a:p>
          <a:p>
            <a:endParaRPr lang="es-419" dirty="0"/>
          </a:p>
          <a:p>
            <a:r>
              <a:rPr lang="es-419" dirty="0"/>
              <a:t>Clic aquí para</a:t>
            </a:r>
          </a:p>
          <a:p>
            <a:r>
              <a:rPr lang="es-419" dirty="0"/>
              <a:t>insertar </a:t>
            </a:r>
            <a:r>
              <a:rPr lang="es-419" dirty="0" err="1"/>
              <a:t>imágen</a:t>
            </a:r>
            <a:endParaRPr lang="es-419" dirty="0"/>
          </a:p>
        </p:txBody>
      </p:sp>
      <p:sp>
        <p:nvSpPr>
          <p:cNvPr id="14" name="Marcador de posición de imagen 12">
            <a:extLst>
              <a:ext uri="{FF2B5EF4-FFF2-40B4-BE49-F238E27FC236}">
                <a16:creationId xmlns:a16="http://schemas.microsoft.com/office/drawing/2014/main" id="{6B6789F7-700A-491A-A070-B4D372F16D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6000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s-419" dirty="0"/>
          </a:p>
          <a:p>
            <a:endParaRPr lang="es-419" dirty="0"/>
          </a:p>
          <a:p>
            <a:r>
              <a:rPr lang="es-419" dirty="0"/>
              <a:t>Clic aquí para</a:t>
            </a:r>
          </a:p>
          <a:p>
            <a:r>
              <a:rPr lang="es-419" dirty="0"/>
              <a:t>insertar </a:t>
            </a:r>
            <a:r>
              <a:rPr lang="es-419" dirty="0" err="1"/>
              <a:t>imágen</a:t>
            </a:r>
            <a:endParaRPr lang="es-419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951CA7C-C4E1-4A47-901E-897EA7585F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84257" y="1798637"/>
            <a:ext cx="5257799" cy="1220277"/>
          </a:xfrm>
          <a:prstGeom prst="rect">
            <a:avLst/>
          </a:prstGeom>
        </p:spPr>
        <p:txBody>
          <a:bodyPr anchor="b"/>
          <a:lstStyle>
            <a:lvl1pPr algn="l">
              <a:defRPr sz="400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s-ES" dirty="0"/>
              <a:t>Clic aquí para</a:t>
            </a:r>
            <a:br>
              <a:rPr lang="es-ES" dirty="0"/>
            </a:br>
            <a:r>
              <a:rPr lang="es-ES" dirty="0"/>
              <a:t>modificar título</a:t>
            </a:r>
            <a:endParaRPr lang="es-419" dirty="0"/>
          </a:p>
        </p:txBody>
      </p:sp>
      <p:sp>
        <p:nvSpPr>
          <p:cNvPr id="12" name="Marcador de texto 4">
            <a:extLst>
              <a:ext uri="{FF2B5EF4-FFF2-40B4-BE49-F238E27FC236}">
                <a16:creationId xmlns:a16="http://schemas.microsoft.com/office/drawing/2014/main" id="{D25F23C4-6766-44AA-A264-EFC673A2BA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20456" y="303555"/>
            <a:ext cx="3628645" cy="31353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 algn="r">
              <a:defRPr sz="1900">
                <a:solidFill>
                  <a:schemeClr val="bg1"/>
                </a:solidFill>
              </a:defRPr>
            </a:lvl5pPr>
          </a:lstStyle>
          <a:p>
            <a:r>
              <a:rPr lang="es-ES" dirty="0"/>
              <a:t>Curso De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endParaRPr lang="es-ES" dirty="0"/>
          </a:p>
          <a:p>
            <a:pPr lvl="4"/>
            <a:endParaRPr lang="es-419" dirty="0"/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573C3417-6CBC-4E6F-A1E3-33BB405622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276963" y="6274587"/>
            <a:ext cx="572138" cy="31353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rgbClr val="03388C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 algn="r">
              <a:defRPr sz="1900"/>
            </a:lvl5pPr>
          </a:lstStyle>
          <a:p>
            <a:r>
              <a:rPr lang="es-ES" dirty="0"/>
              <a:t>005</a:t>
            </a:r>
          </a:p>
          <a:p>
            <a:pPr lvl="4"/>
            <a:endParaRPr lang="es-419" dirty="0"/>
          </a:p>
        </p:txBody>
      </p:sp>
      <p:sp>
        <p:nvSpPr>
          <p:cNvPr id="19" name="Marcador de texto 4">
            <a:extLst>
              <a:ext uri="{FF2B5EF4-FFF2-40B4-BE49-F238E27FC236}">
                <a16:creationId xmlns:a16="http://schemas.microsoft.com/office/drawing/2014/main" id="{0CFF3645-AF86-4C6A-9268-DE010F9A6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813049"/>
            <a:ext cx="5279136" cy="16550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 algn="r">
              <a:defRPr sz="1900"/>
            </a:lvl5pPr>
          </a:lstStyle>
          <a:p>
            <a:r>
              <a:rPr lang="es-ES" dirty="0"/>
              <a:t>Clic aquí para insertar texto</a:t>
            </a:r>
          </a:p>
          <a:p>
            <a:pPr lvl="4"/>
            <a:endParaRPr lang="es-419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43678FA8-50A8-4276-B73D-FF9AF1A02E5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3567" y="5945974"/>
            <a:ext cx="890766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5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08892-60D1-4727-A92B-EDACA7D5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5DEF59-82E1-4637-9B52-14B56C386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360B6D-A7CC-4063-AE13-328B6A97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5369-9B73-438C-B5D9-D2028E088C9C}" type="datetimeFigureOut">
              <a:rPr lang="es-419" smtClean="0"/>
              <a:t>27/1/2022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92966E-D87F-46E1-A269-84B5A3C7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EF128C-345E-43AD-B20C-D88085C1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1805-BEBD-4518-A89D-74042DA9D8E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1956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20D61-DE22-49ED-8F18-A4E0E79F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7E84DB-42BB-48CE-A5A9-95E3F9623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ED934C-269A-4241-A372-69C0783D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5369-9B73-438C-B5D9-D2028E088C9C}" type="datetimeFigureOut">
              <a:rPr lang="es-419" smtClean="0"/>
              <a:t>27/1/2022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2429D3-3E17-4F46-AEF4-0E35A6AD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5DC56C-8835-4952-A1C6-D05535B0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1805-BEBD-4518-A89D-74042DA9D8E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4052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4903B-E246-4B22-AC7B-D6FBC4C8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A9AD66-BF59-4C25-B47E-F34DEFF3D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A12C07-D8D3-47C8-B957-0CB6ADEDE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9FBA03-B762-4EE5-AC6D-9E3EB655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5369-9B73-438C-B5D9-D2028E088C9C}" type="datetimeFigureOut">
              <a:rPr lang="es-419" smtClean="0"/>
              <a:t>27/1/2022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2D780F-8742-4DA4-BA0C-5FF2C94BD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F822CC-016C-45C0-AC86-5906A74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1805-BEBD-4518-A89D-74042DA9D8E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4972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5B69E-64A2-4B90-9A1B-B7889B83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012806-008D-4BC3-8A0F-7B0666BD0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F1FE7D-3BE0-4F74-B111-FDDB045E2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048B3A-6268-421C-92B5-61662CA72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76E61CF-1837-44F0-93A7-5B2C03D25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C872E4-21F3-44E9-A91D-8D6C4330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5369-9B73-438C-B5D9-D2028E088C9C}" type="datetimeFigureOut">
              <a:rPr lang="es-419" smtClean="0"/>
              <a:t>27/1/2022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544FB0F-9F4E-470E-AC1C-8F911CED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4DB015D-D5D4-4B23-B6C4-7B6F159E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1805-BEBD-4518-A89D-74042DA9D8E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0946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48179-2C7A-4E01-AF3A-F170BAB9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5C9752-E587-41BF-B14C-5DE087D24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5369-9B73-438C-B5D9-D2028E088C9C}" type="datetimeFigureOut">
              <a:rPr lang="es-419" smtClean="0"/>
              <a:t>27/1/2022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666CFD-F2BC-4FBA-A349-8ECF5888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AA4AAB-AC5F-497C-A198-01C03990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1805-BEBD-4518-A89D-74042DA9D8E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3745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998BAF1-D0EB-4BF1-8AC9-810268B4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5369-9B73-438C-B5D9-D2028E088C9C}" type="datetimeFigureOut">
              <a:rPr lang="es-419" smtClean="0"/>
              <a:t>27/1/2022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635A04D-5268-4C88-8F04-FF118D74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0D5A1F-5B30-4887-A0C4-2A909C3E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1805-BEBD-4518-A89D-74042DA9D8E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6745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B7FAA-00BD-4E2E-95C6-8207C278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4D42C5-F221-4A14-BC9C-F93571B34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87306B-A287-4321-9B5D-4DFCE5A33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7C6508-9C88-4A68-81D5-812C7AEF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5369-9B73-438C-B5D9-D2028E088C9C}" type="datetimeFigureOut">
              <a:rPr lang="es-419" smtClean="0"/>
              <a:t>27/1/2022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A92201-DF85-4505-A0AA-3C50E493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46D3F2-DA02-4570-9C26-DA468AA1E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1805-BEBD-4518-A89D-74042DA9D8E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1009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E31B8-9499-46F7-B115-5254AAB73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2F6BA8-E997-470B-9731-0D10DAF20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97FD2F-1EAB-46D9-AC30-C92B388E7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146E2-C9F4-410E-8EA5-2F7B9955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5369-9B73-438C-B5D9-D2028E088C9C}" type="datetimeFigureOut">
              <a:rPr lang="es-419" smtClean="0"/>
              <a:t>27/1/2022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9E8DFF-7136-4FBA-8136-BF41AB44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913A68-75B4-4F5D-9A3E-80F6B8FD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1805-BEBD-4518-A89D-74042DA9D8E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2919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C9A507-E502-4578-9A29-884E00BD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688B98-7336-49C4-88FB-BE6D34AA9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A47DC1-8D4D-4810-AB33-04F7AC3D1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C5369-9B73-438C-B5D9-D2028E088C9C}" type="datetimeFigureOut">
              <a:rPr lang="es-419" smtClean="0"/>
              <a:t>27/1/2022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E726DE-D1DE-4A98-8389-4B48DB0E7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646384-966A-48FE-9B4B-EC2D33748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21805-BEBD-4518-A89D-74042DA9D8E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0935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rstudio.com/products/rstudio/download/" TargetMode="External"/><Relationship Id="rId4" Type="http://schemas.openxmlformats.org/officeDocument/2006/relationships/hyperlink" Target="https://cran.r-project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18E1759-A0C2-4F6F-BFB3-F23861809D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53076F0-A737-49D7-A263-16BC69DF3B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Introducción al análisis de datos con R </a:t>
            </a:r>
            <a:endParaRPr lang="es-419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0F4F9B-0C55-489E-B1BE-2D1474F9A1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C" dirty="0"/>
              <a:t>Anderson Castro</a:t>
            </a:r>
            <a:endParaRPr lang="es-419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C9A7C-5803-40C3-9097-840D8FC0F3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4920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793955" y="606422"/>
            <a:ext cx="6800850" cy="1220277"/>
          </a:xfrm>
        </p:spPr>
        <p:txBody>
          <a:bodyPr/>
          <a:lstStyle/>
          <a:p>
            <a:r>
              <a:rPr lang="es-MX" dirty="0"/>
              <a:t>3. ¿Por qué R?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2" descr="Tutorial de R para principiantes. Consejos para empezar con buen pie -  Conceptos Claros">
            <a:extLst>
              <a:ext uri="{FF2B5EF4-FFF2-40B4-BE49-F238E27FC236}">
                <a16:creationId xmlns:a16="http://schemas.microsoft.com/office/drawing/2014/main" id="{776C17F6-D9CF-4FAE-A2F5-60764D77A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83" y="2856033"/>
            <a:ext cx="2739886" cy="273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4227871" y="1891973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Poppins" panose="00000500000000000000" pitchFamily="2" charset="0"/>
                <a:cs typeface="Poppins" panose="00000500000000000000" pitchFamily="2" charset="0"/>
              </a:rPr>
              <a:t>Software libre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227871" y="248425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latin typeface="Poppins" panose="00000500000000000000" pitchFamily="2" charset="0"/>
                <a:cs typeface="Poppins" panose="00000500000000000000" pitchFamily="2" charset="0"/>
              </a:rPr>
              <a:t>Ideal para procesamiento estadístico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227871" y="304544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latin typeface="Poppins" panose="00000500000000000000" pitchFamily="2" charset="0"/>
                <a:cs typeface="Poppins" panose="00000500000000000000" pitchFamily="2" charset="0"/>
              </a:rPr>
              <a:t>Tareas complejas de automatización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227871" y="36602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>
                <a:latin typeface="Poppins" panose="00000500000000000000" pitchFamily="2" charset="0"/>
                <a:cs typeface="Poppins" panose="00000500000000000000" pitchFamily="2" charset="0"/>
              </a:rPr>
              <a:t>Amplia comunidad colaborativa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4227871" y="4278473"/>
            <a:ext cx="44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Poppins" panose="00000500000000000000" pitchFamily="2" charset="0"/>
                <a:cs typeface="Poppins" panose="00000500000000000000" pitchFamily="2" charset="0"/>
              </a:rPr>
              <a:t>Permite trabajar con varios formatos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4227871" y="4896658"/>
            <a:ext cx="3231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Poppins" panose="00000500000000000000" pitchFamily="2" charset="0"/>
                <a:cs typeface="Poppins" panose="00000500000000000000" pitchFamily="2" charset="0"/>
              </a:rPr>
              <a:t>Actualización permanente</a:t>
            </a:r>
          </a:p>
        </p:txBody>
      </p:sp>
      <p:cxnSp>
        <p:nvCxnSpPr>
          <p:cNvPr id="14" name="Conector angular 13"/>
          <p:cNvCxnSpPr>
            <a:stCxn id="12" idx="2"/>
          </p:cNvCxnSpPr>
          <p:nvPr/>
        </p:nvCxnSpPr>
        <p:spPr>
          <a:xfrm rot="16200000" flipH="1">
            <a:off x="6298298" y="4811550"/>
            <a:ext cx="707111" cy="1615989"/>
          </a:xfrm>
          <a:prstGeom prst="bentConnector2">
            <a:avLst/>
          </a:prstGeom>
          <a:ln w="28575">
            <a:solidFill>
              <a:srgbClr val="0338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7459846" y="5619544"/>
            <a:ext cx="264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Poppins" panose="00000500000000000000" pitchFamily="2" charset="0"/>
                <a:cs typeface="Poppins" panose="00000500000000000000" pitchFamily="2" charset="0"/>
              </a:rPr>
              <a:t>18.628 librerías disponibles</a:t>
            </a:r>
            <a:endParaRPr lang="en-US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27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F717B68A-963B-4336-A876-66CC33A002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1032" name="Picture 8" descr="Qué es R Software | Máxima Formació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523" y="841680"/>
            <a:ext cx="2269972" cy="199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stalación de R y Rstudio - Dateand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934" y="4363589"/>
            <a:ext cx="3655382" cy="128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6975987" y="1313465"/>
            <a:ext cx="4404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</a:rPr>
              <a:t>Lenguaje de programación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273279" y="4743791"/>
            <a:ext cx="3239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</a:rPr>
              <a:t>Interfaz de trabajo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83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793955" y="606422"/>
            <a:ext cx="8260104" cy="1220277"/>
          </a:xfrm>
        </p:spPr>
        <p:txBody>
          <a:bodyPr/>
          <a:lstStyle/>
          <a:p>
            <a:r>
              <a:rPr lang="es-MX" dirty="0"/>
              <a:t>4. ¿Cómo instalar R y R Studio?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2" descr="Tutorial de R para principiantes. Consejos para empezar con buen pie -  Conceptos Claros">
            <a:extLst>
              <a:ext uri="{FF2B5EF4-FFF2-40B4-BE49-F238E27FC236}">
                <a16:creationId xmlns:a16="http://schemas.microsoft.com/office/drawing/2014/main" id="{776C17F6-D9CF-4FAE-A2F5-60764D77A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83" y="2856033"/>
            <a:ext cx="2739886" cy="273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5501148" y="2698955"/>
            <a:ext cx="328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R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501147" y="3964366"/>
            <a:ext cx="328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1">
                    <a:lumMod val="75000"/>
                  </a:schemeClr>
                </a:solidFill>
                <a:hlinkClick r:id="rId5"/>
              </a:rPr>
              <a:t>R Studio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9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F4DEEE6-2524-4EB6-9026-4895B455A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939" y="534722"/>
            <a:ext cx="6800850" cy="1220277"/>
          </a:xfrm>
        </p:spPr>
        <p:txBody>
          <a:bodyPr/>
          <a:lstStyle/>
          <a:p>
            <a:r>
              <a:rPr lang="es-ES" dirty="0"/>
              <a:t>Gráficos con Ggplot2</a:t>
            </a:r>
            <a:endParaRPr lang="es-419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7017BD-D138-4A80-A157-F842BF90D0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CF14B37-5168-4B73-B865-5AAA6C2AE7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1026" name="Picture 2" descr="Build GGPLOT Code with Tableau Drag-and-Drop (R esquisse) | R-bloggers">
            <a:extLst>
              <a:ext uri="{FF2B5EF4-FFF2-40B4-BE49-F238E27FC236}">
                <a16:creationId xmlns:a16="http://schemas.microsoft.com/office/drawing/2014/main" id="{40E9F288-5AD3-4910-947E-DF94FCF4EA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5" r="14290"/>
          <a:stretch/>
        </p:blipFill>
        <p:spPr bwMode="auto">
          <a:xfrm>
            <a:off x="2551292" y="1754999"/>
            <a:ext cx="6803020" cy="495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34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8343278-7F65-4A4F-8C9D-A35AAF254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79444"/>
            <a:ext cx="6800850" cy="772942"/>
          </a:xfrm>
        </p:spPr>
        <p:txBody>
          <a:bodyPr/>
          <a:lstStyle/>
          <a:p>
            <a:r>
              <a:rPr lang="es-ES" dirty="0"/>
              <a:t>Base de datos</a:t>
            </a:r>
            <a:endParaRPr lang="es-419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C88B0D-237A-4C05-9B6F-AA8F4DC93F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14E9FFB-C2E4-4C05-8CA5-7F98AAC2B8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2050" name="Picture 2" descr="Qué es GitHub y por qué es útil al aprender programación | HACK A BOSS">
            <a:extLst>
              <a:ext uri="{FF2B5EF4-FFF2-40B4-BE49-F238E27FC236}">
                <a16:creationId xmlns:a16="http://schemas.microsoft.com/office/drawing/2014/main" id="{CC5134D5-6A74-47E4-84AF-67232ABEB6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3" r="21413"/>
          <a:stretch/>
        </p:blipFill>
        <p:spPr bwMode="auto">
          <a:xfrm>
            <a:off x="9547363" y="3429000"/>
            <a:ext cx="1394948" cy="137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portaciones Indirectas: ¿Una Ruta Sencilla para la Internacionalización  de las PyMEs? - Más Allá de las Fronteras">
            <a:extLst>
              <a:ext uri="{FF2B5EF4-FFF2-40B4-BE49-F238E27FC236}">
                <a16:creationId xmlns:a16="http://schemas.microsoft.com/office/drawing/2014/main" id="{AD74DC6F-262C-41C6-B698-976999C88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1" y="2346894"/>
            <a:ext cx="6787138" cy="354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30F2A1E-80F2-4701-84E5-0C03B98FCD9F}"/>
              </a:ext>
            </a:extLst>
          </p:cNvPr>
          <p:cNvSpPr txBox="1"/>
          <p:nvPr/>
        </p:nvSpPr>
        <p:spPr>
          <a:xfrm>
            <a:off x="1086678" y="5961054"/>
            <a:ext cx="523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Exportaciones de Ecuador al mundo</a:t>
            </a:r>
            <a:endParaRPr lang="es-419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2BC0B47-086A-4BBA-A17E-8F366AC4B9CF}"/>
              </a:ext>
            </a:extLst>
          </p:cNvPr>
          <p:cNvSpPr txBox="1"/>
          <p:nvPr/>
        </p:nvSpPr>
        <p:spPr>
          <a:xfrm>
            <a:off x="8998226" y="2199861"/>
            <a:ext cx="227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Disponible en:</a:t>
            </a:r>
            <a:endParaRPr lang="es-419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1E65EE5-63D2-4866-84C4-C5E59BE7A8C6}"/>
              </a:ext>
            </a:extLst>
          </p:cNvPr>
          <p:cNvSpPr txBox="1"/>
          <p:nvPr/>
        </p:nvSpPr>
        <p:spPr>
          <a:xfrm>
            <a:off x="9105468" y="5298150"/>
            <a:ext cx="227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@andervcy</a:t>
            </a:r>
            <a:endParaRPr lang="es-419" b="1" dirty="0"/>
          </a:p>
        </p:txBody>
      </p:sp>
    </p:spTree>
    <p:extLst>
      <p:ext uri="{BB962C8B-B14F-4D97-AF65-F5344CB8AC3E}">
        <p14:creationId xmlns:p14="http://schemas.microsoft.com/office/powerpoint/2010/main" val="247016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00389EC-DAEA-4326-8D6B-A284B5934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87318"/>
            <a:ext cx="6800850" cy="646117"/>
          </a:xfrm>
        </p:spPr>
        <p:txBody>
          <a:bodyPr/>
          <a:lstStyle/>
          <a:p>
            <a:r>
              <a:rPr lang="es-ES" dirty="0"/>
              <a:t>Evolución exportaciones</a:t>
            </a:r>
            <a:endParaRPr lang="es-419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96CD8C-85A9-4377-8F3A-AD023C8541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0F3912-B28F-4B2F-97BC-0060A4647D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B2FF861-0504-4AF4-9AF8-A0DB44985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22" y="1881809"/>
            <a:ext cx="10775407" cy="42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01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00389EC-DAEA-4326-8D6B-A284B5934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9674"/>
            <a:ext cx="6800850" cy="646117"/>
          </a:xfrm>
        </p:spPr>
        <p:txBody>
          <a:bodyPr>
            <a:normAutofit fontScale="90000"/>
          </a:bodyPr>
          <a:lstStyle/>
          <a:p>
            <a:r>
              <a:rPr lang="es-ES" dirty="0"/>
              <a:t>Exportaciones por destino</a:t>
            </a:r>
            <a:endParaRPr lang="es-419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96CD8C-85A9-4377-8F3A-AD023C8541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0F3912-B28F-4B2F-97BC-0060A4647D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984599-679F-4543-AC68-E4F4730AF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87" y="1932557"/>
            <a:ext cx="11208026" cy="449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83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46ED69F-A905-4ADD-A0AF-03097D17D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816142"/>
            <a:ext cx="9816548" cy="672622"/>
          </a:xfrm>
        </p:spPr>
        <p:txBody>
          <a:bodyPr>
            <a:normAutofit/>
          </a:bodyPr>
          <a:lstStyle/>
          <a:p>
            <a:r>
              <a:rPr lang="es-ES" sz="3200" dirty="0"/>
              <a:t>Evolución de exportaciones por destino</a:t>
            </a:r>
            <a:endParaRPr lang="es-419" sz="320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8E8927-3828-4D7B-9AC7-A6B6146C26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E0F940-819B-40C4-B126-488FDA59D0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A74FDB0-F3DE-4C3F-8CFA-429CD4274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8" y="1868557"/>
            <a:ext cx="11301465" cy="440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608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86</Words>
  <Application>Microsoft Office PowerPoint</Application>
  <PresentationFormat>Panorámica</PresentationFormat>
  <Paragraphs>25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Poppins</vt:lpstr>
      <vt:lpstr>Tema de Office</vt:lpstr>
      <vt:lpstr>Introducción al análisis de datos con R </vt:lpstr>
      <vt:lpstr>3. ¿Por qué R?</vt:lpstr>
      <vt:lpstr>Presentación de PowerPoint</vt:lpstr>
      <vt:lpstr>4. ¿Cómo instalar R y R Studio?</vt:lpstr>
      <vt:lpstr>Gráficos con Ggplot2</vt:lpstr>
      <vt:lpstr>Base de datos</vt:lpstr>
      <vt:lpstr>Evolución exportaciones</vt:lpstr>
      <vt:lpstr>Exportaciones por destino</vt:lpstr>
      <vt:lpstr>Evolución de exportaciones por destino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análisis de datos con R </dc:title>
  <dc:creator>Anderson Castro</dc:creator>
  <cp:lastModifiedBy>Anderson Castro</cp:lastModifiedBy>
  <cp:revision>3</cp:revision>
  <dcterms:created xsi:type="dcterms:W3CDTF">2022-01-27T20:53:32Z</dcterms:created>
  <dcterms:modified xsi:type="dcterms:W3CDTF">2022-01-27T22:17:40Z</dcterms:modified>
</cp:coreProperties>
</file>