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8B6B72-CD48-4709-9B2A-32FB0BEBB420}">
  <a:tblStyle styleId="{468B6B72-CD48-4709-9B2A-32FB0BEBB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cf27d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4cf27d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6f5eb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6f5eb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2e22439d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2e22439d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2e22439d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2e22439d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e22439d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e22439d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2e22439d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2e22439d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2e22439d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2e22439d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2e22439d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2e22439d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e22439d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2e22439d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0de74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0de74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50de743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50de743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50de743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50de743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50de743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50de743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0de743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0de743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2e22439d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2e22439d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2e22439d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2e22439d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3cb0138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3cb0138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0de743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50de743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2e22439d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2e22439d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2e22439d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2e22439d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2e22439d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2e22439d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4cf27d7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4cf27d7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4cf27d7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4cf27d7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4cf27d71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4cf27d7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4cf27d7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4cf27d7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2e22439da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2e22439da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4cf27d7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4cf27d7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3cb0138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3cb0138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3cb0138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3cb0138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4cf27d7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4cf27d7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e22439d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e22439d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6f5eb3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6f5eb3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cfe6ff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cfe6ff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cfe6ff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4cfe6ff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cfe6ff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cfe6ff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at.whatsapp.com/CkrpuhNhTg5BrqNeUI0hjU" TargetMode="External"/><Relationship Id="rId4" Type="http://schemas.openxmlformats.org/officeDocument/2006/relationships/image" Target="../media/image15.png"/><Relationship Id="rId11" Type="http://schemas.openxmlformats.org/officeDocument/2006/relationships/hyperlink" Target="https://elena.nurulfikri.ac.id/course/view.php?id=1290" TargetMode="External"/><Relationship Id="rId10" Type="http://schemas.openxmlformats.org/officeDocument/2006/relationships/image" Target="../media/image29.png"/><Relationship Id="rId9" Type="http://schemas.openxmlformats.org/officeDocument/2006/relationships/hyperlink" Target="https://elena.nurulfikri.ac.id/course/view.php?id=1213" TargetMode="External"/><Relationship Id="rId5" Type="http://schemas.openxmlformats.org/officeDocument/2006/relationships/hyperlink" Target="https://chat.whatsapp.com/CkrpuhNhTg5BrqNeUI0hjU" TargetMode="External"/><Relationship Id="rId6" Type="http://schemas.openxmlformats.org/officeDocument/2006/relationships/hyperlink" Target="https://github.com/aufaroot18/frontend-programming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github.com/aufaroot18/frontend-programm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playlist?list=PL4cUxeGkcC9ivBf_eKCPIAYXWzLlPAm6G" TargetMode="External"/><Relationship Id="rId4" Type="http://schemas.openxmlformats.org/officeDocument/2006/relationships/hyperlink" Target="https://www.youtube.com/watch?v=-8LTPIJBGwQ" TargetMode="External"/><Relationship Id="rId5" Type="http://schemas.openxmlformats.org/officeDocument/2006/relationships/hyperlink" Target="https://www.youtube.com/watch?v=-8LTPIJBGwQ" TargetMode="External"/><Relationship Id="rId6" Type="http://schemas.openxmlformats.org/officeDocument/2006/relationships/hyperlink" Target="https://www.youtube.com/watch?v=-8LTPIJBGwQ" TargetMode="External"/><Relationship Id="rId7" Type="http://schemas.openxmlformats.org/officeDocument/2006/relationships/hyperlink" Target="https://developer.mozilla.org/en-US/docs/Learn/HTML" TargetMode="External"/><Relationship Id="rId8" Type="http://schemas.openxmlformats.org/officeDocument/2006/relationships/hyperlink" Target="https://developer.mozilla.org/en-US/docs/Learn/CS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vid19.mathdro.id/api/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react-covid-19.vercel.app/" TargetMode="External"/><Relationship Id="rId6" Type="http://schemas.openxmlformats.org/officeDocument/2006/relationships/image" Target="../media/image20.png"/><Relationship Id="rId7" Type="http://schemas.openxmlformats.org/officeDocument/2006/relationships/hyperlink" Target="https://aufaroot18.github.io/covid19/" TargetMode="External"/><Relationship Id="rId8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javascript.info/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s://reactjs.org/docs/getting-started.html" TargetMode="External"/><Relationship Id="rId6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hyperlink" Target="https://react-movie-app-seven.vercel.app/" TargetMode="External"/><Relationship Id="rId6" Type="http://schemas.openxmlformats.org/officeDocument/2006/relationships/hyperlink" Target="https://react-covid-19.vercel.app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aufabillah/overlay/experience/1887957966/multiple-media-viewer/?treasuryMediaId=1635477968345" TargetMode="External"/><Relationship Id="rId4" Type="http://schemas.openxmlformats.org/officeDocument/2006/relationships/hyperlink" Target="https://www.dicoding.com/certificates/1RXYYYWDQXVM" TargetMode="External"/><Relationship Id="rId9" Type="http://schemas.openxmlformats.org/officeDocument/2006/relationships/hyperlink" Target="https://www.instagram.com/aufaroot18/" TargetMode="External"/><Relationship Id="rId5" Type="http://schemas.openxmlformats.org/officeDocument/2006/relationships/hyperlink" Target="https://www.freecodecamp.org/certification/aufaroot18/back-end-development-and-apis" TargetMode="External"/><Relationship Id="rId6" Type="http://schemas.openxmlformats.org/officeDocument/2006/relationships/hyperlink" Target="https://github.com/aufaroot18/" TargetMode="External"/><Relationship Id="rId7" Type="http://schemas.openxmlformats.org/officeDocument/2006/relationships/hyperlink" Target="https://aufaroot18.medium.com/" TargetMode="External"/><Relationship Id="rId8" Type="http://schemas.openxmlformats.org/officeDocument/2006/relationships/hyperlink" Target="https://www.linkedin.com/in/aufabillah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de.visualstudio.com/downloa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github.com/nodesource/distributions/blob/master/README.md" TargetMode="External"/><Relationship Id="rId5" Type="http://schemas.openxmlformats.org/officeDocument/2006/relationships/hyperlink" Target="https://nodejs.org/en/download/package-manager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hyperlink" Target="https://insomnia.rest/download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ckblitz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youtube.com/playlist?list=PL4cUxeGkcC9haFPT7J25Q9GRB_ZkFrQAc" TargetMode="External"/><Relationship Id="rId4" Type="http://schemas.openxmlformats.org/officeDocument/2006/relationships/hyperlink" Target="https://www.youtube.com/watch?v=jS4aFq5-91M" TargetMode="External"/><Relationship Id="rId5" Type="http://schemas.openxmlformats.org/officeDocument/2006/relationships/hyperlink" Target="https://developer.mozilla.org/en-US/docs/Web/JavaScript/A_re-introduction_to_JavaScrip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reecodecamp.org/learn/front-end-development-librar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Engineer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On Time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Task will be opened for a week.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UTS and UAS will be opened for 2 weeks (based on agreement).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Assignment will be closed automatically.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extra time (this is not football).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Keep Connected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3407885" y="1732775"/>
            <a:ext cx="2004691" cy="2228525"/>
            <a:chOff x="1016235" y="1745125"/>
            <a:chExt cx="2004691" cy="2228525"/>
          </a:xfrm>
        </p:grpSpPr>
        <p:pic>
          <p:nvPicPr>
            <p:cNvPr id="183" name="Google Shape;183;p23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10878" l="14522" r="14008" t="9662"/>
            <a:stretch/>
          </p:blipFill>
          <p:spPr>
            <a:xfrm>
              <a:off x="1016235" y="1745125"/>
              <a:ext cx="2004691" cy="170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3"/>
            <p:cNvSpPr txBox="1"/>
            <p:nvPr/>
          </p:nvSpPr>
          <p:spPr>
            <a:xfrm>
              <a:off x="1422663" y="3650550"/>
              <a:ext cx="1207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WA Group</a:t>
              </a:r>
              <a:endParaRPr sz="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750250" y="1732775"/>
            <a:ext cx="2328250" cy="2228525"/>
            <a:chOff x="3407875" y="1745125"/>
            <a:chExt cx="2328250" cy="2228525"/>
          </a:xfrm>
        </p:grpSpPr>
        <p:pic>
          <p:nvPicPr>
            <p:cNvPr id="186" name="Google Shape;186;p23">
              <a:hlinkClick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8005" r="7727" t="0"/>
            <a:stretch/>
          </p:blipFill>
          <p:spPr>
            <a:xfrm>
              <a:off x="3407875" y="1745125"/>
              <a:ext cx="2328250" cy="1701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3"/>
            <p:cNvSpPr txBox="1"/>
            <p:nvPr/>
          </p:nvSpPr>
          <p:spPr>
            <a:xfrm>
              <a:off x="3968238" y="3650550"/>
              <a:ext cx="1207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Github Repository</a:t>
              </a:r>
              <a:endParaRPr sz="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1065500" y="1732775"/>
            <a:ext cx="2004701" cy="2228525"/>
            <a:chOff x="6123075" y="1745125"/>
            <a:chExt cx="2004701" cy="2228525"/>
          </a:xfrm>
        </p:grpSpPr>
        <p:pic>
          <p:nvPicPr>
            <p:cNvPr id="189" name="Google Shape;189;p2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8644" r="5252" t="0"/>
            <a:stretch/>
          </p:blipFill>
          <p:spPr>
            <a:xfrm>
              <a:off x="6123075" y="1745125"/>
              <a:ext cx="2004701" cy="168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3"/>
            <p:cNvSpPr txBox="1"/>
            <p:nvPr/>
          </p:nvSpPr>
          <p:spPr>
            <a:xfrm>
              <a:off x="6482238" y="3650550"/>
              <a:ext cx="1207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11"/>
                </a:rPr>
                <a:t>Elena Course</a:t>
              </a:r>
              <a:endParaRPr sz="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Basic Knowledge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HTML: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Basic: Tag, Element, Attribute, Class, ID.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 Element: Paragraph, Heading, List, Hyperlinks.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Image, Form, Table.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Layout: div, span, header, main, footer, nav.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Selector: Type, Class, ID, Attribute, Pseudo, Combinators.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Box Model: Margin, Padding, Border, Content, Width, Height.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Stylin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g Text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Color, Background, Font Family, Font Size.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 Layout: Flexbox, Grid.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Relearn Basic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Resources: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Please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take one and finish him.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Net Ninja: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&amp; CSS Crash Course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Freecodecamp: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&amp; CSS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Tutorial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Build a Recipes Website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MDN (Mozilla):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- Structuring the Web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MDN (Mozilla):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- Styling the Web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Others are welcome.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How is JavaScript?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Will be covered: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Basic.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Modern (ES6).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OOP.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Asynchronous.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What Frontend is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 txBox="1"/>
          <p:nvPr>
            <p:ph idx="4294967295" type="body"/>
          </p:nvPr>
        </p:nvSpPr>
        <p:spPr>
          <a:xfrm>
            <a:off x="4572000" y="2187900"/>
            <a:ext cx="30945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sz="1400">
                <a:latin typeface="Roboto"/>
                <a:ea typeface="Roboto"/>
                <a:cs typeface="Roboto"/>
                <a:sym typeface="Roboto"/>
              </a:rPr>
              <a:t>Frontend Web Developer.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sz="1400">
                <a:latin typeface="Roboto"/>
                <a:ea typeface="Roboto"/>
                <a:cs typeface="Roboto"/>
                <a:sym typeface="Roboto"/>
              </a:rPr>
              <a:t>Frontend Mobile Developer.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sz="1400">
                <a:latin typeface="Roboto"/>
                <a:ea typeface="Roboto"/>
                <a:cs typeface="Roboto"/>
                <a:sym typeface="Roboto"/>
              </a:rPr>
              <a:t>Frontend Engineer.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25698"/>
            <a:ext cx="3748726" cy="26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UI/UX vs Frontend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3" name="Google Shape;233;p30"/>
          <p:cNvGrpSpPr/>
          <p:nvPr/>
        </p:nvGrpSpPr>
        <p:grpSpPr>
          <a:xfrm>
            <a:off x="1214913" y="1450787"/>
            <a:ext cx="2805725" cy="2869025"/>
            <a:chOff x="727650" y="1637400"/>
            <a:chExt cx="2805725" cy="2869025"/>
          </a:xfrm>
        </p:grpSpPr>
        <p:pic>
          <p:nvPicPr>
            <p:cNvPr id="234" name="Google Shape;23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650" y="1637400"/>
              <a:ext cx="2805725" cy="219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30"/>
            <p:cNvSpPr txBox="1"/>
            <p:nvPr/>
          </p:nvSpPr>
          <p:spPr>
            <a:xfrm>
              <a:off x="1690263" y="3889325"/>
              <a:ext cx="8805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UI/UX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Design</a:t>
              </a:r>
              <a:endParaRPr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30"/>
          <p:cNvGrpSpPr/>
          <p:nvPr/>
        </p:nvGrpSpPr>
        <p:grpSpPr>
          <a:xfrm>
            <a:off x="4852438" y="1450787"/>
            <a:ext cx="3076646" cy="2869025"/>
            <a:chOff x="4513000" y="1637400"/>
            <a:chExt cx="3076646" cy="2869025"/>
          </a:xfrm>
        </p:grpSpPr>
        <p:pic>
          <p:nvPicPr>
            <p:cNvPr id="237" name="Google Shape;23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13000" y="1637400"/>
              <a:ext cx="3076646" cy="219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0"/>
            <p:cNvSpPr txBox="1"/>
            <p:nvPr/>
          </p:nvSpPr>
          <p:spPr>
            <a:xfrm>
              <a:off x="5611076" y="3889325"/>
              <a:ext cx="9801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Why is Frontend?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50" y="1329250"/>
            <a:ext cx="4597498" cy="322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5314050" y="2082300"/>
            <a:ext cx="3113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 Am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Frontend Engineer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00" y="479813"/>
            <a:ext cx="4145000" cy="41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4294967295" type="ctrTitle"/>
          </p:nvPr>
        </p:nvSpPr>
        <p:spPr>
          <a:xfrm>
            <a:off x="5143125" y="2079000"/>
            <a:ext cx="27267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Wellcome</a:t>
            </a:r>
            <a:endParaRPr b="0" sz="42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32"/>
          <p:cNvGrpSpPr/>
          <p:nvPr/>
        </p:nvGrpSpPr>
        <p:grpSpPr>
          <a:xfrm>
            <a:off x="1293013" y="678500"/>
            <a:ext cx="2086501" cy="2483313"/>
            <a:chOff x="1138375" y="951987"/>
            <a:chExt cx="2086501" cy="2483313"/>
          </a:xfrm>
        </p:grpSpPr>
        <p:pic>
          <p:nvPicPr>
            <p:cNvPr id="252" name="Google Shape;25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8375" y="951987"/>
              <a:ext cx="2086501" cy="1867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2"/>
            <p:cNvSpPr txBox="1"/>
            <p:nvPr/>
          </p:nvSpPr>
          <p:spPr>
            <a:xfrm>
              <a:off x="1621075" y="2942700"/>
              <a:ext cx="112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Laravel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3795950" y="678476"/>
            <a:ext cx="4475331" cy="2483324"/>
            <a:chOff x="3795950" y="678476"/>
            <a:chExt cx="4475331" cy="2483324"/>
          </a:xfrm>
        </p:grpSpPr>
        <p:grpSp>
          <p:nvGrpSpPr>
            <p:cNvPr id="255" name="Google Shape;255;p32"/>
            <p:cNvGrpSpPr/>
            <p:nvPr/>
          </p:nvGrpSpPr>
          <p:grpSpPr>
            <a:xfrm>
              <a:off x="4855463" y="678476"/>
              <a:ext cx="3415818" cy="2483324"/>
              <a:chOff x="4327250" y="951976"/>
              <a:chExt cx="3415818" cy="2483324"/>
            </a:xfrm>
          </p:grpSpPr>
          <p:pic>
            <p:nvPicPr>
              <p:cNvPr id="256" name="Google Shape;256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27250" y="951976"/>
                <a:ext cx="3415818" cy="1867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" name="Google Shape;257;p32"/>
              <p:cNvSpPr txBox="1"/>
              <p:nvPr/>
            </p:nvSpPr>
            <p:spPr>
              <a:xfrm>
                <a:off x="5326719" y="2942700"/>
                <a:ext cx="14169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0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View</a:t>
                </a:r>
                <a:endParaRPr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000">
                    <a:solidFill>
                      <a:schemeClr val="accent1"/>
                    </a:solidFill>
                    <a:highlight>
                      <a:schemeClr val="dk1"/>
                    </a:highlight>
                    <a:latin typeface="Roboto"/>
                    <a:ea typeface="Roboto"/>
                    <a:cs typeface="Roboto"/>
                    <a:sym typeface="Roboto"/>
                  </a:rPr>
                  <a:t>HTML/CSS/JS</a:t>
                </a:r>
                <a:endParaRPr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58" name="Google Shape;258;p32"/>
            <p:cNvCxnSpPr/>
            <p:nvPr/>
          </p:nvCxnSpPr>
          <p:spPr>
            <a:xfrm>
              <a:off x="3795950" y="1978638"/>
              <a:ext cx="900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9" name="Google Shape;259;p32"/>
          <p:cNvSpPr txBox="1"/>
          <p:nvPr/>
        </p:nvSpPr>
        <p:spPr>
          <a:xfrm>
            <a:off x="2116800" y="3789750"/>
            <a:ext cx="49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Monolithic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Arsitektur yang menggabungkan semua komponen menjadi satu.</a:t>
            </a:r>
            <a:endParaRPr i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intinya: Backend dan Frontend disatukan menjadi satu komponen.</a:t>
            </a:r>
            <a:endParaRPr i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2791500" y="1247725"/>
            <a:ext cx="3561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to scale up?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Used by other systems?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791500" y="2537625"/>
            <a:ext cx="356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Decouple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7" name="Google Shape;267;p33"/>
          <p:cNvGrpSpPr/>
          <p:nvPr/>
        </p:nvGrpSpPr>
        <p:grpSpPr>
          <a:xfrm>
            <a:off x="1478725" y="3103400"/>
            <a:ext cx="2477700" cy="1327700"/>
            <a:chOff x="1478725" y="3103400"/>
            <a:chExt cx="2477700" cy="1327700"/>
          </a:xfrm>
        </p:grpSpPr>
        <p:sp>
          <p:nvSpPr>
            <p:cNvPr id="268" name="Google Shape;268;p33"/>
            <p:cNvSpPr txBox="1"/>
            <p:nvPr/>
          </p:nvSpPr>
          <p:spPr>
            <a:xfrm>
              <a:off x="1478725" y="3877000"/>
              <a:ext cx="247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24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9" name="Google Shape;269;p33"/>
            <p:cNvCxnSpPr/>
            <p:nvPr/>
          </p:nvCxnSpPr>
          <p:spPr>
            <a:xfrm flipH="1">
              <a:off x="2887025" y="3103400"/>
              <a:ext cx="661500" cy="531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0" name="Google Shape;270;p33"/>
          <p:cNvGrpSpPr/>
          <p:nvPr/>
        </p:nvGrpSpPr>
        <p:grpSpPr>
          <a:xfrm>
            <a:off x="5080750" y="3156900"/>
            <a:ext cx="2477700" cy="1274200"/>
            <a:chOff x="5080750" y="3156900"/>
            <a:chExt cx="2477700" cy="1274200"/>
          </a:xfrm>
        </p:grpSpPr>
        <p:sp>
          <p:nvSpPr>
            <p:cNvPr id="271" name="Google Shape;271;p33"/>
            <p:cNvSpPr txBox="1"/>
            <p:nvPr/>
          </p:nvSpPr>
          <p:spPr>
            <a:xfrm>
              <a:off x="5080750" y="3877000"/>
              <a:ext cx="2477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24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2" name="Google Shape;272;p33"/>
            <p:cNvCxnSpPr/>
            <p:nvPr/>
          </p:nvCxnSpPr>
          <p:spPr>
            <a:xfrm>
              <a:off x="5742250" y="3156900"/>
              <a:ext cx="582000" cy="54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34"/>
          <p:cNvGrpSpPr/>
          <p:nvPr/>
        </p:nvGrpSpPr>
        <p:grpSpPr>
          <a:xfrm>
            <a:off x="479688" y="1083262"/>
            <a:ext cx="2086501" cy="2483313"/>
            <a:chOff x="1138375" y="951987"/>
            <a:chExt cx="2086501" cy="2483313"/>
          </a:xfrm>
        </p:grpSpPr>
        <p:pic>
          <p:nvPicPr>
            <p:cNvPr id="279" name="Google Shape;27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8375" y="951987"/>
              <a:ext cx="2086501" cy="1867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34"/>
            <p:cNvSpPr txBox="1"/>
            <p:nvPr/>
          </p:nvSpPr>
          <p:spPr>
            <a:xfrm>
              <a:off x="1621075" y="2942700"/>
              <a:ext cx="112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Laravel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" name="Google Shape;281;p34"/>
          <p:cNvGrpSpPr/>
          <p:nvPr/>
        </p:nvGrpSpPr>
        <p:grpSpPr>
          <a:xfrm>
            <a:off x="2661000" y="1335924"/>
            <a:ext cx="3089564" cy="1308050"/>
            <a:chOff x="2661000" y="1335924"/>
            <a:chExt cx="3089564" cy="1308050"/>
          </a:xfrm>
        </p:grpSpPr>
        <p:pic>
          <p:nvPicPr>
            <p:cNvPr id="282" name="Google Shape;282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02714" y="1335924"/>
              <a:ext cx="2447850" cy="1308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3" name="Google Shape;283;p34"/>
            <p:cNvCxnSpPr/>
            <p:nvPr/>
          </p:nvCxnSpPr>
          <p:spPr>
            <a:xfrm flipH="1" rot="10800000">
              <a:off x="2661000" y="2074413"/>
              <a:ext cx="396000" cy="3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4" name="Google Shape;284;p34"/>
          <p:cNvGrpSpPr/>
          <p:nvPr/>
        </p:nvGrpSpPr>
        <p:grpSpPr>
          <a:xfrm>
            <a:off x="6028950" y="134050"/>
            <a:ext cx="2635350" cy="1553750"/>
            <a:chOff x="6028950" y="134050"/>
            <a:chExt cx="2635350" cy="1553750"/>
          </a:xfrm>
        </p:grpSpPr>
        <p:pic>
          <p:nvPicPr>
            <p:cNvPr id="285" name="Google Shape;285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26450" y="134050"/>
              <a:ext cx="2237850" cy="1061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34"/>
            <p:cNvSpPr txBox="1"/>
            <p:nvPr/>
          </p:nvSpPr>
          <p:spPr>
            <a:xfrm>
              <a:off x="6984813" y="1195200"/>
              <a:ext cx="112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7" name="Google Shape;287;p34"/>
            <p:cNvCxnSpPr/>
            <p:nvPr/>
          </p:nvCxnSpPr>
          <p:spPr>
            <a:xfrm flipH="1" rot="10800000">
              <a:off x="6028950" y="1120788"/>
              <a:ext cx="350700" cy="322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8" name="Google Shape;288;p34"/>
          <p:cNvGrpSpPr/>
          <p:nvPr/>
        </p:nvGrpSpPr>
        <p:grpSpPr>
          <a:xfrm>
            <a:off x="6062275" y="1997875"/>
            <a:ext cx="2205401" cy="2119050"/>
            <a:chOff x="6062275" y="1997875"/>
            <a:chExt cx="2205401" cy="2119050"/>
          </a:xfrm>
        </p:grpSpPr>
        <p:pic>
          <p:nvPicPr>
            <p:cNvPr id="289" name="Google Shape;289;p34"/>
            <p:cNvPicPr preferRelativeResize="0"/>
            <p:nvPr/>
          </p:nvPicPr>
          <p:blipFill rotWithShape="1">
            <a:blip r:embed="rId6">
              <a:alphaModFix/>
            </a:blip>
            <a:srcRect b="0" l="24641" r="17745" t="0"/>
            <a:stretch/>
          </p:blipFill>
          <p:spPr>
            <a:xfrm>
              <a:off x="7080175" y="1997875"/>
              <a:ext cx="1187501" cy="1626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34"/>
            <p:cNvSpPr txBox="1"/>
            <p:nvPr/>
          </p:nvSpPr>
          <p:spPr>
            <a:xfrm>
              <a:off x="7113363" y="3624325"/>
              <a:ext cx="112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Mobile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1" name="Google Shape;291;p34"/>
            <p:cNvCxnSpPr/>
            <p:nvPr/>
          </p:nvCxnSpPr>
          <p:spPr>
            <a:xfrm>
              <a:off x="6062275" y="2116988"/>
              <a:ext cx="397500" cy="27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2" name="Google Shape;292;p34"/>
          <p:cNvSpPr txBox="1"/>
          <p:nvPr/>
        </p:nvSpPr>
        <p:spPr>
          <a:xfrm>
            <a:off x="2116800" y="3789750"/>
            <a:ext cx="49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Microservices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Arsitektur yang memisahkan setiap layanan menjadi bagian kecil.</a:t>
            </a:r>
            <a:endParaRPr i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intinya: Backend dan Frontend dipisahkan menjadi komponen berbeda.</a:t>
            </a:r>
            <a:endParaRPr i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35"/>
          <p:cNvGrpSpPr/>
          <p:nvPr/>
        </p:nvGrpSpPr>
        <p:grpSpPr>
          <a:xfrm>
            <a:off x="1022063" y="1392900"/>
            <a:ext cx="3026300" cy="2357700"/>
            <a:chOff x="268750" y="383400"/>
            <a:chExt cx="3026300" cy="2357700"/>
          </a:xfrm>
        </p:grpSpPr>
        <p:sp>
          <p:nvSpPr>
            <p:cNvPr id="299" name="Google Shape;299;p35"/>
            <p:cNvSpPr txBox="1"/>
            <p:nvPr/>
          </p:nvSpPr>
          <p:spPr>
            <a:xfrm>
              <a:off x="1150250" y="2402400"/>
              <a:ext cx="1263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Covid API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0" name="Google Shape;300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750" y="383400"/>
              <a:ext cx="3026300" cy="185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35"/>
          <p:cNvGrpSpPr/>
          <p:nvPr/>
        </p:nvGrpSpPr>
        <p:grpSpPr>
          <a:xfrm>
            <a:off x="5452588" y="321750"/>
            <a:ext cx="2669350" cy="2103075"/>
            <a:chOff x="4572000" y="232450"/>
            <a:chExt cx="2669350" cy="2103075"/>
          </a:xfrm>
        </p:grpSpPr>
        <p:sp>
          <p:nvSpPr>
            <p:cNvPr id="302" name="Google Shape;302;p35"/>
            <p:cNvSpPr txBox="1"/>
            <p:nvPr/>
          </p:nvSpPr>
          <p:spPr>
            <a:xfrm>
              <a:off x="5089025" y="1996825"/>
              <a:ext cx="163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Covid Website</a:t>
              </a: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(React)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3" name="Google Shape;30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2000" y="232450"/>
              <a:ext cx="2669350" cy="17643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35"/>
          <p:cNvGrpSpPr/>
          <p:nvPr/>
        </p:nvGrpSpPr>
        <p:grpSpPr>
          <a:xfrm>
            <a:off x="5528412" y="2718675"/>
            <a:ext cx="2517696" cy="2103075"/>
            <a:chOff x="3669175" y="2515975"/>
            <a:chExt cx="2517696" cy="2103075"/>
          </a:xfrm>
        </p:grpSpPr>
        <p:sp>
          <p:nvSpPr>
            <p:cNvPr id="305" name="Google Shape;305;p35"/>
            <p:cNvSpPr txBox="1"/>
            <p:nvPr/>
          </p:nvSpPr>
          <p:spPr>
            <a:xfrm>
              <a:off x="4110375" y="4280350"/>
              <a:ext cx="163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Covid Website</a:t>
              </a: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(Vanilla)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6" name="Google Shape;30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69175" y="2515975"/>
              <a:ext cx="2517696" cy="176437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7" name="Google Shape;307;p35"/>
          <p:cNvCxnSpPr/>
          <p:nvPr/>
        </p:nvCxnSpPr>
        <p:spPr>
          <a:xfrm flipH="1" rot="10800000">
            <a:off x="4271813" y="1674550"/>
            <a:ext cx="987300" cy="40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/>
          <p:nvPr/>
        </p:nvCxnSpPr>
        <p:spPr>
          <a:xfrm>
            <a:off x="4359988" y="2854213"/>
            <a:ext cx="856800" cy="50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Skills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Foundation: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HTML: Create Structure.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CSS: Give Styling.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JavaScript: Add interactivity and dynamic.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Stack: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Framework CSS: Tailwind, Bootstrap.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 Preprocessor: SASS, PostCSS.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Bundler: Webpack, Parcel.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Library/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Framework JavaScript: React, Vue, Svelte.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Framework over Framework: Next (React), Nuxt (Vue), Sapper (Svelte).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Testing: Jest, Cypress, React Testing Library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Responsibility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Code UI.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Responsive Web Design.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 API.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Improve Performance &amp; Accessibility.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Testing: Unit Test, Integration, Browser Testing.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Design System.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Our Stack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6" name="Google Shape;326;p38"/>
          <p:cNvGraphicFramePr/>
          <p:nvPr/>
        </p:nvGraphicFramePr>
        <p:xfrm>
          <a:off x="1045238" y="17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{468B6B72-CD48-4709-9B2A-32FB0BEBB420}</a:tableStyleId>
              </a:tblPr>
              <a:tblGrid>
                <a:gridCol w="860325"/>
                <a:gridCol w="1024700"/>
                <a:gridCol w="1440900"/>
                <a:gridCol w="1199225"/>
                <a:gridCol w="1143675"/>
                <a:gridCol w="138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Library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Styling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Routing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Fetch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React.js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Hooks (I)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CSS Modules (I)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Router (E)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Fetch (I)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(I)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Context (I)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Styled Component (E)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Axios (E)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Hook Form (E)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Redux (E)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Tailwind (E)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Query (E)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Formik (E)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38"/>
          <p:cNvSpPr txBox="1"/>
          <p:nvPr/>
        </p:nvSpPr>
        <p:spPr>
          <a:xfrm>
            <a:off x="727650" y="3909150"/>
            <a:ext cx="2833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I: Internal (default)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E: External (third party)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Our Guide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3" name="Google Shape;333;p39"/>
          <p:cNvGrpSpPr/>
          <p:nvPr/>
        </p:nvGrpSpPr>
        <p:grpSpPr>
          <a:xfrm>
            <a:off x="1945675" y="1995975"/>
            <a:ext cx="2361600" cy="1658475"/>
            <a:chOff x="1761925" y="1780613"/>
            <a:chExt cx="2361600" cy="1658475"/>
          </a:xfrm>
        </p:grpSpPr>
        <p:sp>
          <p:nvSpPr>
            <p:cNvPr id="334" name="Google Shape;334;p39"/>
            <p:cNvSpPr txBox="1"/>
            <p:nvPr/>
          </p:nvSpPr>
          <p:spPr>
            <a:xfrm>
              <a:off x="1761925" y="2852588"/>
              <a:ext cx="2361600" cy="5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u="sng">
                  <a:solidFill>
                    <a:schemeClr val="hlink"/>
                  </a:solidFill>
                  <a:latin typeface="Lato"/>
                  <a:ea typeface="Lato"/>
                  <a:cs typeface="Lato"/>
                  <a:sym typeface="Lato"/>
                  <a:hlinkClick r:id="rId3"/>
                </a:rPr>
                <a:t>JavaScript Info</a:t>
              </a:r>
              <a:endPara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The Modern JavaScript Tutorial</a:t>
              </a:r>
              <a:endPara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35" name="Google Shape;33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4825" y="1780613"/>
              <a:ext cx="995796" cy="995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39"/>
          <p:cNvGrpSpPr/>
          <p:nvPr/>
        </p:nvGrpSpPr>
        <p:grpSpPr>
          <a:xfrm>
            <a:off x="4836725" y="1995975"/>
            <a:ext cx="2361600" cy="1658475"/>
            <a:chOff x="4652975" y="1780613"/>
            <a:chExt cx="2361600" cy="1658475"/>
          </a:xfrm>
        </p:grpSpPr>
        <p:sp>
          <p:nvSpPr>
            <p:cNvPr id="337" name="Google Shape;337;p39"/>
            <p:cNvSpPr txBox="1"/>
            <p:nvPr/>
          </p:nvSpPr>
          <p:spPr>
            <a:xfrm>
              <a:off x="4652975" y="2852588"/>
              <a:ext cx="2361600" cy="5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u="sng">
                  <a:solidFill>
                    <a:schemeClr val="hlink"/>
                  </a:solidFill>
                  <a:latin typeface="Lato"/>
                  <a:ea typeface="Lato"/>
                  <a:cs typeface="Lato"/>
                  <a:sym typeface="Lato"/>
                  <a:hlinkClick r:id="rId5"/>
                </a:rPr>
                <a:t>React</a:t>
              </a:r>
              <a:endPara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React Documentation</a:t>
              </a:r>
              <a:endPara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38" name="Google Shape;33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60925" y="1780613"/>
              <a:ext cx="1145700" cy="9957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Projects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38" y="1675500"/>
            <a:ext cx="3040725" cy="213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738" y="1675500"/>
            <a:ext cx="3162516" cy="21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/>
        </p:nvSpPr>
        <p:spPr>
          <a:xfrm>
            <a:off x="2053263" y="3806950"/>
            <a:ext cx="1415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Hands-on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 App Database</a:t>
            </a:r>
            <a:endParaRPr sz="10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5614138" y="3806950"/>
            <a:ext cx="1415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Covid Monitoring</a:t>
            </a:r>
            <a:endParaRPr sz="10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544950" y="577125"/>
            <a:ext cx="30540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# Certifications and Licenses</a:t>
            </a:r>
            <a:endParaRPr sz="12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Frontend Engineer - YABB Gojek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Frontend Expert - Dicoding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Backend Certification - Freecodecamp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700600" y="577125"/>
            <a:ext cx="35631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Aufa Billah - @aufaroot18</a:t>
            </a:r>
            <a:endParaRPr sz="12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Angkatan 2015 - 2019 (3.86)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Beasiswa STT-NF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Experience and Organization</a:t>
            </a:r>
            <a:endParaRPr sz="12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Assistant Lecturer - STT-NF (2016 - Recent)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Frontend Engineer - YABB (2021)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Web Developer - IQR Foundation (2020)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Web Developer - Alkhatech (2018).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Content Writer &amp; Editor (2015 - 2019).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BEM STT-NF (2016 - 2019).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Google DSC STT-NF (2018).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Seirama (2018).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Cordofa Dompet Dhuafa (2018).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Senada (2017)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628250" y="4681350"/>
            <a:ext cx="242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000" u="sng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d" sz="1000" u="sng">
                <a:solidFill>
                  <a:srgbClr val="00AB6C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d" sz="1000" u="sng">
                <a:solidFill>
                  <a:srgbClr val="0077B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d" sz="1000" u="sng">
                <a:solidFill>
                  <a:srgbClr val="C13584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</a:t>
            </a:r>
            <a:endParaRPr sz="1000">
              <a:solidFill>
                <a:srgbClr val="C1358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Write your Code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Text Editor: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Don’t code in notepad or microsoft word, but Vim is welcome.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Download and Install VSCode: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Others are welcome.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Extensions: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Prettier: Code formatter.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ESLint: Find problems.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Live Server: Hot reload.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Run JavaScript</a:t>
            </a: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Environment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Node.js: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Choose LTS Version.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Windows: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Linux (Debian Based):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Linux (Others):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Verify: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Verify Node: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 -v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Verify NPM: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-v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Testing API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4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Postman: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Insomnia: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Others are welcome.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Get Stuck with Tools?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Online code editor: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Register Stack Blitz: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Choose React Project.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Make Sure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Setup Tools (Primary).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Re-learn HTML and CSS (Primary).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Learn JavaScript Modern (Secondary).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Resources: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Please take one and finish him.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Net Ninja: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Modern JavaScript Tutorial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Freecodecamp: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Full JavaScript Course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Mozilla: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 re-introduction to JavaScript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Others are welcome.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Schemes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Components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1135313" y="1815900"/>
            <a:ext cx="2352675" cy="2209225"/>
            <a:chOff x="1114100" y="1480275"/>
            <a:chExt cx="2352675" cy="2209225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4100" y="1480275"/>
              <a:ext cx="2352675" cy="169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7"/>
            <p:cNvSpPr txBox="1"/>
            <p:nvPr/>
          </p:nvSpPr>
          <p:spPr>
            <a:xfrm>
              <a:off x="1816738" y="3173800"/>
              <a:ext cx="9474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5%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Attendance</a:t>
              </a:r>
              <a:endParaRPr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3673737" y="1814173"/>
            <a:ext cx="2352675" cy="2210952"/>
            <a:chOff x="3652525" y="1478548"/>
            <a:chExt cx="2352675" cy="2210952"/>
          </a:xfrm>
        </p:grpSpPr>
        <p:pic>
          <p:nvPicPr>
            <p:cNvPr id="119" name="Google Shape;11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2525" y="1478548"/>
              <a:ext cx="2352675" cy="1695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4278663" y="3173800"/>
              <a:ext cx="11004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Task &amp; Practice</a:t>
              </a:r>
              <a:endParaRPr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6219238" y="1814175"/>
            <a:ext cx="1789445" cy="2210950"/>
            <a:chOff x="6198025" y="1478550"/>
            <a:chExt cx="1789445" cy="2210950"/>
          </a:xfrm>
        </p:grpSpPr>
        <p:pic>
          <p:nvPicPr>
            <p:cNvPr id="122" name="Google Shape;12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98025" y="1478550"/>
              <a:ext cx="1789445" cy="1695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7"/>
            <p:cNvSpPr txBox="1"/>
            <p:nvPr/>
          </p:nvSpPr>
          <p:spPr>
            <a:xfrm>
              <a:off x="6619050" y="3173800"/>
              <a:ext cx="9474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UTS &amp; UAS</a:t>
              </a:r>
              <a:endParaRPr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Make Your Choice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858450" y="1627025"/>
            <a:ext cx="1560576" cy="2039000"/>
            <a:chOff x="727650" y="1333475"/>
            <a:chExt cx="1560576" cy="2039000"/>
          </a:xfrm>
        </p:grpSpPr>
        <p:pic>
          <p:nvPicPr>
            <p:cNvPr id="130" name="Google Shape;13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650" y="1333475"/>
              <a:ext cx="1560576" cy="1523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8"/>
            <p:cNvSpPr txBox="1"/>
            <p:nvPr/>
          </p:nvSpPr>
          <p:spPr>
            <a:xfrm>
              <a:off x="924138" y="2856775"/>
              <a:ext cx="1167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Take it all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2804900" y="1615000"/>
            <a:ext cx="1560574" cy="2051025"/>
            <a:chOff x="2674100" y="1321450"/>
            <a:chExt cx="1560574" cy="2051025"/>
          </a:xfrm>
        </p:grpSpPr>
        <p:pic>
          <p:nvPicPr>
            <p:cNvPr id="133" name="Google Shape;13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74100" y="1321450"/>
              <a:ext cx="1560574" cy="1547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8"/>
            <p:cNvSpPr txBox="1"/>
            <p:nvPr/>
          </p:nvSpPr>
          <p:spPr>
            <a:xfrm>
              <a:off x="2870588" y="2856775"/>
              <a:ext cx="1167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C-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Just take final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4751350" y="1627013"/>
            <a:ext cx="1560574" cy="2039000"/>
            <a:chOff x="4620550" y="1333463"/>
            <a:chExt cx="1560574" cy="2039000"/>
          </a:xfrm>
        </p:grpSpPr>
        <p:pic>
          <p:nvPicPr>
            <p:cNvPr id="136" name="Google Shape;13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20550" y="1333463"/>
              <a:ext cx="1560574" cy="1547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8"/>
            <p:cNvSpPr txBox="1"/>
            <p:nvPr/>
          </p:nvSpPr>
          <p:spPr>
            <a:xfrm>
              <a:off x="4830613" y="2856763"/>
              <a:ext cx="1167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Just take task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6724975" y="1627013"/>
            <a:ext cx="1560574" cy="2039000"/>
            <a:chOff x="6594175" y="1333463"/>
            <a:chExt cx="1560574" cy="2039000"/>
          </a:xfrm>
        </p:grpSpPr>
        <p:pic>
          <p:nvPicPr>
            <p:cNvPr id="139" name="Google Shape;13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94175" y="1333463"/>
              <a:ext cx="1560574" cy="1547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8"/>
            <p:cNvSpPr txBox="1"/>
            <p:nvPr/>
          </p:nvSpPr>
          <p:spPr>
            <a:xfrm>
              <a:off x="6790638" y="2856763"/>
              <a:ext cx="1167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Plagiarism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3201150" y="4109475"/>
            <a:ext cx="27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Should be</a:t>
            </a:r>
            <a:r>
              <a:rPr lang="id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 to pass the course.</a:t>
            </a:r>
            <a:endParaRPr sz="12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Great Software Engineer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775237" y="1888265"/>
            <a:ext cx="1594500" cy="1894335"/>
            <a:chOff x="976650" y="1993365"/>
            <a:chExt cx="1594500" cy="1894335"/>
          </a:xfrm>
        </p:grpSpPr>
        <p:pic>
          <p:nvPicPr>
            <p:cNvPr id="148" name="Google Shape;14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6650" y="1993365"/>
              <a:ext cx="1594500" cy="1378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 txBox="1"/>
            <p:nvPr/>
          </p:nvSpPr>
          <p:spPr>
            <a:xfrm>
              <a:off x="976650" y="3372000"/>
              <a:ext cx="15945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On Time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Attendance, Task, Final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9"/>
          <p:cNvGrpSpPr/>
          <p:nvPr/>
        </p:nvGrpSpPr>
        <p:grpSpPr>
          <a:xfrm>
            <a:off x="2774913" y="1996800"/>
            <a:ext cx="1594500" cy="1785800"/>
            <a:chOff x="3172650" y="2101900"/>
            <a:chExt cx="1594500" cy="1785800"/>
          </a:xfrm>
        </p:grpSpPr>
        <p:pic>
          <p:nvPicPr>
            <p:cNvPr id="151" name="Google Shape;151;p19"/>
            <p:cNvPicPr preferRelativeResize="0"/>
            <p:nvPr/>
          </p:nvPicPr>
          <p:blipFill rotWithShape="1">
            <a:blip r:embed="rId4">
              <a:alphaModFix/>
            </a:blip>
            <a:srcRect b="0" l="8294" r="9013" t="0"/>
            <a:stretch/>
          </p:blipFill>
          <p:spPr>
            <a:xfrm>
              <a:off x="3266900" y="2101900"/>
              <a:ext cx="1406026" cy="111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9"/>
            <p:cNvSpPr txBox="1"/>
            <p:nvPr/>
          </p:nvSpPr>
          <p:spPr>
            <a:xfrm>
              <a:off x="3172650" y="3372000"/>
              <a:ext cx="15945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strike="sng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Passion</a:t>
              </a:r>
              <a:endParaRPr sz="1000" strike="sng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Practice more and more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4774588" y="1888277"/>
            <a:ext cx="1594500" cy="1894323"/>
            <a:chOff x="5152613" y="1993377"/>
            <a:chExt cx="1594500" cy="1894323"/>
          </a:xfrm>
        </p:grpSpPr>
        <p:pic>
          <p:nvPicPr>
            <p:cNvPr id="154" name="Google Shape;15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00462" y="1993377"/>
              <a:ext cx="1298838" cy="1341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5152613" y="3372000"/>
              <a:ext cx="15945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Read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Documentation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6774263" y="1961450"/>
            <a:ext cx="1594500" cy="1821150"/>
            <a:chOff x="7091625" y="1881075"/>
            <a:chExt cx="1594500" cy="1821150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6">
              <a:alphaModFix/>
            </a:blip>
            <a:srcRect b="9543" l="15695" r="19499" t="0"/>
            <a:stretch/>
          </p:blipFill>
          <p:spPr>
            <a:xfrm>
              <a:off x="7313753" y="1881075"/>
              <a:ext cx="1150246" cy="111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/>
            <p:cNvSpPr txBox="1"/>
            <p:nvPr/>
          </p:nvSpPr>
          <p:spPr>
            <a:xfrm>
              <a:off x="7091625" y="3186525"/>
              <a:ext cx="15945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chemeClr val="accen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Curious</a:t>
              </a:r>
              <a:endParaRPr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Just Say Goodbye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Say hello next semester who does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plagiarism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Types: Share, Ask, Copy Paste (Github/Others).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project: Test, Code Review.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Sorry, no fixing bestie.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Need More Coffee?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Take Freecodecamp Front-End C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rtification: </a:t>
            </a:r>
            <a:r>
              <a:rPr lang="id" sz="1000" u="sng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Passed all courses and completed 1 of 5 project.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Timeline: 17 Februari - 18 Juni 2022.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Only who meets all requirements are accepted.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