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Raleway"/>
      <p:regular r:id="rId45"/>
      <p:bold r:id="rId46"/>
      <p:italic r:id="rId47"/>
      <p:boldItalic r:id="rId48"/>
    </p:embeddedFont>
    <p:embeddedFont>
      <p:font typeface="Roboto"/>
      <p:regular r:id="rId49"/>
      <p:bold r:id="rId50"/>
      <p:italic r:id="rId51"/>
      <p:boldItalic r:id="rId52"/>
    </p:embeddedFont>
    <p:embeddedFont>
      <p:font typeface="La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AC0EB5-005A-4DBE-A28A-A1058F0C5A34}">
  <a:tblStyle styleId="{D8AC0EB5-005A-4DBE-A28A-A1058F0C5A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Lato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5.xml"/><Relationship Id="rId55" Type="http://schemas.openxmlformats.org/officeDocument/2006/relationships/font" Target="fonts/Lato-italic.fntdata"/><Relationship Id="rId10" Type="http://schemas.openxmlformats.org/officeDocument/2006/relationships/slide" Target="slides/slide4.xml"/><Relationship Id="rId54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2e22439d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2e22439d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e0989abb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e0989abb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e41de363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e41de363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0cd6ca0c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0cd6ca0c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e41de363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e41de363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e41de3635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e41de363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d21d219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d21d219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d21d219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d21d219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d21d219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d21d219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d21d2192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d21d2192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d21d2192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d21d2192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2e22439d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2e22439d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e41de363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e41de363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e41de363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e41de363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e41de363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e41de363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d1debecc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d1debecc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d1debec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d1debec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d21d2192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d21d2192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d1debecc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d1debecc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d1debecc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d1debecc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d1debecc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d1debecc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d21d2192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2d21d2192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e0989ab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e0989ab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d21d2192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d21d2192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d21d2192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d21d2192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d21d2192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d21d2192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65d4407c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65d4407c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31c2d98d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31c2d98d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65d4407c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65d4407c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0cd6ca0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20cd6ca0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65d4407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65d4407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65d4407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165d4407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9e88d1f1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9e88d1f1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0989ab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e0989ab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e0989abb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e0989abb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e0989abb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e0989abb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e0989abb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e0989abb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e0989abb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e0989abb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xios-http.com/docs/intro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reate-react-app.dev/docs/adding-custom-environment-variable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mozilla.org/en-US/docs/Web/API/Fetch_API/Using_Fetch" TargetMode="External"/><Relationship Id="rId4" Type="http://schemas.openxmlformats.org/officeDocument/2006/relationships/hyperlink" Target="https://developer.mozilla.org/en-US/docs/Web/API/Document_Object_Model/Introduction" TargetMode="External"/><Relationship Id="rId5" Type="http://schemas.openxmlformats.org/officeDocument/2006/relationships/hyperlink" Target="https://dev.mysql.com/doc/apis-php/en/" TargetMode="External"/><Relationship Id="rId6" Type="http://schemas.openxmlformats.org/officeDocument/2006/relationships/hyperlink" Target="https://www.smashingmagazine.com/2018/01/understanding-using-rest-api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smashingmagazine.com/2018/01/understanding-using-rest-api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hyperlink" Target="https://covid19.mathdro.id/api/" TargetMode="External"/><Relationship Id="rId7" Type="http://schemas.openxmlformats.org/officeDocument/2006/relationships/hyperlink" Target="https://aufaroot18.github.io/covid19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s.themoviedb.org/3/movies/get-popular-movies" TargetMode="External"/><Relationship Id="rId4" Type="http://schemas.openxmlformats.org/officeDocument/2006/relationships/hyperlink" Target="https://reactjs.org/docs/faq-ajax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ryanmcdermott/clean-code-javascript#functions-should-do-one-thing" TargetMode="External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s.themoviedb.org/3/trending/get-trending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Relationship Id="rId4" Type="http://schemas.openxmlformats.org/officeDocument/2006/relationships/hyperlink" Target="https://styled-components.com/docs/basics#extending-style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s.themoviedb.org/3/movies/get-now-playing" TargetMode="External"/><Relationship Id="rId4" Type="http://schemas.openxmlformats.org/officeDocument/2006/relationships/hyperlink" Target="https://developers.themoviedb.org/3/movies/get-top-rated-movie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elena.nurulfikri.ac.id/mod/assign/view.php?id=27612&amp;forceview=1" TargetMode="External"/><Relationship Id="rId4" Type="http://schemas.openxmlformats.org/officeDocument/2006/relationships/hyperlink" Target="https://elena.nurulfikri.ac.id/mod/assign/view.php?id=27613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ocs.google.com/forms/d/e/1FAIpQLSd8pjx3QFhqLDlTuO7IrjMgJOlRfz_1jG2TJu1rEbkUVH4F6Q/viewfor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themoviedb.org/signup" TargetMode="External"/><Relationship Id="rId4" Type="http://schemas.openxmlformats.org/officeDocument/2006/relationships/hyperlink" Target="https://www.themoviedb.org/settings/api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evelopers.themoviedb.org/3/" TargetMode="External"/><Relationship Id="rId4" Type="http://schemas.openxmlformats.org/officeDocument/2006/relationships/hyperlink" Target="http://api.themoviedb.org/3/" TargetMode="External"/><Relationship Id="rId5" Type="http://schemas.openxmlformats.org/officeDocument/2006/relationships/hyperlink" Target="http://image.tmdb.org/t/p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s.themoviedb.org/3/movies/get-popular-movies" TargetMode="External"/><Relationship Id="rId4" Type="http://schemas.openxmlformats.org/officeDocument/2006/relationships/hyperlink" Target="https://developers.themoviedb.org/3/movies/get-top-rated-movies" TargetMode="External"/><Relationship Id="rId5" Type="http://schemas.openxmlformats.org/officeDocument/2006/relationships/hyperlink" Target="https://developers.themoviedb.org/3/movies/get-now-playing" TargetMode="External"/><Relationship Id="rId6" Type="http://schemas.openxmlformats.org/officeDocument/2006/relationships/hyperlink" Target="https://developers.themoviedb.org/3/movies/get-movie-detail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xios-http.com/docs/intro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xios-http.com/docs/intr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746500" y="1214975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React</a:t>
            </a:r>
            <a:endParaRPr b="0"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Consuming API</a:t>
            </a:r>
            <a:endParaRPr b="0"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863100" y="3340480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675" y="3622701"/>
            <a:ext cx="1649676" cy="14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Install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2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Install with npm, yarn, cdn.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Install: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npm i axios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Axios - Intro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538" y="651388"/>
            <a:ext cx="5084924" cy="188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9550" y="2783827"/>
            <a:ext cx="5084900" cy="17082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Environment Variable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Environment Variable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5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Available through a global process.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Store sensitive information: api key, token, password.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Variable beginning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REACT_APP_</a:t>
            </a:r>
            <a:endParaRPr sz="10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Create file env in root: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.env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CRA - Environment Variable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725" y="820137"/>
            <a:ext cx="6480525" cy="1804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2450" y="2831263"/>
            <a:ext cx="6419100" cy="149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RESTful API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7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</a:t>
            </a: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API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Application Programming Interface.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Menghubungkan perangkat lunak agar saling berkomunikasi.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Example: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Fetch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DOM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MySQL PHP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,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Smashing Magazine - RESTful API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REST API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9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API yang menggunakan arsitektur REST: RESTful API.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igunakan untuk pertukaran data (web service).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Menggunakan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HTTP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(media).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Format data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JSON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Widely known as API.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accent5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Smashing Magazine - RESTful API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HTTP Method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92" name="Google Shape;192;p30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{D8AC0EB5-005A-4DBE-A28A-A1058F0C5A34}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Method</a:t>
                      </a:r>
                      <a:endParaRPr b="1"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</a:t>
                      </a: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data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</a:t>
                      </a: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data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PUT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 data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 data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609" y="1538525"/>
            <a:ext cx="2594800" cy="1726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9" name="Google Shape;1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69" y="873425"/>
            <a:ext cx="1569000" cy="339665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0" name="Google Shape;20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4900" y="1242825"/>
            <a:ext cx="2813624" cy="1947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1" name="Google Shape;201;p31"/>
          <p:cNvSpPr txBox="1"/>
          <p:nvPr/>
        </p:nvSpPr>
        <p:spPr>
          <a:xfrm>
            <a:off x="3438354" y="3297175"/>
            <a:ext cx="132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covid19.mathdro.id/api/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6800075" y="3252875"/>
            <a:ext cx="156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aufaroot18.github.io/covid19/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" name="Google Shape;203;p31"/>
          <p:cNvCxnSpPr>
            <a:stCxn id="198" idx="1"/>
            <a:endCxn id="199" idx="3"/>
          </p:cNvCxnSpPr>
          <p:nvPr/>
        </p:nvCxnSpPr>
        <p:spPr>
          <a:xfrm flipH="1">
            <a:off x="2040009" y="2401763"/>
            <a:ext cx="762600" cy="17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31"/>
          <p:cNvCxnSpPr>
            <a:stCxn id="198" idx="3"/>
            <a:endCxn id="200" idx="1"/>
          </p:cNvCxnSpPr>
          <p:nvPr/>
        </p:nvCxnSpPr>
        <p:spPr>
          <a:xfrm flipH="1" rot="10800000">
            <a:off x="5397410" y="2216363"/>
            <a:ext cx="657600" cy="18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Table of Contents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Setup TMDB.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Axios.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Consuming API - Popular Movie.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Refactor - Hero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Consuming API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2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Consuming API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3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Consuming API TMDB.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Create popular page (Component).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Endpoint: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/movie/popular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React - AJAX and APIs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4"/>
          <p:cNvSpPr txBox="1"/>
          <p:nvPr/>
        </p:nvSpPr>
        <p:spPr>
          <a:xfrm>
            <a:off x="6551585" y="2325450"/>
            <a:ext cx="2129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Melakukan side effects: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useEffect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Side effects: fetch data.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Fetch data menggunakan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axios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13" y="881138"/>
            <a:ext cx="6041573" cy="338122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5"/>
          <p:cNvSpPr txBox="1"/>
          <p:nvPr/>
        </p:nvSpPr>
        <p:spPr>
          <a:xfrm>
            <a:off x="6508300" y="2325475"/>
            <a:ext cx="2208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Membuat state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movies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Untuk menyimpan data movies.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Why not rendered to Movies Component?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00" y="1010000"/>
            <a:ext cx="5863876" cy="3123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6"/>
          <p:cNvSpPr txBox="1"/>
          <p:nvPr/>
        </p:nvSpPr>
        <p:spPr>
          <a:xfrm>
            <a:off x="6606013" y="2233200"/>
            <a:ext cx="2208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Render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Movies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Component.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movies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props.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Reusable Component: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Movies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88" y="600600"/>
            <a:ext cx="6167501" cy="394229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575" y="567461"/>
            <a:ext cx="7322851" cy="3170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4" name="Google Shape;244;p37"/>
          <p:cNvSpPr txBox="1"/>
          <p:nvPr/>
        </p:nvSpPr>
        <p:spPr>
          <a:xfrm>
            <a:off x="3727947" y="3868025"/>
            <a:ext cx="1688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Update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Movie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Component.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Use data from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local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API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Nice try.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8"/>
          <p:cNvSpPr txBox="1"/>
          <p:nvPr/>
        </p:nvSpPr>
        <p:spPr>
          <a:xfrm>
            <a:off x="6129988" y="2233188"/>
            <a:ext cx="2208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Refactor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useEffect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Move fetch task to separate function.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Clean code: </a:t>
            </a:r>
            <a:r>
              <a:rPr lang="id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function should do one thing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1" name="Google Shape;25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750" y="558312"/>
            <a:ext cx="5554476" cy="38423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Refactor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9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Refactor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40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Refactor Hero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Refactor from fetch to axios.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Use TMDB API.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Endpoint: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/trending/{media_type}/{time_window}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00" y="386026"/>
            <a:ext cx="7885401" cy="3558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70" name="Google Shape;270;p41"/>
          <p:cNvSpPr txBox="1"/>
          <p:nvPr/>
        </p:nvSpPr>
        <p:spPr>
          <a:xfrm>
            <a:off x="3467688" y="4080363"/>
            <a:ext cx="2208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Mengambil 1 data trending movie.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Why? Data trending tidak lengkap.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Solution: Akses detail movie by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id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Setup TMDB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2"/>
          <p:cNvSpPr txBox="1"/>
          <p:nvPr/>
        </p:nvSpPr>
        <p:spPr>
          <a:xfrm>
            <a:off x="6575588" y="2233175"/>
            <a:ext cx="220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Fetch detail movie by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id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Detail movie lebih lengkap: trailer, genre.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7" name="Google Shape;2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25" y="765100"/>
            <a:ext cx="6234790" cy="3428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00" y="440375"/>
            <a:ext cx="5975150" cy="4262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4" name="Google Shape;284;p43"/>
          <p:cNvSpPr txBox="1"/>
          <p:nvPr/>
        </p:nvSpPr>
        <p:spPr>
          <a:xfrm>
            <a:off x="6513763" y="2325450"/>
            <a:ext cx="2208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Access movie in JSX.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How to show all genres?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Looping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How to add link in Button? </a:t>
            </a:r>
            <a:r>
              <a:rPr lang="id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as polymorphism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4"/>
          <p:cNvSpPr txBox="1"/>
          <p:nvPr/>
        </p:nvSpPr>
        <p:spPr>
          <a:xfrm>
            <a:off x="6362988" y="2325450"/>
            <a:ext cx="2208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Save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genres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trailer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in variable.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Access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genres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trailer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in JSX.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Congrats.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1" name="Google Shape;2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88" y="384612"/>
            <a:ext cx="5659849" cy="43742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QnA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45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Take Away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6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TODO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4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Create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NowPlaying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page and fetch data from now playing api.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Create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TopRated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page and fetch data from top rated api.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Similar as Popular page.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Endpoint: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Now playing: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/movie/now_playing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Top rated: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/movie/top_rated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Assignment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4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Push code to Repository Github (use branch for task management).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No zip and don’t push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node_nodules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folder.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Submit link repository to elena.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Kamis: 02 Juni 2022,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 Elena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Jumat: 04 Juni 2022,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Link Elena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Attendance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49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0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Thanks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50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Setup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Register TMDB: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TMDB - Register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Create API Key: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TMDB - API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Save your API Key.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URL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2" name="Google Shape;112;p17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{D8AC0EB5-005A-4DBE-A28A-A1058F0C5A34}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URL</a:t>
                      </a:r>
                      <a:endParaRPr b="1"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Documentation API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developers.themoviedb.org/3/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URL API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api.themoviedb.org/3/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URL Image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image.tmdb.org/t/p/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Endpoint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8" name="Google Shape;118;p1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{D8AC0EB5-005A-4DBE-A28A-A1058F0C5A34}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Endpoint</a:t>
                      </a:r>
                      <a:endParaRPr b="1"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Popular Movie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/movie/popular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Top Rated Movie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/movie/top_rated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Now Playing Movie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/movie/now_playing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Detail Movie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6"/>
                        </a:rPr>
                        <a:t>/movie/{id}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Axios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Axios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0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Promise based HTTP client for the browser and nodejs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Similar as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fetch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Third party.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Axios - Intro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Features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1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Make http request from browser and node.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Promise based.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Automatic transform JSON data.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Transform request and response data.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Client side support for protecting against XSRF.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Axios - Intro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61DAFB"/>
      </a:dk1>
      <a:lt1>
        <a:srgbClr val="FFFFFF"/>
      </a:lt1>
      <a:dk2>
        <a:srgbClr val="282C34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