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Raleway"/>
      <p:regular r:id="rId51"/>
      <p:bold r:id="rId52"/>
      <p:italic r:id="rId53"/>
      <p:boldItalic r:id="rId54"/>
    </p:embeddedFont>
    <p:embeddedFont>
      <p:font typeface="Roboto"/>
      <p:regular r:id="rId55"/>
      <p:bold r:id="rId56"/>
      <p:italic r:id="rId57"/>
      <p:boldItalic r:id="rId58"/>
    </p:embeddedFont>
    <p:embeddedFont>
      <p:font typeface="Lat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4EAC36-64AB-41C2-8656-6E434CBBECDD}">
  <a:tblStyle styleId="{CA4EAC36-64AB-41C2-8656-6E434CBBEC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boldItalic.fntdata"/><Relationship Id="rId61" Type="http://schemas.openxmlformats.org/officeDocument/2006/relationships/font" Target="fonts/Lato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Lato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-regular.fntdata"/><Relationship Id="rId50" Type="http://schemas.openxmlformats.org/officeDocument/2006/relationships/slide" Target="slides/slide44.xml"/><Relationship Id="rId53" Type="http://schemas.openxmlformats.org/officeDocument/2006/relationships/font" Target="fonts/Raleway-italic.fntdata"/><Relationship Id="rId52" Type="http://schemas.openxmlformats.org/officeDocument/2006/relationships/font" Target="fonts/Raleway-bold.fntdata"/><Relationship Id="rId11" Type="http://schemas.openxmlformats.org/officeDocument/2006/relationships/slide" Target="slides/slide5.xml"/><Relationship Id="rId55" Type="http://schemas.openxmlformats.org/officeDocument/2006/relationships/font" Target="fonts/Roboto-regular.fntdata"/><Relationship Id="rId10" Type="http://schemas.openxmlformats.org/officeDocument/2006/relationships/slide" Target="slides/slide4.xml"/><Relationship Id="rId54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57" Type="http://schemas.openxmlformats.org/officeDocument/2006/relationships/font" Target="fonts/Roboto-italic.fntdata"/><Relationship Id="rId12" Type="http://schemas.openxmlformats.org/officeDocument/2006/relationships/slide" Target="slides/slide6.xml"/><Relationship Id="rId56" Type="http://schemas.openxmlformats.org/officeDocument/2006/relationships/font" Target="fonts/Roboto-bold.fntdata"/><Relationship Id="rId15" Type="http://schemas.openxmlformats.org/officeDocument/2006/relationships/slide" Target="slides/slide9.xml"/><Relationship Id="rId59" Type="http://schemas.openxmlformats.org/officeDocument/2006/relationships/font" Target="fonts/Lato-regular.fntdata"/><Relationship Id="rId14" Type="http://schemas.openxmlformats.org/officeDocument/2006/relationships/slide" Target="slides/slide8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2e22439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2e22439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7b8c643c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7b8c643c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7b8c643c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7b8c643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7b8c642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7b8c642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83c6e2b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83c6e2b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83c6e2b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83c6e2b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7b8c642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7b8c642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87f555e5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87f555e5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87f555e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87f555e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7b8c642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7b8c642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87f555e5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87f555e5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e22439d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e22439d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87ea055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87ea055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87ea055c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87ea055c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8aa5724a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8aa5724a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aa55f82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aa55f82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8aa5724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8aa5724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8aa5724a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8aa5724a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87ea055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87ea055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87ea055c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87ea055c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87ea055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87ea055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87ea055c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87ea055c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39ca053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39ca053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87ea055c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87ea055c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87ea055c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87ea055c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87ea055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87ea055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87ea055c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87ea055c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87ea055c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87ea055c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8aa5724a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8aa5724a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8aa5724a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8aa5724a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8aa5724a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8aa5724a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8aa5724a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8aa5724a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5d4407c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65d4407c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31c2d98d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31c2d98d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31c2d98d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31c2d98d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65d4407c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65d4407c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8aa5724a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18aa5724a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65d4407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65d440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65d4407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65d4407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8aa55f8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8aa55f8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83c6e2b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83c6e2b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8aa55f8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8aa55f8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7b8c643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7b8c643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2d113fe1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2d113fe1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actjs.org/docs/introducing-jsx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eactjs.org/docs/rendering-elements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eactjs.org/docs/components-and-prop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hyperlink" Target="https://reactjs.or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reactjs.org/docs/components-and-prop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reactjs.org/docs/components-and-prop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reactjs.org/docs/create-a-new-react-app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reactjs.org/docs/create-a-new-react-app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create-react-app.dev/docs/getting-started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create-react-app.dev/docs/folder-structur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create-react-app.dev/docs/folder-structur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aufaroot18/frontend-programming/tree/pertemuan-4/" TargetMode="External"/><Relationship Id="rId4" Type="http://schemas.openxmlformats.org/officeDocument/2006/relationships/hyperlink" Target="https://elena.nurulfikri.ac.id/mod/assign/view.php?id=26228" TargetMode="External"/><Relationship Id="rId5" Type="http://schemas.openxmlformats.org/officeDocument/2006/relationships/hyperlink" Target="https://elena.nurulfikri.ac.id/mod/assign/view.php?id=26229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ocs.google.com/forms/d/e/1FAIpQLSd8pjx3QFhqLDlTuO7IrjMgJOlRfz_1jG2TJu1rEbkUVH4F6Q/viewfor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avascript.inf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actjs.org/docs/glossary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actjs.org/docs/add-react-to-a-websit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746500" y="1214975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 Started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.js Library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63100" y="3340480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675" y="3622701"/>
            <a:ext cx="1649676" cy="1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00" y="737675"/>
            <a:ext cx="4389075" cy="36681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750" y="737688"/>
            <a:ext cx="3956744" cy="3668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4294967295" type="ctrTitle"/>
          </p:nvPr>
        </p:nvSpPr>
        <p:spPr>
          <a:xfrm>
            <a:off x="1498500" y="1050950"/>
            <a:ext cx="6147000" cy="25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Congrats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You’re React Developer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JSX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JSX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Memudahkan penulisan HTML di React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Syntax extension untuk React.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Mempermudah pembuatan UI.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Dapat menyematkan expression: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{expression}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Menggunakan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camelCase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untuk nama property: className, tabIndex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 - Introduction JSX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38125"/>
            <a:ext cx="7886700" cy="4667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Rendering Elements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Elements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Building blocks/satuan terkecil dari aplikasi React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React Element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is regularly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HTML Element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.: &lt;p&gt;, &lt;h1&gt;, &lt;a&gt;, &lt;button&gt;, &lt;input&gt;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Mendeskripsikan apa yang ingin dilihat di layar.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 - Rendering Elements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13" y="152400"/>
            <a:ext cx="7789574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Components and Props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Components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Membagi UI menjadi bagian independen yang dapat digunakan kembali.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Disusun oleh banyak elements.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Sama seperti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Menerima input/parameter yang disebut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props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Mengembalikan elements yang merepresentasikan UI yang ingin ditampilkan.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Jenis: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Functional Components: Dibuat menggunakan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Class Components: Dibuat menggunakan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 - Components and Props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Table of Contents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Introduction JSX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Rendering Elements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Components and Props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Create React App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87" y="1342438"/>
            <a:ext cx="2800475" cy="24586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237" y="1355076"/>
            <a:ext cx="2800475" cy="24333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7" name="Google Shape;20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4988" y="1355075"/>
            <a:ext cx="3149528" cy="2433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988" y="152400"/>
            <a:ext cx="6880028" cy="4838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 vs Component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Element vs Component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5" name="Google Shape;225;p35"/>
          <p:cNvGrpSpPr/>
          <p:nvPr/>
        </p:nvGrpSpPr>
        <p:grpSpPr>
          <a:xfrm>
            <a:off x="912938" y="2194900"/>
            <a:ext cx="1353775" cy="753700"/>
            <a:chOff x="826213" y="1887600"/>
            <a:chExt cx="1353775" cy="753700"/>
          </a:xfrm>
        </p:grpSpPr>
        <p:pic>
          <p:nvPicPr>
            <p:cNvPr id="226" name="Google Shape;226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6213" y="2177050"/>
              <a:ext cx="1353775" cy="464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70125" y="1887600"/>
              <a:ext cx="465950" cy="1353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8" name="Google Shape;22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5700" y="2454650"/>
            <a:ext cx="5008874" cy="49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/>
          <p:nvPr/>
        </p:nvSpPr>
        <p:spPr>
          <a:xfrm>
            <a:off x="1202375" y="3248900"/>
            <a:ext cx="77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2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Element</a:t>
            </a:r>
            <a:endParaRPr sz="1200">
              <a:highlight>
                <a:schemeClr val="dk1"/>
              </a:highlight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5572705" y="3248900"/>
            <a:ext cx="111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2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Component</a:t>
            </a:r>
            <a:endParaRPr sz="12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14257" r="16534" t="13329"/>
          <a:stretch/>
        </p:blipFill>
        <p:spPr>
          <a:xfrm>
            <a:off x="163313" y="331275"/>
            <a:ext cx="5583226" cy="39328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6" name="Google Shape;236;p36"/>
          <p:cNvSpPr txBox="1"/>
          <p:nvPr/>
        </p:nvSpPr>
        <p:spPr>
          <a:xfrm>
            <a:off x="1999725" y="4442913"/>
            <a:ext cx="19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2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React - Homepage</a:t>
            </a:r>
            <a:endParaRPr sz="1200">
              <a:highlight>
                <a:schemeClr val="dk1"/>
              </a:highlight>
            </a:endParaRPr>
          </a:p>
        </p:txBody>
      </p:sp>
      <p:sp>
        <p:nvSpPr>
          <p:cNvPr id="237" name="Google Shape;237;p36"/>
          <p:cNvSpPr txBox="1"/>
          <p:nvPr/>
        </p:nvSpPr>
        <p:spPr>
          <a:xfrm>
            <a:off x="5962163" y="1363500"/>
            <a:ext cx="30000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Page: Home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Components: Navbar, Card, Header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Elements: Link, Heading, Button, Text, Image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Navbar Component: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id"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&lt;img /&gt;</a:t>
            </a:r>
            <a:endParaRPr sz="10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Link: </a:t>
            </a:r>
            <a:r>
              <a:rPr lang="id"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&lt;a&gt;</a:t>
            </a:r>
            <a:endParaRPr sz="10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Input Search: </a:t>
            </a:r>
            <a:r>
              <a:rPr lang="id"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&lt;input /&gt;</a:t>
            </a:r>
            <a:endParaRPr sz="10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Card Component?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7"/>
          <p:cNvPicPr preferRelativeResize="0"/>
          <p:nvPr/>
        </p:nvPicPr>
        <p:blipFill rotWithShape="1">
          <a:blip r:embed="rId3">
            <a:alphaModFix/>
          </a:blip>
          <a:srcRect b="0" l="14257" r="16534" t="13329"/>
          <a:stretch/>
        </p:blipFill>
        <p:spPr>
          <a:xfrm>
            <a:off x="163326" y="331275"/>
            <a:ext cx="6222773" cy="43833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3" name="Google Shape;243;p37"/>
          <p:cNvSpPr/>
          <p:nvPr/>
        </p:nvSpPr>
        <p:spPr>
          <a:xfrm>
            <a:off x="61825" y="214125"/>
            <a:ext cx="6417000" cy="540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7"/>
          <p:cNvSpPr/>
          <p:nvPr/>
        </p:nvSpPr>
        <p:spPr>
          <a:xfrm>
            <a:off x="195675" y="2711775"/>
            <a:ext cx="2166000" cy="1794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7"/>
          <p:cNvSpPr/>
          <p:nvPr/>
        </p:nvSpPr>
        <p:spPr>
          <a:xfrm>
            <a:off x="2406000" y="2711775"/>
            <a:ext cx="1902900" cy="1794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7"/>
          <p:cNvSpPr/>
          <p:nvPr/>
        </p:nvSpPr>
        <p:spPr>
          <a:xfrm>
            <a:off x="4353225" y="2711775"/>
            <a:ext cx="1902900" cy="1794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7"/>
          <p:cNvSpPr/>
          <p:nvPr/>
        </p:nvSpPr>
        <p:spPr>
          <a:xfrm>
            <a:off x="341900" y="2800500"/>
            <a:ext cx="876000" cy="2721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7"/>
          <p:cNvSpPr/>
          <p:nvPr/>
        </p:nvSpPr>
        <p:spPr>
          <a:xfrm>
            <a:off x="2443100" y="2800500"/>
            <a:ext cx="1026600" cy="2721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7"/>
          <p:cNvSpPr/>
          <p:nvPr/>
        </p:nvSpPr>
        <p:spPr>
          <a:xfrm>
            <a:off x="376150" y="3863800"/>
            <a:ext cx="1620600" cy="3834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7"/>
          <p:cNvSpPr/>
          <p:nvPr/>
        </p:nvSpPr>
        <p:spPr>
          <a:xfrm>
            <a:off x="2467850" y="1685550"/>
            <a:ext cx="840300" cy="3834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7"/>
          <p:cNvSpPr/>
          <p:nvPr/>
        </p:nvSpPr>
        <p:spPr>
          <a:xfrm>
            <a:off x="341900" y="358550"/>
            <a:ext cx="746100" cy="2721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7"/>
          <p:cNvSpPr/>
          <p:nvPr/>
        </p:nvSpPr>
        <p:spPr>
          <a:xfrm>
            <a:off x="1390975" y="358550"/>
            <a:ext cx="504900" cy="2721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7"/>
          <p:cNvSpPr/>
          <p:nvPr/>
        </p:nvSpPr>
        <p:spPr>
          <a:xfrm>
            <a:off x="3645275" y="352275"/>
            <a:ext cx="840300" cy="2721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7"/>
          <p:cNvSpPr/>
          <p:nvPr/>
        </p:nvSpPr>
        <p:spPr>
          <a:xfrm>
            <a:off x="2443100" y="3645275"/>
            <a:ext cx="1705200" cy="60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7"/>
          <p:cNvSpPr/>
          <p:nvPr/>
        </p:nvSpPr>
        <p:spPr>
          <a:xfrm>
            <a:off x="4413050" y="3645275"/>
            <a:ext cx="1756800" cy="60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7"/>
          <p:cNvSpPr/>
          <p:nvPr/>
        </p:nvSpPr>
        <p:spPr>
          <a:xfrm>
            <a:off x="4413050" y="2800500"/>
            <a:ext cx="1472400" cy="2721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7"/>
          <p:cNvSpPr/>
          <p:nvPr/>
        </p:nvSpPr>
        <p:spPr>
          <a:xfrm>
            <a:off x="3363050" y="1685550"/>
            <a:ext cx="840300" cy="3834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7"/>
          <p:cNvSpPr/>
          <p:nvPr/>
        </p:nvSpPr>
        <p:spPr>
          <a:xfrm>
            <a:off x="2889600" y="817925"/>
            <a:ext cx="935700" cy="3495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7"/>
          <p:cNvSpPr/>
          <p:nvPr/>
        </p:nvSpPr>
        <p:spPr>
          <a:xfrm>
            <a:off x="1830300" y="1236425"/>
            <a:ext cx="3004200" cy="2721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7"/>
          <p:cNvSpPr txBox="1"/>
          <p:nvPr/>
        </p:nvSpPr>
        <p:spPr>
          <a:xfrm>
            <a:off x="6652025" y="2287050"/>
            <a:ext cx="205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id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Component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200"/>
              <a:buFont typeface="Roboto"/>
              <a:buChar char="●"/>
            </a:pPr>
            <a:r>
              <a:rPr b="1" lang="id" sz="1200">
                <a:solidFill>
                  <a:srgbClr val="FF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Element</a:t>
            </a:r>
            <a:endParaRPr b="1" sz="1200">
              <a:solidFill>
                <a:srgbClr val="FF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Props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Component dapat menerima input/parameter yang disebut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props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Singkatan dari properties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Membuat component menjadi lebih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dinamis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reusable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Props bersifat read-only (tidak boleh diubah).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 - Components and Props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00" y="877488"/>
            <a:ext cx="4220601" cy="338851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3" name="Google Shape;2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687" y="879537"/>
            <a:ext cx="4220599" cy="3380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40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Recap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JSX: Menuliskan HTML di JavaScript React.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Elements: Building blocks terkecil dari React.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Components: UI yang dapat digunakan kembali.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Props: Input/parameter pada components.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 - Components and Props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Fun Fact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1980250" y="170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{CA4EAC36-64AB-41C2-8656-6E434CBBECDD}</a:tableStyleId>
              </a:tblPr>
              <a:tblGrid>
                <a:gridCol w="2591750"/>
                <a:gridCol w="2591750"/>
              </a:tblGrid>
              <a:tr h="27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React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React Native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18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React !== React Native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7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Library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Framework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Frontend Library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Mobile Framework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Building UI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Building Native Mobile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8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JavaScript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718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Facebook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CRA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42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Toolchain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43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Scaling apps.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Integrating third-party library.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Detecting problem.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Live-editing CSS and JS.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Optimizing production.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Zero config.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 - Create a New React App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Toolchain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Alat yang mempercepat pengembangan aplikasi React.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Create React App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Learning React or Creating single-page app.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Next.js: Server-rendered website.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Gatsby: Static content.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Create from scratch: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Package manager: NPM or Yarn.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Bundler: Webpack or Parcel.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Compiler: Babel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 - Create a New React App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Create React App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4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npx create-react-app movie-database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cd movie-database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npm start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Create React App - Getting Started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Folder Structure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4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public/index.html: Page template.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src/index.js: JavaScript entry point.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src/App.js: Main/first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src: Coding.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Create React App - Folder Structure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112" y="342025"/>
            <a:ext cx="6283776" cy="4459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Folder components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Sebelumnya menuliskan semua components dalam 1 file.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Sebaiknya setiap component disimpan di file terpisah (module).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Membuat component menjadi lebih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dinamis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reusable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Ketentuan: component disimpan di folder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src/components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Create React App - Folder Structure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88" y="1183325"/>
            <a:ext cx="4165275" cy="2776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4" name="Google Shape;33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163" y="581663"/>
            <a:ext cx="3889251" cy="398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>
            <p:ph idx="4294967295" type="ctrTitle"/>
          </p:nvPr>
        </p:nvSpPr>
        <p:spPr>
          <a:xfrm>
            <a:off x="1498500" y="1050950"/>
            <a:ext cx="6147000" cy="25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Congrats Again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You’re React Developer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50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QnA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51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Prerequisites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 Away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52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Task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53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Description: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Task boilerplate and description: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Practice Create React App.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Practice component and module.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Assignment: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Push code to Repository Github (use branch for task management).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Task tidak perlu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dizip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dan folder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node_nodules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tidak perlu diupload.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Submit link repository to elena.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Kamis: 17 Maret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Jumat: 19 Maret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TODO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5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Pindahkan component sebelumnya ke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Create React App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Pisahkan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setiap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component menjadi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component terpisah (module)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Hello.js: Component Hello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Header.js: Component Header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Main.js: Component Main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Footer: Component Footer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Simpan component di folder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src/components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Susun kembali semua component di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App Component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Pastikan hasil Create React App sama seperti hasil sebelumnya.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Optional: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Ubah semua component menjadi Arrow Function.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Attendance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55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6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56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Prerequisites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1980250" y="145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{CA4EAC36-64AB-41C2-8656-6E434CBBECDD}</a:tableStyleId>
              </a:tblPr>
              <a:tblGrid>
                <a:gridCol w="2591750"/>
                <a:gridCol w="2591750"/>
              </a:tblGrid>
              <a:tr h="27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Basic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Advanced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Variable: let and const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Destructing: Array and Object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Types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Rest parameters and spread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Template Literals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 methods: forEach, map, find, filter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Conditional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Modules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Looping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Promise + Async Await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Function: Declaration, Expression, Arrow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 and Object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" name="Google Shape;113;p17"/>
          <p:cNvSpPr txBox="1"/>
          <p:nvPr/>
        </p:nvSpPr>
        <p:spPr>
          <a:xfrm>
            <a:off x="3105900" y="4473400"/>
            <a:ext cx="293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JavaScript Info - Modern JavaScript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Glossary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Glossary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5" name="Google Shape;125;p19"/>
          <p:cNvGraphicFramePr/>
          <p:nvPr/>
        </p:nvGraphicFramePr>
        <p:xfrm>
          <a:off x="1980250" y="150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{CA4EAC36-64AB-41C2-8656-6E434CBBECDD}</a:tableStyleId>
              </a:tblPr>
              <a:tblGrid>
                <a:gridCol w="2591750"/>
                <a:gridCol w="2591750"/>
              </a:tblGrid>
              <a:tr h="27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Term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SPA (Single Page Application)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Aplikasi yang hanya terdiri 1 halaman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JSX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Syntax extension untuk React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Elements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Building blocks dari aplikasi React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Components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Reusable UI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Props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Input pada component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pada component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" name="Google Shape;126;p19"/>
          <p:cNvSpPr txBox="1"/>
          <p:nvPr/>
        </p:nvSpPr>
        <p:spPr>
          <a:xfrm>
            <a:off x="3226500" y="4224600"/>
            <a:ext cx="269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accent5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React - Glossary of React Terms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Install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Install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React diinstall hanya dengan menambahkan script react.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Buat dom container (div).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Tambahkan script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react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jsx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(optional).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Buat dan render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component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 - Add React to Website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61DAFB"/>
      </a:dk1>
      <a:lt1>
        <a:srgbClr val="FFFFFF"/>
      </a:lt1>
      <a:dk2>
        <a:srgbClr val="282C34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