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Raleway"/>
      <p:regular r:id="rId46"/>
      <p:bold r:id="rId47"/>
      <p:italic r:id="rId48"/>
      <p:boldItalic r:id="rId49"/>
    </p:embeddedFont>
    <p:embeddedFont>
      <p:font typeface="Roboto"/>
      <p:regular r:id="rId50"/>
      <p:bold r:id="rId51"/>
      <p:italic r:id="rId52"/>
      <p:boldItalic r:id="rId53"/>
    </p:embeddedFont>
    <p:embeddedFont>
      <p:font typeface="La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aleway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italic.fntdata"/><Relationship Id="rId47" Type="http://schemas.openxmlformats.org/officeDocument/2006/relationships/font" Target="fonts/Raleway-bold.fntdata"/><Relationship Id="rId49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6.xml"/><Relationship Id="rId55" Type="http://schemas.openxmlformats.org/officeDocument/2006/relationships/font" Target="fonts/Lato-bold.fntdata"/><Relationship Id="rId10" Type="http://schemas.openxmlformats.org/officeDocument/2006/relationships/slide" Target="slides/slide5.xml"/><Relationship Id="rId54" Type="http://schemas.openxmlformats.org/officeDocument/2006/relationships/font" Target="fonts/Lato-regular.fntdata"/><Relationship Id="rId13" Type="http://schemas.openxmlformats.org/officeDocument/2006/relationships/slide" Target="slides/slide8.xml"/><Relationship Id="rId57" Type="http://schemas.openxmlformats.org/officeDocument/2006/relationships/font" Target="fonts/Lato-boldItalic.fntdata"/><Relationship Id="rId12" Type="http://schemas.openxmlformats.org/officeDocument/2006/relationships/slide" Target="slides/slide7.xml"/><Relationship Id="rId56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2e22439d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2e22439d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f34d9655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f34d9655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f34d9655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f34d9655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f08429ba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f08429ba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f930f91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f930f91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f930f91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f930f91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f930f913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f930f913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f930f913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f930f913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f930f913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f930f913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f930f913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f930f913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f9cefd12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f9cefd12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2e22439d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2e22439d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0cd6ca0c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0cd6ca0c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0cd6ca0c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0cd6ca0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0cd6ca0c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0cd6ca0c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0cd6ca0c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0cd6ca0c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0cd6ca0c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0cd6ca0c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0f57e679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0f57e679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0f57e679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0f57e679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0f57e679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0f57e679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0f57e679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0f57e679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0f57e679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0f57e679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a1732393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a1732393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0f57e679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0f57e679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0f57e679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0f57e679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a7d63ae8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a7d63ae8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0cd6ca0c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0cd6ca0c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f9cefd12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f9cefd12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65d4407c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65d4407c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31c2d98d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31c2d98d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65d4407c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65d4407c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0cd6ca0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0cd6ca0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65d4407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65d4407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a7d63ae8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a7d63ae8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65d4407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65d4407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f08429b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f08429b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f08429ba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f08429ba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f08429ba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f08429b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f34d9655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f34d965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f08429ba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f08429ba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eactjs.org/docs/forms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reactjs.org/docs/lifting-state-up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reactjs.org/docs/conditional-rendering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reactjs.org/docs/composition-vs-inheritance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reactjs.org/docs/composition-vs-inheritance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reactjs.org/docs/forms.html#the-select-tag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elena.nurulfikri.ac.id/mod/assign/view.php?id=26692" TargetMode="External"/><Relationship Id="rId4" Type="http://schemas.openxmlformats.org/officeDocument/2006/relationships/hyperlink" Target="https://elena.nurulfikri.ac.id/mod/assign/view.php?id=26693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ocs.google.com/forms/d/e/1FAIpQLSd8pjx3QFhqLDlTuO7IrjMgJOlRfz_1jG2TJu1rEbkUVH4F6Q/viewfor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actjs.org/docs/forms.html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actjs.org/docs/form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actjs.org/docs/form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eactjs.org/docs/form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746500" y="1214975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React</a:t>
            </a:r>
            <a:endParaRPr b="0"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 &amp; Lifting State</a:t>
            </a:r>
            <a:endParaRPr b="0"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863100" y="3340480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675" y="3622701"/>
            <a:ext cx="1649676" cy="14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Handle Submit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2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Menghandle ketika form di-submit.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Menggunakan event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onSubmit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React- Forms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5115213" y="2225400"/>
            <a:ext cx="2762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HELP :(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How to add </a:t>
            </a:r>
            <a:r>
              <a:rPr lang="id" sz="10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movie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to state </a:t>
            </a:r>
            <a:r>
              <a:rPr lang="id" sz="10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movies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What is solution?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075" y="152400"/>
            <a:ext cx="3745823" cy="483870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475" y="1636975"/>
            <a:ext cx="2491206" cy="14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325" y="1636976"/>
            <a:ext cx="3754277" cy="14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1106322" y="3353675"/>
            <a:ext cx="2006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b="1" lang="id" sz="1000">
                <a:solidFill>
                  <a:srgbClr val="4361EE"/>
                </a:solidFill>
                <a:latin typeface="Roboto"/>
                <a:ea typeface="Roboto"/>
                <a:cs typeface="Roboto"/>
                <a:sym typeface="Roboto"/>
              </a:rPr>
              <a:t>Component</a:t>
            </a:r>
            <a:endParaRPr b="1" sz="1000">
              <a:solidFill>
                <a:srgbClr val="4361E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b="1" lang="id" sz="1000">
                <a:solidFill>
                  <a:srgbClr val="B5179E"/>
                </a:solidFill>
                <a:latin typeface="Roboto"/>
                <a:ea typeface="Roboto"/>
                <a:cs typeface="Roboto"/>
                <a:sym typeface="Roboto"/>
              </a:rPr>
              <a:t>State</a:t>
            </a:r>
            <a:endParaRPr b="1" sz="1000">
              <a:solidFill>
                <a:srgbClr val="B517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b="1"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Data Movie</a:t>
            </a:r>
            <a:endParaRPr b="1"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3326400" y="961125"/>
            <a:ext cx="279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How to add movie to state movies?</a:t>
            </a:r>
            <a:endParaRPr sz="1200">
              <a:solidFill>
                <a:schemeClr val="accen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Lifting State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Lifting State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6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Several components need the same state.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Lifting state to their closest parent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React- Lifting State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2036" y="794713"/>
            <a:ext cx="2277760" cy="101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1461" y="2565213"/>
            <a:ext cx="2305773" cy="10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3438" y="2565213"/>
            <a:ext cx="1776723" cy="1012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7"/>
          <p:cNvCxnSpPr>
            <a:stCxn id="178" idx="2"/>
            <a:endCxn id="179" idx="0"/>
          </p:cNvCxnSpPr>
          <p:nvPr/>
        </p:nvCxnSpPr>
        <p:spPr>
          <a:xfrm flipH="1">
            <a:off x="2744416" y="1806936"/>
            <a:ext cx="1876500" cy="758400"/>
          </a:xfrm>
          <a:prstGeom prst="straightConnector1">
            <a:avLst/>
          </a:prstGeom>
          <a:noFill/>
          <a:ln cap="flat" cmpd="sng" w="9525">
            <a:solidFill>
              <a:srgbClr val="1ABC9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7"/>
          <p:cNvCxnSpPr>
            <a:stCxn id="178" idx="2"/>
            <a:endCxn id="180" idx="0"/>
          </p:cNvCxnSpPr>
          <p:nvPr/>
        </p:nvCxnSpPr>
        <p:spPr>
          <a:xfrm>
            <a:off x="4620916" y="1806936"/>
            <a:ext cx="1890900" cy="758400"/>
          </a:xfrm>
          <a:prstGeom prst="straightConnector1">
            <a:avLst/>
          </a:prstGeom>
          <a:noFill/>
          <a:ln cap="flat" cmpd="sng" w="9525">
            <a:solidFill>
              <a:srgbClr val="1ABC9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7"/>
          <p:cNvSpPr txBox="1"/>
          <p:nvPr/>
        </p:nvSpPr>
        <p:spPr>
          <a:xfrm>
            <a:off x="1591459" y="3827738"/>
            <a:ext cx="20064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b="1" lang="id" sz="1000">
                <a:solidFill>
                  <a:srgbClr val="4361EE"/>
                </a:solidFill>
                <a:latin typeface="Roboto"/>
                <a:ea typeface="Roboto"/>
                <a:cs typeface="Roboto"/>
                <a:sym typeface="Roboto"/>
              </a:rPr>
              <a:t>Component</a:t>
            </a:r>
            <a:endParaRPr b="1" sz="1000">
              <a:solidFill>
                <a:srgbClr val="4361E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b="1" lang="id" sz="1000">
                <a:solidFill>
                  <a:srgbClr val="B5179E"/>
                </a:solidFill>
                <a:latin typeface="Roboto"/>
                <a:ea typeface="Roboto"/>
                <a:cs typeface="Roboto"/>
                <a:sym typeface="Roboto"/>
              </a:rPr>
              <a:t>State</a:t>
            </a:r>
            <a:endParaRPr b="1" sz="1000">
              <a:solidFill>
                <a:srgbClr val="B517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b="1" lang="id" sz="1000">
                <a:solidFill>
                  <a:srgbClr val="1ABC9C"/>
                </a:solidFill>
                <a:latin typeface="Roboto"/>
                <a:ea typeface="Roboto"/>
                <a:cs typeface="Roboto"/>
                <a:sym typeface="Roboto"/>
              </a:rPr>
              <a:t>Props</a:t>
            </a:r>
            <a:endParaRPr b="1" sz="1000">
              <a:solidFill>
                <a:srgbClr val="1ABC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b="1"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Data Movie</a:t>
            </a:r>
            <a:endParaRPr b="1"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3762000" y="279150"/>
            <a:ext cx="16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Lifting State</a:t>
            </a:r>
            <a:endParaRPr sz="1200">
              <a:solidFill>
                <a:schemeClr val="accen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900" y="152400"/>
            <a:ext cx="5738203" cy="48387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550" y="334363"/>
            <a:ext cx="6830901" cy="44747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788" y="152400"/>
            <a:ext cx="4262426" cy="48386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Conditional Rendering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1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Table of Contents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Forms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Lifting State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Conditional Rendering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Composition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Conditional Rendering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2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Render Component based on condition (state).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Conditional in React is similar to JavaScript.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Type: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Conditional: If, Else If, Else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Inline If: Operator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&amp;&amp;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Inline If-Else: Conditional Operator.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React- Conditional Rendering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875" y="666937"/>
            <a:ext cx="3904125" cy="3220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1" name="Google Shape;2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050" y="666924"/>
            <a:ext cx="3904086" cy="3220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2" name="Google Shape;222;p33"/>
          <p:cNvSpPr txBox="1"/>
          <p:nvPr/>
        </p:nvSpPr>
        <p:spPr>
          <a:xfrm>
            <a:off x="3066600" y="4107263"/>
            <a:ext cx="301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How to show error if form is empty?</a:t>
            </a:r>
            <a:endParaRPr sz="1200">
              <a:solidFill>
                <a:schemeClr val="accen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975" y="1098926"/>
            <a:ext cx="6252051" cy="2945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287" y="1181088"/>
            <a:ext cx="3911249" cy="2781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5" name="Google Shape;23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463" y="1181100"/>
            <a:ext cx="4222774" cy="278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625" y="152400"/>
            <a:ext cx="4958744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13" y="1129576"/>
            <a:ext cx="3928874" cy="28843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8" name="Google Shape;24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162" y="1129575"/>
            <a:ext cx="3785113" cy="28843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Composition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8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Composition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9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Reuse code between components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React has a powerful composition model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Type: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Containment: Send children (prop) to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Specialization: Component be “special cases” of other components.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React- Composition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Containment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0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Some components don’t know their children.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Use special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children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prop to pass children into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accent5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React- Composition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13" y="640601"/>
            <a:ext cx="3928874" cy="28843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73" name="Google Shape;27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162" y="640600"/>
            <a:ext cx="3785113" cy="28843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74" name="Google Shape;274;p41"/>
          <p:cNvSpPr txBox="1"/>
          <p:nvPr/>
        </p:nvSpPr>
        <p:spPr>
          <a:xfrm>
            <a:off x="3066600" y="3921213"/>
            <a:ext cx="3010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Why don’t create Error Component?</a:t>
            </a:r>
            <a:endParaRPr sz="1200">
              <a:solidFill>
                <a:schemeClr val="accen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and send children as props?</a:t>
            </a:r>
            <a:endParaRPr sz="1200">
              <a:solidFill>
                <a:schemeClr val="accen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Forms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50" y="646637"/>
            <a:ext cx="5381675" cy="3850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1" name="Google Shape;281;p42"/>
          <p:cNvSpPr txBox="1"/>
          <p:nvPr/>
        </p:nvSpPr>
        <p:spPr>
          <a:xfrm>
            <a:off x="6146038" y="2387100"/>
            <a:ext cx="23463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</a:pPr>
            <a:r>
              <a:rPr lang="id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Composition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</a:pPr>
            <a:r>
              <a:rPr lang="id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Send children as props (Containment)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00" y="974450"/>
            <a:ext cx="4021600" cy="31945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8" name="Google Shape;28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200" y="974463"/>
            <a:ext cx="4021600" cy="319457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Recap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4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JSX: Menulis UI (HTML) di React.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Component: Reusable UI, tersusun oleh element(s).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Props: Input pada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State: Private Data pada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List and Keys: Render multiple Components.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Event: Action yang terjadi pada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Forms: Handle form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Lifting State: Mengangkat state (shareable).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Conditional Rendering: Render component 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berdasarkan kondisi (state)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Composition: Menyusun component agar dapat digunakan kembali.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Refactor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45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Refactor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46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Forms: Handle multiple input.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Forms: Handle multiple input and validation.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Navbar: Toggle Navbar.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QnA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47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Take Away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48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TODO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49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Buat tag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input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untuk memasukkan link gambar.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Buat tag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select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option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untuk memilih type movie: Action, Drama, Horror, Comedy, dll.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Handle tag input dan select menggunakan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state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Pastikan movie baru muncul sesuai dengan data yang diinput di form.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Hint: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Handle select: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 - Form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Assignment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50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Push code to Repository Github (use branch for task management).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No zip and don’t push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node_nodules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folder.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Submit link repository to elena.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Kamis: 31 Maret 2022,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 Elena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Jumat: 01 April 2022,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Link Elena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Attendance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51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Forms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React form is different than HTML form (handling).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Controlled component: Component yang dikontrol oleh React.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Controlled component: input, select, textarea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state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to control form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accent5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React- Forms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2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Thanks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52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Form Event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7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onSubmit: Ketika component di-submit (form).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onChange: Ketika nilai component berubah (input, select, textarea).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React- Forms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Handle Title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8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Menghandle ketika nilai input (title) berubah.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Menggunakan event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onChange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Menggunakan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state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untuk menyimpan value.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React- Forms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025" y="771774"/>
            <a:ext cx="3800975" cy="3599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3275" y="152400"/>
            <a:ext cx="3228261" cy="48386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Handle Date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0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Menghandle ketika nilai input (date) berubah.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Menggunakan event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onChange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Menggunakan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state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untuk menyimpan value.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React- Forms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487" y="152400"/>
            <a:ext cx="3265198" cy="48386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313" y="768175"/>
            <a:ext cx="3588850" cy="36071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61DAFB"/>
      </a:dk1>
      <a:lt1>
        <a:srgbClr val="FFFFFF"/>
      </a:lt1>
      <a:dk2>
        <a:srgbClr val="282C34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