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Raleway"/>
      <p:regular r:id="rId46"/>
      <p:bold r:id="rId47"/>
      <p:italic r:id="rId48"/>
      <p:boldItalic r:id="rId49"/>
    </p:embeddedFont>
    <p:embeddedFont>
      <p:font typeface="Roboto"/>
      <p:regular r:id="rId50"/>
      <p:bold r:id="rId51"/>
      <p:italic r:id="rId52"/>
      <p:boldItalic r:id="rId53"/>
    </p:embeddedFont>
    <p:embeddedFont>
      <p:font typeface="Lat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aleway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aleway-italic.fntdata"/><Relationship Id="rId47" Type="http://schemas.openxmlformats.org/officeDocument/2006/relationships/font" Target="fonts/Raleway-bold.fntdata"/><Relationship Id="rId49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6.xml"/><Relationship Id="rId55" Type="http://schemas.openxmlformats.org/officeDocument/2006/relationships/font" Target="fonts/Lato-bold.fntdata"/><Relationship Id="rId10" Type="http://schemas.openxmlformats.org/officeDocument/2006/relationships/slide" Target="slides/slide5.xml"/><Relationship Id="rId54" Type="http://schemas.openxmlformats.org/officeDocument/2006/relationships/font" Target="fonts/Lato-regular.fntdata"/><Relationship Id="rId13" Type="http://schemas.openxmlformats.org/officeDocument/2006/relationships/slide" Target="slides/slide8.xml"/><Relationship Id="rId57" Type="http://schemas.openxmlformats.org/officeDocument/2006/relationships/font" Target="fonts/Lato-boldItalic.fntdata"/><Relationship Id="rId12" Type="http://schemas.openxmlformats.org/officeDocument/2006/relationships/slide" Target="slides/slide7.xml"/><Relationship Id="rId56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2e22439d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2e22439d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3db47758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3db47758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3db477582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3db477582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3db477582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3db477582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3db477582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3db477582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3d9b977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3d9b977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40a72031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40a7203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3db477582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3db477582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40a72031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40a72031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40a72031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40a72031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40a72031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40a72031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2e22439d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2e22439d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40a72031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40a72031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40a72031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40a72031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40a72031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40a72031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40a72031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40a72031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40a72031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40a72031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0cd6ca0c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20cd6ca0c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f9cefd12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f9cefd12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40a72031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240a72031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40a72031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240a72031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40a72031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240a72031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a1732393f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a1732393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40a72031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240a72031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445926f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2445926f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46f5df0e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246f5df0e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2445926f6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2445926f6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445926f6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2445926f6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65d4407c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65d4407c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131c2d98d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131c2d98d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165d4407cb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165d4407c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20cd6ca0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20cd6ca0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65d4407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65d4407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a7d63ae8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a7d63ae8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165d4407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165d4407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3db4775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3db4775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3db47758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3db47758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3db47758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3db47758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3db47758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3db47758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3db47758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3db47758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reactjs.org/docs/composition-vs-inheritance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reactjs.org/docs/forms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ryanmcdermott/clean-code-javascript#functions-should-do-one-thing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Relationship Id="rId4" Type="http://schemas.openxmlformats.org/officeDocument/2006/relationships/hyperlink" Target="https://github.com/ryanmcdermott/clean-code-javascript#function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elena.nurulfikri.ac.id/mod/assign/view.php?id=27122" TargetMode="External"/><Relationship Id="rId4" Type="http://schemas.openxmlformats.org/officeDocument/2006/relationships/hyperlink" Target="https://elena.nurulfikri.ac.id/mod/assign/view.php?id=27123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ocs.google.com/forms/d/e/1FAIpQLSd8pjx3QFhqLDlTuO7IrjMgJOlRfz_1jG2TJu1rEbkUVH4F6Q/viewfor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eactrouter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eactrouter.com/docs/en/v6/getting-started/installatio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eactrouter.com/docs/en/v6/getting-started/tutoria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4294967295" type="ctrTitle"/>
          </p:nvPr>
        </p:nvSpPr>
        <p:spPr>
          <a:xfrm>
            <a:off x="746500" y="1214975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React</a:t>
            </a:r>
            <a:endParaRPr b="0"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Routing &amp; Layout</a:t>
            </a:r>
            <a:endParaRPr b="0"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863100" y="3340480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2675" y="3622701"/>
            <a:ext cx="1649676" cy="14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100" y="588300"/>
            <a:ext cx="4872101" cy="3966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5" name="Google Shape;145;p22"/>
          <p:cNvSpPr txBox="1"/>
          <p:nvPr/>
        </p:nvSpPr>
        <p:spPr>
          <a:xfrm>
            <a:off x="5755525" y="2048400"/>
            <a:ext cx="2701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Create Routing.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Roboto"/>
              <a:buChar char="●"/>
            </a:pPr>
            <a:r>
              <a:rPr lang="id" sz="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Wrap with</a:t>
            </a:r>
            <a:r>
              <a:rPr lang="id" sz="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d" sz="800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&lt;Routes /&gt;</a:t>
            </a:r>
            <a:r>
              <a:rPr lang="id" sz="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Roboto"/>
              <a:buChar char="●"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Use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&lt;Route /&gt;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Roboto"/>
              <a:buChar char="●"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Props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path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: Menentukan alamat.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Roboto"/>
              <a:buChar char="●"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Props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element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: Render element/component.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Layout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Pages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4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Membuat 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halaman yang berkaitan dengan movie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Movie folder: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src/page/movie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Pages: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Create.js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Menambahkan movie.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NowPlaying.js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Menampilkan movie sedang diputar.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Popular.js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Menampilkan popular movie.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TopRated.js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Menampilkan top movie.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0" y="2628138"/>
            <a:ext cx="3318525" cy="232574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4" name="Google Shape;16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7275" y="2628138"/>
            <a:ext cx="3318525" cy="232574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5" name="Google Shape;16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8200" y="189613"/>
            <a:ext cx="3318534" cy="23257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6" name="Google Shape;16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77275" y="189613"/>
            <a:ext cx="3318534" cy="23257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437" y="257850"/>
            <a:ext cx="5134374" cy="4627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3" name="Google Shape;173;p26"/>
          <p:cNvSpPr txBox="1"/>
          <p:nvPr/>
        </p:nvSpPr>
        <p:spPr>
          <a:xfrm>
            <a:off x="6320700" y="2325450"/>
            <a:ext cx="161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Roboto"/>
              <a:buChar char="●"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Add other routes.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Roboto"/>
              <a:buChar char="●"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Use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&lt;Route /&gt;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975" y="2628138"/>
            <a:ext cx="3318525" cy="232574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8975" y="189613"/>
            <a:ext cx="3318534" cy="23257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1" name="Google Shape;181;p27"/>
          <p:cNvSpPr txBox="1"/>
          <p:nvPr/>
        </p:nvSpPr>
        <p:spPr>
          <a:xfrm>
            <a:off x="5261438" y="2325450"/>
            <a:ext cx="219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Problem: Every page import navbar &amp; footer.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Solution: Create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&lt;Layout /&gt;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Layout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8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Digunakan agar 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etiap halaman tampil konsisten.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Tidak ada cara khusus untuk membuat layout (preference).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Use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Composition Model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to create Layout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Layout: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src/Layout/index.js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React - Composition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475" y="196475"/>
            <a:ext cx="4578000" cy="47505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94" name="Google Shape;194;p29"/>
          <p:cNvSpPr txBox="1"/>
          <p:nvPr/>
        </p:nvSpPr>
        <p:spPr>
          <a:xfrm>
            <a:off x="5798625" y="2325450"/>
            <a:ext cx="2280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Membuat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&lt;Layout /&gt;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Menggunakan Composition: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Containment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Props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children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: Menampung element/konten.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600" y="771362"/>
            <a:ext cx="5728976" cy="3600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01" name="Google Shape;201;p30"/>
          <p:cNvSpPr txBox="1"/>
          <p:nvPr/>
        </p:nvSpPr>
        <p:spPr>
          <a:xfrm>
            <a:off x="6348500" y="2233200"/>
            <a:ext cx="2280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Menggunakan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&lt;Layout /&gt;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di &lt;App /&gt;.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Bungkus halaman dengan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&lt;Layout /&gt;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Setiap halaman menggunakan layout yang sama (konsisten).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913" y="357488"/>
            <a:ext cx="3005450" cy="212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8" name="Google Shape;20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7362" y="408037"/>
            <a:ext cx="3005424" cy="202150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9" name="Google Shape;20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913" y="2663412"/>
            <a:ext cx="3005459" cy="212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0" name="Google Shape;210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67350" y="2663412"/>
            <a:ext cx="3005450" cy="212260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11" name="Google Shape;211;p31"/>
          <p:cNvSpPr txBox="1"/>
          <p:nvPr/>
        </p:nvSpPr>
        <p:spPr>
          <a:xfrm>
            <a:off x="6881775" y="2325463"/>
            <a:ext cx="1809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Each page uses same layout.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No need to import navbar &amp; footer.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Table of Contents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Routing: React Router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Layout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Refactor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AddMovieForm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174" y="1053575"/>
            <a:ext cx="5868075" cy="3036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18" name="Google Shape;218;p32"/>
          <p:cNvSpPr txBox="1"/>
          <p:nvPr/>
        </p:nvSpPr>
        <p:spPr>
          <a:xfrm>
            <a:off x="6987825" y="2325438"/>
            <a:ext cx="115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Update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&lt;Home /&gt;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925" y="1263900"/>
            <a:ext cx="7774126" cy="1745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25" name="Google Shape;225;p33"/>
          <p:cNvSpPr txBox="1"/>
          <p:nvPr/>
        </p:nvSpPr>
        <p:spPr>
          <a:xfrm>
            <a:off x="2876388" y="3178450"/>
            <a:ext cx="33912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Problem: Main content on each page too wide.</a:t>
            </a:r>
            <a:endParaRPr sz="10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Solution: </a:t>
            </a:r>
            <a:r>
              <a:rPr lang="id" sz="10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&lt;Container /&gt;</a:t>
            </a:r>
            <a:r>
              <a:rPr lang="id" sz="10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Container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34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Membuat component Container.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Handle konten main yang terlalu lebar.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Component: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components/Container/index.js</a:t>
            </a:r>
            <a:endParaRPr sz="10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accent5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React- Forms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050" y="273388"/>
            <a:ext cx="3596149" cy="29574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8" name="Google Shape;23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0325" y="3468110"/>
            <a:ext cx="2951600" cy="140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39" name="Google Shape;239;p35"/>
          <p:cNvSpPr txBox="1"/>
          <p:nvPr/>
        </p:nvSpPr>
        <p:spPr>
          <a:xfrm>
            <a:off x="5003400" y="1598225"/>
            <a:ext cx="2649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Membuat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&lt;Container /&gt;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Menampilkan konten dinamis di dalam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&lt;Container /&gt;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Menggunakan props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children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5"/>
          <p:cNvSpPr txBox="1"/>
          <p:nvPr/>
        </p:nvSpPr>
        <p:spPr>
          <a:xfrm>
            <a:off x="5003400" y="3830550"/>
            <a:ext cx="2649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Memberikan style ke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&lt;Container /&gt;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Membatasi lebar maksimal 1200px.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Set margin ke tengah.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550" y="478500"/>
            <a:ext cx="4644174" cy="41864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47" name="Google Shape;247;p36"/>
          <p:cNvSpPr txBox="1"/>
          <p:nvPr/>
        </p:nvSpPr>
        <p:spPr>
          <a:xfrm>
            <a:off x="5616550" y="2325438"/>
            <a:ext cx="264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Menggunakan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&lt;Container /&gt;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di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&lt;Layout /&gt;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Bungkus children (halaman) dengan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&lt;Container /&gt;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Refactor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7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Refactor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38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Clean code: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Function should do one thing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Handle multiple 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input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200" y="152400"/>
            <a:ext cx="3659316" cy="483869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66" name="Google Shape;266;p39"/>
          <p:cNvSpPr txBox="1"/>
          <p:nvPr/>
        </p:nvSpPr>
        <p:spPr>
          <a:xfrm>
            <a:off x="4913775" y="2056050"/>
            <a:ext cx="315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How many jobs in the function?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Clean Code: </a:t>
            </a:r>
            <a:r>
              <a:rPr lang="id" sz="8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Function should do one thing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Roboto"/>
              <a:buChar char="●"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validate function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Roboto"/>
              <a:buChar char="●"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addMovie function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Roboto"/>
              <a:buChar char="●"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resetForm function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750" y="202086"/>
            <a:ext cx="3206715" cy="4689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73" name="Google Shape;27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1975" y="949287"/>
            <a:ext cx="4181276" cy="3195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937" y="997863"/>
            <a:ext cx="5010749" cy="3147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80" name="Google Shape;280;p41"/>
          <p:cNvSpPr txBox="1"/>
          <p:nvPr/>
        </p:nvSpPr>
        <p:spPr>
          <a:xfrm>
            <a:off x="6031350" y="2233200"/>
            <a:ext cx="2219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Update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handleSubmit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function.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Looks cleaner.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Clean Code: Function should do one thing.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Routing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638" y="275263"/>
            <a:ext cx="3984500" cy="4592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87" name="Google Shape;287;p42"/>
          <p:cNvSpPr txBox="1"/>
          <p:nvPr/>
        </p:nvSpPr>
        <p:spPr>
          <a:xfrm>
            <a:off x="4954363" y="1863738"/>
            <a:ext cx="3286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Problem: 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Roboto"/>
              <a:buChar char="●"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One input has one state and handler function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Roboto"/>
              <a:buChar char="●"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The more inputs, the more state &amp; handler.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Solution: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Roboto"/>
              <a:buChar char="●"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Handle multiple input (one state).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Roboto"/>
              <a:buChar char="●"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Object: store values.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Roboto"/>
              <a:buChar char="●"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Spread operator: update object.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00" y="1573000"/>
            <a:ext cx="5938899" cy="1997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94" name="Google Shape;294;p43"/>
          <p:cNvSpPr txBox="1"/>
          <p:nvPr/>
        </p:nvSpPr>
        <p:spPr>
          <a:xfrm>
            <a:off x="6568400" y="2140800"/>
            <a:ext cx="2045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Menambahkan atribut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Atribut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untuk memberi nama input.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Tujuannya agar fungsi mengupdate state berdasarkan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4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00" y="693825"/>
            <a:ext cx="5832949" cy="3755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01" name="Google Shape;301;p44"/>
          <p:cNvSpPr txBox="1"/>
          <p:nvPr/>
        </p:nvSpPr>
        <p:spPr>
          <a:xfrm>
            <a:off x="6720600" y="2233200"/>
            <a:ext cx="1658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Handle multiple input.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Membuat state formData.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Nilai state berupa object.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687" y="942924"/>
            <a:ext cx="6164625" cy="3257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08" name="Google Shape;308;p45"/>
          <p:cNvSpPr txBox="1"/>
          <p:nvPr/>
        </p:nvSpPr>
        <p:spPr>
          <a:xfrm>
            <a:off x="6718625" y="2233213"/>
            <a:ext cx="1982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Membuat fungsi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handleChange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Handle semua input form.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Update state berdasarkan nilai name.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638" y="267400"/>
            <a:ext cx="4590350" cy="46086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15" name="Google Shape;315;p46"/>
          <p:cNvSpPr txBox="1"/>
          <p:nvPr/>
        </p:nvSpPr>
        <p:spPr>
          <a:xfrm>
            <a:off x="5939662" y="2233200"/>
            <a:ext cx="1982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Looks cleaner.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Just one state and handler function.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No need any other handler functions.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QnA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47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Take Away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48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9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TODO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49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Problem: 1 error 1 state.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Refactor multiple error to use one state.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Hint: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Gunakan object.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Gunakan spread operator.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0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Assignment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50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Push code to Repository Github (use branch for task management).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No zip and don’t push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node_nodules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folder.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Submit link repository to elena.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Kamis: 21 April 2022,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Link Elena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Jumat: 23 April 2022,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Link Elena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1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Attendance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51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Routing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6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Mengarahkan user ketika mengakses suatu url.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Previously: Only one page and haven’t added other pages.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React doesn’t provide default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routing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Solution: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React Router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2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Thanks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52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React Router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7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Fully-featured (client &amp; server-side) routing library for React.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Runs on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W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eb, 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erver (Node), React Native.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Standard library for routing.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React Router - Home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Install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8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hird party.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Not provided by default.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Install: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npm install react-router-dom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React Router - Installation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Configuring Routes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9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Connect App to the browser’s URL: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&lt;BrowserRouter/&gt;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Add navigation/link: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&lt;Link /&gt;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Add routes: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&lt;Routes /&gt;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&lt;Route /&gt;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React Router - Tutorial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450" y="871562"/>
            <a:ext cx="5355901" cy="3400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1" name="Google Shape;131;p20"/>
          <p:cNvSpPr txBox="1"/>
          <p:nvPr/>
        </p:nvSpPr>
        <p:spPr>
          <a:xfrm>
            <a:off x="6171738" y="2287038"/>
            <a:ext cx="2272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Connect App to URL.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Roboto"/>
              <a:buChar char="●"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Use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&lt;BrowserRouter /&gt;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Roboto"/>
              <a:buChar char="●"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Wrap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&lt;App /&gt;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within.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788" y="152400"/>
            <a:ext cx="4188441" cy="48387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8" name="Google Shape;138;p21"/>
          <p:cNvSpPr txBox="1"/>
          <p:nvPr/>
        </p:nvSpPr>
        <p:spPr>
          <a:xfrm>
            <a:off x="5637715" y="2171550"/>
            <a:ext cx="2248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&lt;Link /&gt;</a:t>
            </a:r>
            <a:r>
              <a:rPr lang="id" sz="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p</a:t>
            </a:r>
            <a:r>
              <a:rPr lang="id" sz="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engganti </a:t>
            </a:r>
            <a:r>
              <a:rPr lang="id" sz="800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&lt;a /&gt;</a:t>
            </a:r>
            <a:r>
              <a:rPr lang="id" sz="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Create Link/Navigation.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Roboto"/>
              <a:buChar char="●"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Use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&lt;Link /&gt;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oboto"/>
              <a:buChar char="●"/>
            </a:pPr>
            <a:r>
              <a:rPr lang="id" sz="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Props </a:t>
            </a:r>
            <a:r>
              <a:rPr lang="id" sz="800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to</a:t>
            </a:r>
            <a:r>
              <a:rPr lang="id" sz="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: Mengarahkan user (href).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61DAFB"/>
      </a:dk1>
      <a:lt1>
        <a:srgbClr val="FFFFFF"/>
      </a:lt1>
      <a:dk2>
        <a:srgbClr val="282C34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