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5143500" cx="9144000"/>
  <p:notesSz cx="6858000" cy="9144000"/>
  <p:embeddedFontLst>
    <p:embeddedFont>
      <p:font typeface="Raleway"/>
      <p:regular r:id="rId39"/>
      <p:bold r:id="rId40"/>
      <p:italic r:id="rId41"/>
      <p:boldItalic r:id="rId42"/>
    </p:embeddedFont>
    <p:embeddedFont>
      <p:font typeface="Roboto"/>
      <p:regular r:id="rId43"/>
      <p:bold r:id="rId44"/>
      <p:italic r:id="rId45"/>
      <p:boldItalic r:id="rId46"/>
    </p:embeddedFont>
    <p:embeddedFont>
      <p:font typeface="Nunito"/>
      <p:regular r:id="rId47"/>
      <p:bold r:id="rId48"/>
      <p:italic r:id="rId49"/>
      <p:boldItalic r:id="rId50"/>
    </p:embeddedFont>
    <p:embeddedFont>
      <p:font typeface="Lato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2E76A53-FFFB-4B0E-8853-1A4197A10666}">
  <a:tblStyle styleId="{22E76A53-FFFB-4B0E-8853-1A4197A1066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bold.fntdata"/><Relationship Id="rId42" Type="http://schemas.openxmlformats.org/officeDocument/2006/relationships/font" Target="fonts/Raleway-boldItalic.fntdata"/><Relationship Id="rId41" Type="http://schemas.openxmlformats.org/officeDocument/2006/relationships/font" Target="fonts/Raleway-italic.fntdata"/><Relationship Id="rId44" Type="http://schemas.openxmlformats.org/officeDocument/2006/relationships/font" Target="fonts/Roboto-bold.fntdata"/><Relationship Id="rId43" Type="http://schemas.openxmlformats.org/officeDocument/2006/relationships/font" Target="fonts/Roboto-regular.fntdata"/><Relationship Id="rId46" Type="http://schemas.openxmlformats.org/officeDocument/2006/relationships/font" Target="fonts/Roboto-boldItalic.fntdata"/><Relationship Id="rId45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Nunito-bold.fntdata"/><Relationship Id="rId47" Type="http://schemas.openxmlformats.org/officeDocument/2006/relationships/font" Target="fonts/Nunito-regular.fntdata"/><Relationship Id="rId49" Type="http://schemas.openxmlformats.org/officeDocument/2006/relationships/font" Target="fonts/Nuni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font" Target="fonts/Raleway-regular.fntdata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Lato-regular.fntdata"/><Relationship Id="rId50" Type="http://schemas.openxmlformats.org/officeDocument/2006/relationships/font" Target="fonts/Nunito-boldItalic.fntdata"/><Relationship Id="rId53" Type="http://schemas.openxmlformats.org/officeDocument/2006/relationships/font" Target="fonts/Lato-italic.fntdata"/><Relationship Id="rId52" Type="http://schemas.openxmlformats.org/officeDocument/2006/relationships/font" Target="fonts/Lat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54" Type="http://schemas.openxmlformats.org/officeDocument/2006/relationships/font" Target="fonts/La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87e1e9d51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87e1e9d51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87e1e9d5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87e1e9d5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4e756bdf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4e756bdf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4e756bdf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04e756bdf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87e1e9d5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087e1e9d5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87e1e9d5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087e1e9d5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87e1e9d5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087e1e9d5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87e1e9d5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087e1e9d5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096df079b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096df079b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87e1e9d5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087e1e9d5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087e1e9d51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087e1e9d5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4bd43de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4bd43de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087e1e9d51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087e1e9d51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087e1e9d51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087e1e9d51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087e1e9d51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087e1e9d51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087e1e9d51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087e1e9d51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087e1e9d51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087e1e9d51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09f85d421f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09f85d421f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087e1e9d51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087e1e9d51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096df079b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096df079b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087e1e9d5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087e1e9d5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088bb1bf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088bb1bf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7b79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7b79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d003eee4d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d003eee4d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f56b265f3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f56b265f3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04bd43dedd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04bd43dedd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96df0791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96df0791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96df079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96df079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036970f7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f036970f7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4e756bdf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4e756bdf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87e1e9d5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087e1e9d5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87e1e9d5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87e1e9d5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npmjs.com/package/dotenv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github.com/mysqljs/mysql#performing-queries" TargetMode="External"/><Relationship Id="rId4" Type="http://schemas.openxmlformats.org/officeDocument/2006/relationships/hyperlink" Target="https://idjs.github.io/belajar-nodejs/database/node_mysql.html" TargetMode="External"/><Relationship Id="rId5" Type="http://schemas.openxmlformats.org/officeDocument/2006/relationships/hyperlink" Target="https://www.sitepoint.com/using-node-mysql-javascript-client/" TargetMode="External"/><Relationship Id="rId6" Type="http://schemas.openxmlformats.org/officeDocument/2006/relationships/hyperlink" Target="https://elena.nurulfikri.ac.id/mod/assign/view.php?id=23611" TargetMode="External"/><Relationship Id="rId7" Type="http://schemas.openxmlformats.org/officeDocument/2006/relationships/hyperlink" Target="https://github.com/aufaroot18/backend-programming/tree/pertemuan-12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expressjs.com/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forms.gle/V5WgpYHJQZwGheut7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expressjs.com/en/guide/database-integration.html#mysq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mysqljs/mysql#establishing-connection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idx="4294967295" type="ctrTitle"/>
          </p:nvPr>
        </p:nvSpPr>
        <p:spPr>
          <a:xfrm>
            <a:off x="1362600" y="2191025"/>
            <a:ext cx="6418800" cy="13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id" sz="2400">
                <a:solidFill>
                  <a:srgbClr val="3C873A"/>
                </a:solidFill>
                <a:latin typeface="Nunito"/>
                <a:ea typeface="Nunito"/>
                <a:cs typeface="Nunito"/>
                <a:sym typeface="Nunito"/>
              </a:rPr>
              <a:t>“You can be a </a:t>
            </a:r>
            <a:r>
              <a:rPr i="1" lang="id" sz="2400">
                <a:solidFill>
                  <a:srgbClr val="3C873A"/>
                </a:solidFill>
                <a:latin typeface="Nunito"/>
                <a:ea typeface="Nunito"/>
                <a:cs typeface="Nunito"/>
                <a:sym typeface="Nunito"/>
              </a:rPr>
              <a:t>master</a:t>
            </a:r>
            <a:r>
              <a:rPr b="0" i="1" lang="id" sz="2400">
                <a:solidFill>
                  <a:srgbClr val="3C873A"/>
                </a:solidFill>
                <a:latin typeface="Nunito"/>
                <a:ea typeface="Nunito"/>
                <a:cs typeface="Nunito"/>
                <a:sym typeface="Nunito"/>
              </a:rPr>
              <a:t> don’t wait for </a:t>
            </a:r>
            <a:r>
              <a:rPr i="1" lang="id" sz="2400">
                <a:solidFill>
                  <a:srgbClr val="3C873A"/>
                </a:solidFill>
                <a:latin typeface="Nunito"/>
                <a:ea typeface="Nunito"/>
                <a:cs typeface="Nunito"/>
                <a:sym typeface="Nunito"/>
              </a:rPr>
              <a:t>luck</a:t>
            </a:r>
            <a:r>
              <a:rPr b="0" i="1" lang="id" sz="2400">
                <a:solidFill>
                  <a:srgbClr val="3C873A"/>
                </a:solidFill>
                <a:latin typeface="Nunito"/>
                <a:ea typeface="Nunito"/>
                <a:cs typeface="Nunito"/>
                <a:sym typeface="Nunito"/>
              </a:rPr>
              <a:t>,</a:t>
            </a:r>
            <a:endParaRPr b="0" i="1" sz="2400">
              <a:solidFill>
                <a:srgbClr val="3C873A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id" sz="2400">
                <a:solidFill>
                  <a:srgbClr val="3C873A"/>
                </a:solidFill>
                <a:latin typeface="Nunito"/>
                <a:ea typeface="Nunito"/>
                <a:cs typeface="Nunito"/>
                <a:sym typeface="Nunito"/>
              </a:rPr>
              <a:t>Dedicate</a:t>
            </a:r>
            <a:r>
              <a:rPr b="0" i="1" lang="id" sz="2400">
                <a:solidFill>
                  <a:srgbClr val="3C873A"/>
                </a:solidFill>
                <a:latin typeface="Nunito"/>
                <a:ea typeface="Nunito"/>
                <a:cs typeface="Nunito"/>
                <a:sym typeface="Nunito"/>
              </a:rPr>
              <a:t> yourself and you can </a:t>
            </a:r>
            <a:r>
              <a:rPr i="1" lang="id" sz="2400">
                <a:solidFill>
                  <a:srgbClr val="3C873A"/>
                </a:solidFill>
                <a:latin typeface="Nunito"/>
                <a:ea typeface="Nunito"/>
                <a:cs typeface="Nunito"/>
                <a:sym typeface="Nunito"/>
              </a:rPr>
              <a:t>find</a:t>
            </a:r>
            <a:r>
              <a:rPr b="0" i="1" lang="id" sz="2400">
                <a:solidFill>
                  <a:srgbClr val="3C873A"/>
                </a:solidFill>
                <a:latin typeface="Nunito"/>
                <a:ea typeface="Nunito"/>
                <a:cs typeface="Nunito"/>
                <a:sym typeface="Nunito"/>
              </a:rPr>
              <a:t> yourself”</a:t>
            </a:r>
            <a:endParaRPr b="0" i="1" sz="2400">
              <a:solidFill>
                <a:srgbClr val="3C873A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8187" y="1339914"/>
            <a:ext cx="827625" cy="99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1712" y="273913"/>
            <a:ext cx="4640576" cy="45956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873A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idx="4294967295" type="ctrTitle"/>
          </p:nvPr>
        </p:nvSpPr>
        <p:spPr>
          <a:xfrm>
            <a:off x="1498500" y="1894050"/>
            <a:ext cx="6147000" cy="13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d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Install Package </a:t>
            </a:r>
            <a:r>
              <a:rPr lang="id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dotenv</a:t>
            </a:r>
            <a:endParaRPr sz="3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Package dotenv</a:t>
            </a:r>
            <a:endParaRPr b="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24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File </a:t>
            </a: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.env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adalah tempat menyimpan berbagai konfigurasi, termasuk konfigurasi database.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Sehingga konfigurasi database sebelumnya kita pindahkan ke file </a:t>
            </a: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.env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Bertujuan untuk menghindari data sensitif tersebar ke internet.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Kita perlu </a:t>
            </a: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package dotenv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agar dapat menggunakan konfigurasi dari file </a:t>
            </a: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.env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Install </a:t>
            </a: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package dotenv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di project express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Install package dotenv: </a:t>
            </a:r>
            <a:r>
              <a:rPr lang="id" sz="1000"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npm i dotenv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npmjs - dotenv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24"/>
          <p:cNvSpPr/>
          <p:nvPr/>
        </p:nvSpPr>
        <p:spPr>
          <a:xfrm>
            <a:off x="838350" y="1195305"/>
            <a:ext cx="720000" cy="36000"/>
          </a:xfrm>
          <a:prstGeom prst="rect">
            <a:avLst/>
          </a:prstGeom>
          <a:solidFill>
            <a:srgbClr val="3C873A"/>
          </a:solidFill>
          <a:ln cap="flat" cmpd="sng" w="9525">
            <a:solidFill>
              <a:srgbClr val="3C8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4963" y="1095375"/>
            <a:ext cx="5934075" cy="29527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File .env</a:t>
            </a:r>
            <a:endParaRPr b="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26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Kita menyimpan seluruh konfigurasi (sensitif) di file </a:t>
            </a: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.env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, termasuk konfigurasi database sebelumnya.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File .env tidak di-upload ke github, caranya dengan menambahkannya di file </a:t>
            </a: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.gitignore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Ini merupakan cara yang umum digunakan dalam pengembangan proyek baik di industri atau team.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Ketentuan: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Membuat file </a:t>
            </a: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.env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di root project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26"/>
          <p:cNvSpPr/>
          <p:nvPr/>
        </p:nvSpPr>
        <p:spPr>
          <a:xfrm>
            <a:off x="838350" y="1195305"/>
            <a:ext cx="720000" cy="36000"/>
          </a:xfrm>
          <a:prstGeom prst="rect">
            <a:avLst/>
          </a:prstGeom>
          <a:solidFill>
            <a:srgbClr val="3C873A"/>
          </a:solidFill>
          <a:ln cap="flat" cmpd="sng" w="9525">
            <a:solidFill>
              <a:srgbClr val="3C8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763" y="1343136"/>
            <a:ext cx="3239100" cy="24572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70" name="Google Shape;17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2738" y="152388"/>
            <a:ext cx="4790506" cy="4838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873A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idx="4294967295" type="ctrTitle"/>
          </p:nvPr>
        </p:nvSpPr>
        <p:spPr>
          <a:xfrm>
            <a:off x="1498500" y="1894050"/>
            <a:ext cx="6147000" cy="13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RESTFul API</a:t>
            </a:r>
            <a:r>
              <a:rPr b="0" lang="id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b="0" sz="3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d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Get All Resource</a:t>
            </a:r>
            <a:endParaRPr b="0" sz="3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Design Endpoint - Get All Resource</a:t>
            </a:r>
            <a:endParaRPr b="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29"/>
          <p:cNvSpPr/>
          <p:nvPr/>
        </p:nvSpPr>
        <p:spPr>
          <a:xfrm>
            <a:off x="838350" y="1195305"/>
            <a:ext cx="720000" cy="36000"/>
          </a:xfrm>
          <a:prstGeom prst="rect">
            <a:avLst/>
          </a:prstGeom>
          <a:solidFill>
            <a:srgbClr val="3C873A"/>
          </a:solidFill>
          <a:ln cap="flat" cmpd="sng" w="9525">
            <a:solidFill>
              <a:srgbClr val="3C8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2" name="Google Shape;182;p29"/>
          <p:cNvGraphicFramePr/>
          <p:nvPr/>
        </p:nvGraphicFramePr>
        <p:xfrm>
          <a:off x="1555750" y="192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{22E76A53-FFFB-4B0E-8853-1A4197A10666}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000">
                          <a:solidFill>
                            <a:srgbClr val="3C873A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Action</a:t>
                      </a:r>
                      <a:endParaRPr b="1" sz="1000">
                        <a:solidFill>
                          <a:srgbClr val="3C873A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000">
                          <a:solidFill>
                            <a:srgbClr val="3C873A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HTTP Verbs</a:t>
                      </a:r>
                      <a:endParaRPr b="1" sz="1000">
                        <a:solidFill>
                          <a:srgbClr val="3C873A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000">
                          <a:solidFill>
                            <a:srgbClr val="3C873A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Endpoints</a:t>
                      </a:r>
                      <a:endParaRPr b="1" sz="1000">
                        <a:solidFill>
                          <a:srgbClr val="3C873A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000">
                          <a:solidFill>
                            <a:srgbClr val="3C873A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Controller</a:t>
                      </a:r>
                      <a:endParaRPr b="1" sz="1000">
                        <a:solidFill>
                          <a:srgbClr val="3C873A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000">
                          <a:solidFill>
                            <a:srgbClr val="3C873A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Model</a:t>
                      </a:r>
                      <a:endParaRPr b="1" sz="1000">
                        <a:solidFill>
                          <a:srgbClr val="3C873A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0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Get All Resource</a:t>
                      </a:r>
                      <a:endParaRPr b="1" sz="10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3C873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0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GET</a:t>
                      </a:r>
                      <a:endParaRPr b="1" sz="10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3C873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0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/students</a:t>
                      </a:r>
                      <a:endParaRPr b="1" sz="10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3C873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0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index</a:t>
                      </a:r>
                      <a:endParaRPr b="1" sz="10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3C873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0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all</a:t>
                      </a:r>
                      <a:endParaRPr b="1" sz="10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3C873A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Add resource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/students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store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create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Update resource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PUT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/students/:id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update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update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Delete resource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DELETE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/students/:id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destroy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delete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Get one resource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GET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/students/:id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show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find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873A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idx="4294967295" type="ctrTitle"/>
          </p:nvPr>
        </p:nvSpPr>
        <p:spPr>
          <a:xfrm>
            <a:off x="1498500" y="1894050"/>
            <a:ext cx="6147000" cy="13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d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3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b="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31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Express tidak menyediakan folder </a:t>
            </a: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khusus layaknya di Laravel.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Namun kita bisa menerapkan pola MVC di Express.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Model digunakan untuk menyimpan logic yang berkaitan dengan database (query).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Ketentuan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Seluruh model disimpan di folder </a:t>
            </a: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models</a:t>
            </a:r>
            <a:endParaRPr sz="100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Model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Student disimpan di folder </a:t>
            </a: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models/Student.js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31"/>
          <p:cNvSpPr/>
          <p:nvPr/>
        </p:nvSpPr>
        <p:spPr>
          <a:xfrm>
            <a:off x="838350" y="1195305"/>
            <a:ext cx="720000" cy="36000"/>
          </a:xfrm>
          <a:prstGeom prst="rect">
            <a:avLst/>
          </a:prstGeom>
          <a:solidFill>
            <a:srgbClr val="3C873A"/>
          </a:solidFill>
          <a:ln cap="flat" cmpd="sng" w="9525">
            <a:solidFill>
              <a:srgbClr val="3C8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idx="4294967295" type="ctrTitle"/>
          </p:nvPr>
        </p:nvSpPr>
        <p:spPr>
          <a:xfrm>
            <a:off x="727950" y="1510800"/>
            <a:ext cx="6147000" cy="19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d" sz="42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Building and Testing</a:t>
            </a:r>
            <a:endParaRPr b="0" sz="420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d" sz="42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RESTFul API (1)</a:t>
            </a:r>
            <a:endParaRPr b="0" sz="420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838350" y="1195305"/>
            <a:ext cx="720000" cy="36000"/>
          </a:xfrm>
          <a:prstGeom prst="rect">
            <a:avLst/>
          </a:prstGeom>
          <a:solidFill>
            <a:srgbClr val="3C873A"/>
          </a:solidFill>
          <a:ln cap="flat" cmpd="sng" w="9525">
            <a:solidFill>
              <a:srgbClr val="3C8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43600" y="3532525"/>
            <a:ext cx="1505626" cy="1505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9249" y="401050"/>
            <a:ext cx="6545500" cy="43413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725" y="152400"/>
            <a:ext cx="4548778" cy="4838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05" name="Google Shape;205;p33"/>
          <p:cNvSpPr txBox="1"/>
          <p:nvPr/>
        </p:nvSpPr>
        <p:spPr>
          <a:xfrm>
            <a:off x="5047050" y="302100"/>
            <a:ext cx="3793500" cy="4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Pertanyaan</a:t>
            </a:r>
            <a:r>
              <a:rPr lang="id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Char char="●"/>
            </a:pPr>
            <a:r>
              <a:rPr lang="id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Kenapa tidak membuat object?</a:t>
            </a:r>
            <a:endParaRPr sz="1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Char char="●"/>
            </a:pPr>
            <a:r>
              <a:rPr lang="id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Apa itu </a:t>
            </a: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static</a:t>
            </a:r>
            <a:r>
              <a:rPr lang="id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? Mengapa menggunakan </a:t>
            </a: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method static</a:t>
            </a:r>
            <a:r>
              <a:rPr lang="id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sz="1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Jawaban</a:t>
            </a:r>
            <a:r>
              <a:rPr lang="id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Char char="●"/>
            </a:pPr>
            <a:r>
              <a:rPr lang="id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Dalam konsep OOP, </a:t>
            </a: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method</a:t>
            </a:r>
            <a:r>
              <a:rPr lang="id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melekat pada object.</a:t>
            </a:r>
            <a:endParaRPr sz="1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Char char="●"/>
            </a:pPr>
            <a:r>
              <a:rPr lang="id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Sedangkan </a:t>
            </a: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method static</a:t>
            </a:r>
            <a:r>
              <a:rPr lang="id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tidak melekat pada object, namun melekat pada class sehingga kita bisa mengakses </a:t>
            </a: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method static</a:t>
            </a:r>
            <a:r>
              <a:rPr lang="id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tanpa membuat object.</a:t>
            </a:r>
            <a:endParaRPr sz="1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Char char="●"/>
            </a:pP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Method static</a:t>
            </a:r>
            <a:r>
              <a:rPr lang="id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digunakan ketika operasi-nya tidak melekat pada object.</a:t>
            </a:r>
            <a:endParaRPr sz="1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Char char="●"/>
            </a:pPr>
            <a:r>
              <a:rPr lang="id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Contohnya seperti mengakses database (external), maka kita bisa memanfaatkan </a:t>
            </a: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method static</a:t>
            </a:r>
            <a:r>
              <a:rPr lang="id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Char char="●"/>
            </a:pPr>
            <a:r>
              <a:rPr lang="id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Ini hanya sebuah paradigma/konsep/pendekatan dalam OOP. Jika ingin membuat object juga bisa.</a:t>
            </a:r>
            <a:endParaRPr sz="1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Contoh</a:t>
            </a:r>
            <a:r>
              <a:rPr lang="id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Char char="●"/>
            </a:pPr>
            <a:r>
              <a:rPr lang="id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Laravel: Student::all()</a:t>
            </a:r>
            <a:endParaRPr sz="1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Char char="●"/>
            </a:pPr>
            <a:r>
              <a:rPr lang="id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JavaScript: Student.all()</a:t>
            </a:r>
            <a:endParaRPr sz="1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Note</a:t>
            </a:r>
            <a:r>
              <a:rPr lang="id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: Ini merupakan pembahasan di JavaScript OOP, bukan di Node.js atau Express.js. (</a:t>
            </a: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Keep the basic</a:t>
            </a:r>
            <a:r>
              <a:rPr lang="id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 sz="1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350" y="399438"/>
            <a:ext cx="4705801" cy="43446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11" name="Google Shape;211;p34"/>
          <p:cNvSpPr txBox="1"/>
          <p:nvPr/>
        </p:nvSpPr>
        <p:spPr>
          <a:xfrm>
            <a:off x="5196150" y="1818450"/>
            <a:ext cx="3670500" cy="15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Char char="●"/>
            </a:pPr>
            <a:r>
              <a:rPr lang="id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Apakah datanya muncul? Why?</a:t>
            </a:r>
            <a:endParaRPr sz="1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Char char="●"/>
            </a:pPr>
            <a:r>
              <a:rPr lang="id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Karena di Node.js, proses mengakses database bersifat </a:t>
            </a: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Asynchronous</a:t>
            </a:r>
            <a:r>
              <a:rPr lang="id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Char char="●"/>
            </a:pPr>
            <a:r>
              <a:rPr lang="id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Oleh karena itu penting mengapa kita belajar mengenai Asynchronous, Callback, Promise.</a:t>
            </a:r>
            <a:endParaRPr sz="1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Char char="●"/>
            </a:pPr>
            <a:r>
              <a:rPr lang="id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Solusinya? You can guess it.</a:t>
            </a:r>
            <a:endParaRPr sz="1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388" y="968137"/>
            <a:ext cx="4339276" cy="29091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17" name="Google Shape;21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0038" y="968113"/>
            <a:ext cx="4347573" cy="328766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18" name="Google Shape;218;p35"/>
          <p:cNvSpPr txBox="1"/>
          <p:nvPr/>
        </p:nvSpPr>
        <p:spPr>
          <a:xfrm>
            <a:off x="3390600" y="316650"/>
            <a:ext cx="23628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Solution with </a:t>
            </a:r>
            <a:r>
              <a:rPr b="1" lang="id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Callback</a:t>
            </a:r>
            <a:endParaRPr b="1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6"/>
          <p:cNvSpPr txBox="1"/>
          <p:nvPr/>
        </p:nvSpPr>
        <p:spPr>
          <a:xfrm>
            <a:off x="2948100" y="308625"/>
            <a:ext cx="32478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Solution with </a:t>
            </a:r>
            <a:r>
              <a:rPr b="1" lang="id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Promise + Async await</a:t>
            </a:r>
            <a:endParaRPr b="1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4" name="Google Shape;22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413" y="1250087"/>
            <a:ext cx="4178149" cy="26433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25" name="Google Shape;22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9737" y="1250100"/>
            <a:ext cx="4577849" cy="24409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480138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873A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8"/>
          <p:cNvSpPr txBox="1"/>
          <p:nvPr>
            <p:ph idx="4294967295" type="ctrTitle"/>
          </p:nvPr>
        </p:nvSpPr>
        <p:spPr>
          <a:xfrm>
            <a:off x="1498500" y="1894050"/>
            <a:ext cx="6147000" cy="13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RESTFul API</a:t>
            </a:r>
            <a:r>
              <a:rPr b="0" lang="id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b="0" sz="3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d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Create Resource</a:t>
            </a:r>
            <a:endParaRPr b="0" sz="3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9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Design Endpoint - Add Resource</a:t>
            </a:r>
            <a:endParaRPr b="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p39"/>
          <p:cNvSpPr/>
          <p:nvPr/>
        </p:nvSpPr>
        <p:spPr>
          <a:xfrm>
            <a:off x="838350" y="1195305"/>
            <a:ext cx="720000" cy="36000"/>
          </a:xfrm>
          <a:prstGeom prst="rect">
            <a:avLst/>
          </a:prstGeom>
          <a:solidFill>
            <a:srgbClr val="3C873A"/>
          </a:solidFill>
          <a:ln cap="flat" cmpd="sng" w="9525">
            <a:solidFill>
              <a:srgbClr val="3C8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42" name="Google Shape;242;p39"/>
          <p:cNvGraphicFramePr/>
          <p:nvPr/>
        </p:nvGraphicFramePr>
        <p:xfrm>
          <a:off x="1555750" y="192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{22E76A53-FFFB-4B0E-8853-1A4197A10666}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000">
                          <a:solidFill>
                            <a:srgbClr val="3C873A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Action</a:t>
                      </a:r>
                      <a:endParaRPr b="1" sz="1000">
                        <a:solidFill>
                          <a:srgbClr val="3C873A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000">
                          <a:solidFill>
                            <a:srgbClr val="3C873A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HTTP Verbs</a:t>
                      </a:r>
                      <a:endParaRPr b="1" sz="1000">
                        <a:solidFill>
                          <a:srgbClr val="3C873A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000">
                          <a:solidFill>
                            <a:srgbClr val="3C873A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Endpoints</a:t>
                      </a:r>
                      <a:endParaRPr b="1" sz="1000">
                        <a:solidFill>
                          <a:srgbClr val="3C873A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000">
                          <a:solidFill>
                            <a:srgbClr val="3C873A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Controller</a:t>
                      </a:r>
                      <a:endParaRPr b="1" sz="1000">
                        <a:solidFill>
                          <a:srgbClr val="3C873A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000">
                          <a:solidFill>
                            <a:srgbClr val="3C873A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Model</a:t>
                      </a:r>
                      <a:endParaRPr b="1" sz="1000">
                        <a:solidFill>
                          <a:srgbClr val="3C873A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Get all resource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GET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/students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index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all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0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Add resource</a:t>
                      </a:r>
                      <a:endParaRPr b="1" sz="10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3C873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0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</a:t>
                      </a:r>
                      <a:endParaRPr b="1" sz="10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3C873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0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/students</a:t>
                      </a:r>
                      <a:endParaRPr b="1" sz="10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3C873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0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store</a:t>
                      </a:r>
                      <a:endParaRPr b="1" sz="10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3C873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0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create</a:t>
                      </a:r>
                      <a:endParaRPr b="1" sz="10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3C873A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Update resource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PUT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/students/:id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update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update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Delete resource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DELETE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/students/:id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destroy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delete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Get one resource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GET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/students/:id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show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find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0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Task - Create Resource</a:t>
            </a:r>
            <a:endParaRPr b="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40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Agar semakin terbiasa dengan Asynchronous, Import Export, ES6, MVC maka Create Resource dijadikan task.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Silahkan gunakan referensi berikut untuk melakukan query insert data ke database: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Github: </a:t>
            </a:r>
            <a:r>
              <a:rPr lang="id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mysql - performing queries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IDJS: </a:t>
            </a:r>
            <a:r>
              <a:rPr lang="id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node mysql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Sitepoint: </a:t>
            </a:r>
            <a:r>
              <a:rPr lang="id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Using MySQL with Node.js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Ketentuan: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Upload Task ke Github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Kirim link repository ke Elena: </a:t>
            </a:r>
            <a:r>
              <a:rPr lang="id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Link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Boilerplate task: </a:t>
            </a:r>
            <a:r>
              <a:rPr lang="id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Link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" name="Google Shape;249;p40"/>
          <p:cNvSpPr/>
          <p:nvPr/>
        </p:nvSpPr>
        <p:spPr>
          <a:xfrm>
            <a:off x="838350" y="1195305"/>
            <a:ext cx="720000" cy="36000"/>
          </a:xfrm>
          <a:prstGeom prst="rect">
            <a:avLst/>
          </a:prstGeom>
          <a:solidFill>
            <a:srgbClr val="3C873A"/>
          </a:solidFill>
          <a:ln cap="flat" cmpd="sng" w="9525">
            <a:solidFill>
              <a:srgbClr val="3C8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00" y="1309523"/>
            <a:ext cx="4640926" cy="25244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55" name="Google Shape;25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9226" y="960800"/>
            <a:ext cx="4110173" cy="322189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873A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idx="4294967295" type="ctrTitle"/>
          </p:nvPr>
        </p:nvSpPr>
        <p:spPr>
          <a:xfrm>
            <a:off x="1498500" y="1894050"/>
            <a:ext cx="6147000" cy="13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d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Design Endpoint</a:t>
            </a:r>
            <a:endParaRPr sz="3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480138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3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Referensi</a:t>
            </a:r>
            <a:endParaRPr b="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p43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Express.js: </a:t>
            </a:r>
            <a:r>
              <a:rPr lang="id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Documentation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43"/>
          <p:cNvSpPr/>
          <p:nvPr/>
        </p:nvSpPr>
        <p:spPr>
          <a:xfrm>
            <a:off x="838350" y="1195305"/>
            <a:ext cx="720000" cy="36000"/>
          </a:xfrm>
          <a:prstGeom prst="rect">
            <a:avLst/>
          </a:prstGeom>
          <a:solidFill>
            <a:srgbClr val="3C873A"/>
          </a:solidFill>
          <a:ln cap="flat" cmpd="sng" w="9525">
            <a:solidFill>
              <a:srgbClr val="3C8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4"/>
          <p:cNvSpPr txBox="1"/>
          <p:nvPr/>
        </p:nvSpPr>
        <p:spPr>
          <a:xfrm>
            <a:off x="718650" y="1959050"/>
            <a:ext cx="4849500" cy="13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3600" u="sng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Feedback Form</a:t>
            </a:r>
            <a:r>
              <a:rPr lang="id" sz="36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 (Absensi)</a:t>
            </a:r>
            <a:endParaRPr sz="360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3" name="Google Shape;273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8975" y="1270388"/>
            <a:ext cx="3127426" cy="3039624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44"/>
          <p:cNvSpPr/>
          <p:nvPr/>
        </p:nvSpPr>
        <p:spPr>
          <a:xfrm>
            <a:off x="838350" y="1195305"/>
            <a:ext cx="720000" cy="36000"/>
          </a:xfrm>
          <a:prstGeom prst="rect">
            <a:avLst/>
          </a:prstGeom>
          <a:solidFill>
            <a:srgbClr val="3C873A"/>
          </a:solidFill>
          <a:ln cap="flat" cmpd="sng" w="9525">
            <a:solidFill>
              <a:srgbClr val="3C8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Design Endpoint</a:t>
            </a:r>
            <a:endParaRPr b="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6"/>
          <p:cNvSpPr/>
          <p:nvPr/>
        </p:nvSpPr>
        <p:spPr>
          <a:xfrm>
            <a:off x="838350" y="1195305"/>
            <a:ext cx="720000" cy="36000"/>
          </a:xfrm>
          <a:prstGeom prst="rect">
            <a:avLst/>
          </a:prstGeom>
          <a:solidFill>
            <a:srgbClr val="3C873A"/>
          </a:solidFill>
          <a:ln cap="flat" cmpd="sng" w="9525">
            <a:solidFill>
              <a:srgbClr val="3C8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6" name="Google Shape;106;p16"/>
          <p:cNvGraphicFramePr/>
          <p:nvPr/>
        </p:nvGraphicFramePr>
        <p:xfrm>
          <a:off x="1555750" y="192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{22E76A53-FFFB-4B0E-8853-1A4197A10666}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000">
                          <a:solidFill>
                            <a:srgbClr val="3C873A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Action</a:t>
                      </a:r>
                      <a:endParaRPr b="1" sz="1000">
                        <a:solidFill>
                          <a:srgbClr val="3C873A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000">
                          <a:solidFill>
                            <a:srgbClr val="3C873A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HTTP Verbs</a:t>
                      </a:r>
                      <a:endParaRPr b="1" sz="1000">
                        <a:solidFill>
                          <a:srgbClr val="3C873A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000">
                          <a:solidFill>
                            <a:srgbClr val="3C873A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Endpoints</a:t>
                      </a:r>
                      <a:endParaRPr b="1" sz="1000">
                        <a:solidFill>
                          <a:srgbClr val="3C873A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000">
                          <a:solidFill>
                            <a:srgbClr val="3C873A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Controller</a:t>
                      </a:r>
                      <a:endParaRPr b="1" sz="1000">
                        <a:solidFill>
                          <a:srgbClr val="3C873A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000">
                          <a:solidFill>
                            <a:srgbClr val="3C873A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Model</a:t>
                      </a:r>
                      <a:endParaRPr b="1" sz="1000">
                        <a:solidFill>
                          <a:srgbClr val="3C873A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Get all resource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GET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/students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index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all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Add resource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/students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store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create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Update resource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PUT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/students/:id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update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update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Delete resource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DELETE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/students/:id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destroy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delete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Get one resource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GET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/students/:id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show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find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873A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idx="4294967295" type="ctrTitle"/>
          </p:nvPr>
        </p:nvSpPr>
        <p:spPr>
          <a:xfrm>
            <a:off x="1498500" y="1894050"/>
            <a:ext cx="6147000" cy="13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d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Install Package </a:t>
            </a:r>
            <a:r>
              <a:rPr lang="id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mysql</a:t>
            </a:r>
            <a:endParaRPr sz="3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Install</a:t>
            </a:r>
            <a:endParaRPr b="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8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Express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secara default tidak memiliki </a:t>
            </a: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Driver MySQL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Kita perlu menginstall </a:t>
            </a: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Driver MySQL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agar </a:t>
            </a: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Express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dapat terhubung dengan </a:t>
            </a: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MySQL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Driver MySQL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didapatkan dari </a:t>
            </a: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Package mysql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Install Package MySQL di project express.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Install Package MySQL: </a:t>
            </a:r>
            <a:r>
              <a:rPr lang="id" sz="1000"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npm i mysql</a:t>
            </a:r>
            <a:endParaRPr sz="1000">
              <a:highlight>
                <a:schemeClr val="lt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Express - MySQL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8"/>
          <p:cNvSpPr/>
          <p:nvPr/>
        </p:nvSpPr>
        <p:spPr>
          <a:xfrm>
            <a:off x="838350" y="1195305"/>
            <a:ext cx="720000" cy="36000"/>
          </a:xfrm>
          <a:prstGeom prst="rect">
            <a:avLst/>
          </a:prstGeom>
          <a:solidFill>
            <a:srgbClr val="3C873A"/>
          </a:solidFill>
          <a:ln cap="flat" cmpd="sng" w="9525">
            <a:solidFill>
              <a:srgbClr val="3C8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413" y="1000125"/>
            <a:ext cx="5591175" cy="31432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873A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idx="4294967295" type="ctrTitle"/>
          </p:nvPr>
        </p:nvSpPr>
        <p:spPr>
          <a:xfrm>
            <a:off x="1498500" y="1894050"/>
            <a:ext cx="6147000" cy="13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d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Config Database</a:t>
            </a:r>
            <a:endParaRPr sz="3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Config Database</a:t>
            </a:r>
            <a:endParaRPr b="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1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Kita perlu melakukan konfigurasi database.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Ketentuan: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Semua hal yang berkaitan dengan konfigurasi disimpan di folder </a:t>
            </a: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config</a:t>
            </a:r>
            <a:endParaRPr sz="100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Konfigurasi database disimpan di </a:t>
            </a: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config/database.js</a:t>
            </a:r>
            <a:endParaRPr sz="100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Mysql - Establishing Connection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21"/>
          <p:cNvSpPr/>
          <p:nvPr/>
        </p:nvSpPr>
        <p:spPr>
          <a:xfrm>
            <a:off x="838350" y="1195305"/>
            <a:ext cx="720000" cy="36000"/>
          </a:xfrm>
          <a:prstGeom prst="rect">
            <a:avLst/>
          </a:prstGeom>
          <a:solidFill>
            <a:srgbClr val="3C873A"/>
          </a:solidFill>
          <a:ln cap="flat" cmpd="sng" w="9525">
            <a:solidFill>
              <a:srgbClr val="3C8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