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aleway"/>
      <p:regular r:id="rId41"/>
      <p:bold r:id="rId42"/>
      <p:italic r:id="rId43"/>
      <p:boldItalic r:id="rId44"/>
    </p:embeddedFont>
    <p:embeddedFont>
      <p:font typeface="Nunito"/>
      <p:regular r:id="rId45"/>
      <p:bold r:id="rId46"/>
      <p:italic r:id="rId47"/>
      <p:boldItalic r:id="rId48"/>
    </p:embeddedFont>
    <p:embeddedFont>
      <p:font typeface="Lat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aleway-bold.fntdata"/><Relationship Id="rId41" Type="http://schemas.openxmlformats.org/officeDocument/2006/relationships/font" Target="fonts/Raleway-regular.fntdata"/><Relationship Id="rId44" Type="http://schemas.openxmlformats.org/officeDocument/2006/relationships/font" Target="fonts/Raleway-boldItalic.fntdata"/><Relationship Id="rId43" Type="http://schemas.openxmlformats.org/officeDocument/2006/relationships/font" Target="fonts/Raleway-italic.fntdata"/><Relationship Id="rId46" Type="http://schemas.openxmlformats.org/officeDocument/2006/relationships/font" Target="fonts/Nunito-bold.fntdata"/><Relationship Id="rId45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Nunito-boldItalic.fntdata"/><Relationship Id="rId47" Type="http://schemas.openxmlformats.org/officeDocument/2006/relationships/font" Target="fonts/Nunito-italic.fntdata"/><Relationship Id="rId49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italic.fntdata"/><Relationship Id="rId50" Type="http://schemas.openxmlformats.org/officeDocument/2006/relationships/font" Target="fonts/Lato-bold.fntdata"/><Relationship Id="rId52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146f9be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146f9be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166ed0054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166ed0054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166ed0054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166ed0054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538abfbc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538abfbc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538abfbc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538abfbc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01e7a0e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01e7a0e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ce22ae1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ce22ae1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1a078dc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1a078dc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166ed005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166ed005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538abfbc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538abfbc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01e7a0e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01e7a0e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538abfbc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538abfbc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036970f7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036970f7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146f9be6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146f9be6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146f9be6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146f9be6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146f9be6e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146f9be6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146f9be6e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f146f9be6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146f9be8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146f9be8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146f9be8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146f9be8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146f9be8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f146f9be8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146f9be8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f146f9be8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146f9be8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146f9be8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e6819ab1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e6819ab1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146f9be8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f146f9be8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f146f9be8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f146f9be8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f146f9be8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f146f9be8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538abfbc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f538abfbc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f538abfbc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f538abfbc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f538abfbc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f538abfbc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036970f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036970f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538abfb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538abfb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538abfbc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538abfbc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036970f7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036970f7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538abfbc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538abfbc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538abfbc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538abfbc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localhost/belajar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npmjs.com/" TargetMode="External"/><Relationship Id="rId4" Type="http://schemas.openxmlformats.org/officeDocument/2006/relationships/hyperlink" Target="https://bundler.io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ackagist.org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be-user-api.aufabillah.repl.co/user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be-user-api.aufabillah.repl.co/user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be-user-api.aufabillah.repl.co/user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be-user-api.aufabillah.repl.co/user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be-user-api.aufabillah.repl.co/user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be-user-api.aufabillah.repl.co/user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petanikode.com/php-composer/" TargetMode="External"/><Relationship Id="rId4" Type="http://schemas.openxmlformats.org/officeDocument/2006/relationships/hyperlink" Target="https://www.niagahoster.co.id/blog/cara-menggunakan-xampp/" TargetMode="External"/><Relationship Id="rId5" Type="http://schemas.openxmlformats.org/officeDocument/2006/relationships/hyperlink" Target="https://youtu.be/VywxIQ2ZXw4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forms.gle/V5WgpYHJQZwGheut7" TargetMode="External"/><Relationship Id="rId4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youtu.be/TaBWhb5SPfc" TargetMode="External"/><Relationship Id="rId4" Type="http://schemas.openxmlformats.org/officeDocument/2006/relationships/hyperlink" Target="https://youtu.be/_P2t0lCzU-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apachefriends.org/download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localhost/" TargetMode="External"/><Relationship Id="rId4" Type="http://schemas.openxmlformats.org/officeDocument/2006/relationships/hyperlink" Target="http://localhost/phpmyadmi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5108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Setup Environment</a:t>
            </a:r>
            <a:endParaRPr b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and</a:t>
            </a:r>
            <a:endParaRPr b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Testing API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1363" y="3393350"/>
            <a:ext cx="2015737" cy="166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700" y="419463"/>
            <a:ext cx="7924600" cy="43045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700" y="419463"/>
            <a:ext cx="7924600" cy="43045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XAMPP - Membuat Proyek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Proyek disimpan di dalam folder htdocs.</a:t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Akses folder htdocs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Buat folder belajar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Buat file index.php dan tuliskan syntax php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Akses proyek belajar: </a:t>
            </a:r>
            <a:r>
              <a:rPr lang="id" sz="1000" u="sng">
                <a:solidFill>
                  <a:schemeClr val="hlink"/>
                </a:solidFill>
                <a:hlinkClick r:id="rId3"/>
              </a:rPr>
              <a:t>localhost/belajar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Composer</a:t>
            </a:r>
            <a:endParaRPr sz="3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Composer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Dependencies management untuk PHP.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/>
              <a:t>Dependencies bisa berupa packages atau libraries.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/>
              <a:t>Terinspirasi oleh </a:t>
            </a:r>
            <a:r>
              <a:rPr lang="id" sz="10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NPM</a:t>
            </a:r>
            <a:r>
              <a:rPr lang="id" sz="1000"/>
              <a:t> (Node) dan </a:t>
            </a:r>
            <a:r>
              <a:rPr lang="id" sz="10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Bundler</a:t>
            </a:r>
            <a:r>
              <a:rPr lang="id" sz="1000"/>
              <a:t> (Ruby).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/>
              <a:t>Mengelola packages berdasarkan project (bukan global).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/>
              <a:t>Biasa diinstall di dalam directory </a:t>
            </a:r>
            <a:r>
              <a:rPr lang="id" sz="1000">
                <a:highlight>
                  <a:schemeClr val="lt2"/>
                </a:highlight>
              </a:rPr>
              <a:t>vendor</a:t>
            </a:r>
            <a:r>
              <a:rPr lang="id" sz="1000"/>
              <a:t> suatu project.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Composer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Packages yang dikelola composer terdapat di </a:t>
            </a:r>
            <a:r>
              <a:rPr lang="id" sz="10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packagist.com</a:t>
            </a:r>
            <a:r>
              <a:rPr lang="id" sz="1000"/>
              <a:t> (The PHP Package Repository).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/>
              <a:t>Laravel dikelola oleh composer.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/>
              <a:t>Instalasi laravel membutuhkan composer.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Composer</a:t>
            </a:r>
            <a:r>
              <a:rPr lang="id"/>
              <a:t> - Menjalankan Composer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Buka Terminal/CMD.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Jalankan perintah </a:t>
            </a:r>
            <a:r>
              <a:rPr lang="id" sz="1000">
                <a:highlight>
                  <a:schemeClr val="lt2"/>
                </a:highlight>
              </a:rPr>
              <a:t>composer</a:t>
            </a:r>
            <a:r>
              <a:rPr lang="id" sz="1000"/>
              <a:t>.</a:t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725" y="762000"/>
            <a:ext cx="5162550" cy="3619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Postman</a:t>
            </a:r>
            <a:endParaRPr sz="3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Postman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Aplikasi yang digunakan untuk Testing API.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/>
              <a:t>Berbasis GUI (Graphic User Interface).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/>
              <a:t>Tersedia untuk berbagai platform (Linux, Windows, MacOS).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/>
              <a:t>Terdapat fitur Collection dan Environment.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/>
              <a:t>Dapat menuliskan test.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/>
              <a:t>Alternatif: Insomnia, CURL.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Web Server</a:t>
            </a:r>
            <a:endParaRPr sz="3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Postman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Dapat melakukan request dengan berbagai method:</a:t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id" sz="1000">
                <a:solidFill>
                  <a:schemeClr val="dk1"/>
                </a:solidFill>
              </a:rPr>
              <a:t>GET</a:t>
            </a:r>
            <a:r>
              <a:rPr lang="id" sz="1000"/>
              <a:t>: Mendapatkan resource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>
                <a:solidFill>
                  <a:schemeClr val="dk1"/>
                </a:solidFill>
              </a:rPr>
              <a:t>POST</a:t>
            </a:r>
            <a:r>
              <a:rPr lang="id" sz="1000"/>
              <a:t>: Menambahkan resource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>
                <a:solidFill>
                  <a:schemeClr val="dk1"/>
                </a:solidFill>
              </a:rPr>
              <a:t>PUT</a:t>
            </a:r>
            <a:r>
              <a:rPr lang="id" sz="1000"/>
              <a:t>: Mengubah resource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>
                <a:solidFill>
                  <a:schemeClr val="dk1"/>
                </a:solidFill>
              </a:rPr>
              <a:t>DELETE</a:t>
            </a:r>
            <a:r>
              <a:rPr lang="id" sz="1000"/>
              <a:t>: Menghapus resource</a:t>
            </a: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idx="4294967295" type="ctrTitle"/>
          </p:nvPr>
        </p:nvSpPr>
        <p:spPr>
          <a:xfrm>
            <a:off x="1498500" y="1894050"/>
            <a:ext cx="6147000" cy="13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Testing API uses Postman</a:t>
            </a:r>
            <a:endParaRPr sz="3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Testing API</a:t>
            </a:r>
            <a:endParaRPr/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Melakukan testing API menggunakan Postman.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/>
              <a:t>Endpoint: </a:t>
            </a:r>
            <a:r>
              <a:rPr lang="id" sz="1000" u="sng">
                <a:solidFill>
                  <a:schemeClr val="hlink"/>
                </a:solidFill>
                <a:hlinkClick r:id="rId3"/>
              </a:rPr>
              <a:t>be-user-api.aufabillah.repl.co/users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/>
              <a:t>Menggunakan http verbs (method):</a:t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id" sz="1000">
                <a:solidFill>
                  <a:schemeClr val="dk1"/>
                </a:solidFill>
              </a:rPr>
              <a:t>GET</a:t>
            </a:r>
            <a:r>
              <a:rPr lang="id" sz="1000"/>
              <a:t>: Mendapatkan resource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>
                <a:solidFill>
                  <a:schemeClr val="dk1"/>
                </a:solidFill>
              </a:rPr>
              <a:t>POST</a:t>
            </a:r>
            <a:r>
              <a:rPr lang="id" sz="1000"/>
              <a:t>: Menambahkan resource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>
                <a:solidFill>
                  <a:schemeClr val="dk1"/>
                </a:solidFill>
              </a:rPr>
              <a:t>PUT</a:t>
            </a:r>
            <a:r>
              <a:rPr lang="id" sz="1000"/>
              <a:t>: Mengedit resource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>
                <a:solidFill>
                  <a:schemeClr val="dk1"/>
                </a:solidFill>
              </a:rPr>
              <a:t>DELETE</a:t>
            </a:r>
            <a:r>
              <a:rPr lang="id" sz="1000"/>
              <a:t>: Menghapus Resource</a:t>
            </a:r>
            <a:endParaRPr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Testing API - </a:t>
            </a:r>
            <a:r>
              <a:rPr lang="id"/>
              <a:t>Get All Resource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Menggunakan http verbs (method) </a:t>
            </a:r>
            <a:r>
              <a:rPr b="1" lang="id" sz="1000">
                <a:solidFill>
                  <a:schemeClr val="dk1"/>
                </a:solidFill>
              </a:rPr>
              <a:t>GET</a:t>
            </a:r>
            <a:r>
              <a:rPr lang="id" sz="1000"/>
              <a:t>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/>
              <a:t>Endpoint: </a:t>
            </a:r>
            <a:r>
              <a:rPr lang="id" sz="10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be-user-api.aufabillah.repl.co/users</a:t>
            </a:r>
            <a:endParaRPr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00" y="291001"/>
            <a:ext cx="8397601" cy="4561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6"/>
          <p:cNvSpPr/>
          <p:nvPr/>
        </p:nvSpPr>
        <p:spPr>
          <a:xfrm>
            <a:off x="1390450" y="1495625"/>
            <a:ext cx="1711800" cy="3612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6"/>
          <p:cNvSpPr/>
          <p:nvPr/>
        </p:nvSpPr>
        <p:spPr>
          <a:xfrm>
            <a:off x="650525" y="1495625"/>
            <a:ext cx="516300" cy="36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Testing API - Get Detail Resource</a:t>
            </a:r>
            <a:endParaRPr/>
          </a:p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Menggunakan http verbs (method) </a:t>
            </a:r>
            <a:r>
              <a:rPr b="1" lang="id" sz="1000">
                <a:solidFill>
                  <a:schemeClr val="dk1"/>
                </a:solidFill>
              </a:rPr>
              <a:t>GET</a:t>
            </a:r>
            <a:r>
              <a:rPr lang="id" sz="1000"/>
              <a:t>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/>
              <a:t>Endpoint: </a:t>
            </a:r>
            <a:r>
              <a:rPr lang="id" sz="10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be-user-api.aufabillah.repl.co/users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/>
              <a:t>Mengirim id user yang ingin didapatkan di endpoint: </a:t>
            </a:r>
            <a:r>
              <a:rPr lang="id" sz="1000">
                <a:highlight>
                  <a:schemeClr val="lt2"/>
                </a:highlight>
              </a:rPr>
              <a:t>/users/2</a:t>
            </a:r>
            <a:endParaRPr sz="1000"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025" y="276238"/>
            <a:ext cx="8451951" cy="45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8"/>
          <p:cNvSpPr/>
          <p:nvPr/>
        </p:nvSpPr>
        <p:spPr>
          <a:xfrm>
            <a:off x="1390450" y="1487700"/>
            <a:ext cx="1798500" cy="3612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8"/>
          <p:cNvSpPr/>
          <p:nvPr/>
        </p:nvSpPr>
        <p:spPr>
          <a:xfrm>
            <a:off x="650525" y="1487701"/>
            <a:ext cx="516300" cy="36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Testing API - Add Resource</a:t>
            </a:r>
            <a:endParaRPr/>
          </a:p>
        </p:txBody>
      </p:sp>
      <p:sp>
        <p:nvSpPr>
          <p:cNvPr id="252" name="Google Shape;252;p39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Menggunakan http verbs (method) </a:t>
            </a:r>
            <a:r>
              <a:rPr b="1" lang="id" sz="1000">
                <a:solidFill>
                  <a:schemeClr val="dk1"/>
                </a:solidFill>
              </a:rPr>
              <a:t>POST</a:t>
            </a:r>
            <a:r>
              <a:rPr lang="id" sz="1000"/>
              <a:t>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/>
              <a:t>Endpoint: </a:t>
            </a:r>
            <a:r>
              <a:rPr lang="id" sz="10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be-user-api.aufabillah.repl.co/users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/>
              <a:t>Mengirim data (</a:t>
            </a:r>
            <a:r>
              <a:rPr lang="id" sz="1000">
                <a:solidFill>
                  <a:schemeClr val="dk1"/>
                </a:solidFill>
              </a:rPr>
              <a:t>nama</a:t>
            </a:r>
            <a:r>
              <a:rPr lang="id" sz="1000"/>
              <a:t>, </a:t>
            </a:r>
            <a:r>
              <a:rPr lang="id" sz="1000">
                <a:solidFill>
                  <a:schemeClr val="dk1"/>
                </a:solidFill>
              </a:rPr>
              <a:t>alamat</a:t>
            </a:r>
            <a:r>
              <a:rPr lang="id" sz="1000"/>
              <a:t>) dalam format JSON.</a:t>
            </a:r>
            <a:endParaRPr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25" y="276238"/>
            <a:ext cx="8451951" cy="45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0"/>
          <p:cNvSpPr/>
          <p:nvPr/>
        </p:nvSpPr>
        <p:spPr>
          <a:xfrm>
            <a:off x="1390450" y="1487701"/>
            <a:ext cx="1711800" cy="3612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0"/>
          <p:cNvSpPr/>
          <p:nvPr/>
        </p:nvSpPr>
        <p:spPr>
          <a:xfrm>
            <a:off x="650525" y="1487701"/>
            <a:ext cx="516300" cy="36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0"/>
          <p:cNvSpPr/>
          <p:nvPr/>
        </p:nvSpPr>
        <p:spPr>
          <a:xfrm>
            <a:off x="650525" y="2058300"/>
            <a:ext cx="1711800" cy="1026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Testing API - Edit Resource</a:t>
            </a:r>
            <a:endParaRPr/>
          </a:p>
        </p:txBody>
      </p:sp>
      <p:sp>
        <p:nvSpPr>
          <p:cNvPr id="266" name="Google Shape;266;p41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Menggunakan http verbs (method) </a:t>
            </a:r>
            <a:r>
              <a:rPr b="1" lang="id" sz="1000">
                <a:solidFill>
                  <a:schemeClr val="dk1"/>
                </a:solidFill>
              </a:rPr>
              <a:t>PUT</a:t>
            </a:r>
            <a:r>
              <a:rPr lang="id" sz="1000"/>
              <a:t>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/>
              <a:t>Endpoint: </a:t>
            </a:r>
            <a:r>
              <a:rPr lang="id" sz="10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be-user-api.aufabillah.repl.co/users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/>
              <a:t>Mengirim id user yang ingin di-update di endpoint: </a:t>
            </a:r>
            <a:r>
              <a:rPr lang="id" sz="1000">
                <a:highlight>
                  <a:schemeClr val="lt2"/>
                </a:highlight>
              </a:rPr>
              <a:t>/users/1</a:t>
            </a:r>
            <a:endParaRPr sz="1000"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/>
              <a:t>Mengirim data yang ingin di-update dalam format JSON.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Web Server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Software yang menerima request HTTP/HTTPS dari client (web browser) dan mengembalikan respon kepada user berdasarkan request yang diminta.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/>
              <a:t>Respon HTML.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/>
              <a:t>Jenis web server</a:t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Apache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Nginx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Lighttpd</a:t>
            </a:r>
            <a:endParaRPr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500" y="241725"/>
            <a:ext cx="8578999" cy="4660049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2"/>
          <p:cNvSpPr/>
          <p:nvPr/>
        </p:nvSpPr>
        <p:spPr>
          <a:xfrm>
            <a:off x="1314250" y="1487700"/>
            <a:ext cx="1874700" cy="3612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2"/>
          <p:cNvSpPr/>
          <p:nvPr/>
        </p:nvSpPr>
        <p:spPr>
          <a:xfrm>
            <a:off x="574325" y="1487701"/>
            <a:ext cx="516300" cy="36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2"/>
          <p:cNvSpPr/>
          <p:nvPr/>
        </p:nvSpPr>
        <p:spPr>
          <a:xfrm>
            <a:off x="574325" y="2058300"/>
            <a:ext cx="1711800" cy="1026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Testing API - Delete Resource</a:t>
            </a:r>
            <a:endParaRPr/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Menggunakan http verbs (method) </a:t>
            </a:r>
            <a:r>
              <a:rPr b="1" lang="id" sz="1000">
                <a:solidFill>
                  <a:schemeClr val="dk1"/>
                </a:solidFill>
              </a:rPr>
              <a:t>DELETE</a:t>
            </a:r>
            <a:r>
              <a:rPr lang="id" sz="1000"/>
              <a:t>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/>
              <a:t>Endpoint: </a:t>
            </a:r>
            <a:r>
              <a:rPr lang="id" sz="10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be-user-api.aufabillah.repl.co/users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/>
              <a:t>Mengirim id user yang ingin di-hapus di endpoint: </a:t>
            </a:r>
            <a:r>
              <a:rPr lang="id" sz="1000">
                <a:highlight>
                  <a:schemeClr val="lt2"/>
                </a:highlight>
              </a:rPr>
              <a:t>/users/2</a:t>
            </a:r>
            <a:endParaRPr sz="1000"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025" y="276238"/>
            <a:ext cx="8451951" cy="45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4"/>
          <p:cNvSpPr/>
          <p:nvPr/>
        </p:nvSpPr>
        <p:spPr>
          <a:xfrm>
            <a:off x="1390450" y="1487700"/>
            <a:ext cx="1798500" cy="3612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4"/>
          <p:cNvSpPr/>
          <p:nvPr/>
        </p:nvSpPr>
        <p:spPr>
          <a:xfrm>
            <a:off x="650525" y="1487701"/>
            <a:ext cx="516300" cy="36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Referensi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3" name="Google Shape;293;p45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Petani Kode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id" sz="1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Cara Menggunakan Composer untuk Manajemen Proyek PHP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Niagahoster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id" sz="1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Pengertian XAMPP Lengkap dengan Cara Menggunakannya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Freecodecamp: </a:t>
            </a:r>
            <a:r>
              <a:rPr lang="id" sz="1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Postman Beginner's Course - API Testing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/>
        </p:nvSpPr>
        <p:spPr>
          <a:xfrm>
            <a:off x="718650" y="1959050"/>
            <a:ext cx="4849500" cy="1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6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Feedback Form</a:t>
            </a:r>
            <a:r>
              <a:rPr b="1" lang="id" sz="3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(Absensi)</a:t>
            </a:r>
            <a:endParaRPr b="1" sz="3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9" name="Google Shape;29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975" y="1270388"/>
            <a:ext cx="3127426" cy="303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Next - Task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47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Silahkan review atau belajar kembali PHP dasar dan OOP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Programmer Zaman Now: </a:t>
            </a:r>
            <a:r>
              <a:rPr lang="id" sz="1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Tutorial PHP Dasar Bahasa Indonesia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Programmer Zaman Now: </a:t>
            </a:r>
            <a:r>
              <a:rPr lang="id" sz="1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Tutorial PHP OOP Bahasa Indonesia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Server and Client Side Language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PHP:</a:t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Berjalan </a:t>
            </a:r>
            <a:r>
              <a:rPr lang="id" sz="1000"/>
              <a:t>di sisi server</a:t>
            </a:r>
            <a:r>
              <a:rPr lang="id" sz="1000"/>
              <a:t> (server side language).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Membutuhkan web server untuk memprosesnya.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/>
              <a:t>JavaScript:</a:t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Berjalan di sisi klien (client side language)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Hanya membutuhkan web browser untuk menjalankannya.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7"/>
          <p:cNvGrpSpPr/>
          <p:nvPr/>
        </p:nvGrpSpPr>
        <p:grpSpPr>
          <a:xfrm>
            <a:off x="870975" y="1570575"/>
            <a:ext cx="1595276" cy="1894625"/>
            <a:chOff x="921813" y="1870738"/>
            <a:chExt cx="1595276" cy="1894625"/>
          </a:xfrm>
        </p:grpSpPr>
        <p:pic>
          <p:nvPicPr>
            <p:cNvPr id="110" name="Google Shape;11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21813" y="1870738"/>
              <a:ext cx="1595276" cy="13455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7"/>
            <p:cNvSpPr txBox="1"/>
            <p:nvPr/>
          </p:nvSpPr>
          <p:spPr>
            <a:xfrm>
              <a:off x="1243800" y="3365163"/>
              <a:ext cx="951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index.php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12" name="Google Shape;112;p17"/>
          <p:cNvGrpSpPr/>
          <p:nvPr/>
        </p:nvGrpSpPr>
        <p:grpSpPr>
          <a:xfrm>
            <a:off x="2777200" y="1570588"/>
            <a:ext cx="2412251" cy="2002325"/>
            <a:chOff x="2828038" y="1870750"/>
            <a:chExt cx="2412251" cy="2002325"/>
          </a:xfrm>
        </p:grpSpPr>
        <p:pic>
          <p:nvPicPr>
            <p:cNvPr id="113" name="Google Shape;113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97773" y="1870750"/>
              <a:ext cx="1742515" cy="1345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17"/>
            <p:cNvSpPr txBox="1"/>
            <p:nvPr/>
          </p:nvSpPr>
          <p:spPr>
            <a:xfrm>
              <a:off x="3781925" y="3257475"/>
              <a:ext cx="1174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web server (apache)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15" name="Google Shape;115;p17"/>
            <p:cNvCxnSpPr/>
            <p:nvPr/>
          </p:nvCxnSpPr>
          <p:spPr>
            <a:xfrm>
              <a:off x="2828038" y="2681300"/>
              <a:ext cx="358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16" name="Google Shape;116;p17"/>
          <p:cNvGrpSpPr/>
          <p:nvPr/>
        </p:nvGrpSpPr>
        <p:grpSpPr>
          <a:xfrm>
            <a:off x="5449550" y="1570588"/>
            <a:ext cx="2823460" cy="2002324"/>
            <a:chOff x="5500388" y="1870751"/>
            <a:chExt cx="2823460" cy="2002324"/>
          </a:xfrm>
        </p:grpSpPr>
        <p:pic>
          <p:nvPicPr>
            <p:cNvPr id="117" name="Google Shape;117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19312" y="1870751"/>
              <a:ext cx="2204536" cy="1345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7"/>
            <p:cNvSpPr txBox="1"/>
            <p:nvPr/>
          </p:nvSpPr>
          <p:spPr>
            <a:xfrm>
              <a:off x="6598775" y="3257475"/>
              <a:ext cx="12456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web browser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(chrome)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19" name="Google Shape;119;p17"/>
            <p:cNvCxnSpPr/>
            <p:nvPr/>
          </p:nvCxnSpPr>
          <p:spPr>
            <a:xfrm>
              <a:off x="5500388" y="2681300"/>
              <a:ext cx="358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8"/>
          <p:cNvGrpSpPr/>
          <p:nvPr/>
        </p:nvGrpSpPr>
        <p:grpSpPr>
          <a:xfrm>
            <a:off x="1991813" y="1597500"/>
            <a:ext cx="1595276" cy="1948488"/>
            <a:chOff x="1965863" y="1924588"/>
            <a:chExt cx="1595276" cy="1948488"/>
          </a:xfrm>
        </p:grpSpPr>
        <p:pic>
          <p:nvPicPr>
            <p:cNvPr id="125" name="Google Shape;125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65863" y="1924588"/>
              <a:ext cx="1595276" cy="13455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18"/>
            <p:cNvSpPr txBox="1"/>
            <p:nvPr/>
          </p:nvSpPr>
          <p:spPr>
            <a:xfrm>
              <a:off x="2186300" y="3257475"/>
              <a:ext cx="11544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index.html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(javascript)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7" name="Google Shape;127;p18"/>
          <p:cNvGrpSpPr/>
          <p:nvPr/>
        </p:nvGrpSpPr>
        <p:grpSpPr>
          <a:xfrm>
            <a:off x="4087950" y="1570588"/>
            <a:ext cx="3064223" cy="2002324"/>
            <a:chOff x="4062000" y="1897676"/>
            <a:chExt cx="3064223" cy="2002324"/>
          </a:xfrm>
        </p:grpSpPr>
        <p:pic>
          <p:nvPicPr>
            <p:cNvPr id="128" name="Google Shape;128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21687" y="1897676"/>
              <a:ext cx="2204536" cy="1345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18"/>
            <p:cNvSpPr txBox="1"/>
            <p:nvPr/>
          </p:nvSpPr>
          <p:spPr>
            <a:xfrm>
              <a:off x="5401150" y="3284400"/>
              <a:ext cx="12456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web browser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(chrome)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30" name="Google Shape;130;p18"/>
            <p:cNvCxnSpPr/>
            <p:nvPr/>
          </p:nvCxnSpPr>
          <p:spPr>
            <a:xfrm>
              <a:off x="4062000" y="2692875"/>
              <a:ext cx="358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Setup Environment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Manual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 setup environment: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Apache = Web Server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Mysql = DBM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Phpmyadmin = GUI untuk MySQL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XAMPP sebagai s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oftware yang telah mem-bundle: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apache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mysql &amp; phpmyadmin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php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XAMPP bukan web server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XAMPP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Software yang mem-bundle Apache, MySQL, PHP menjadi satu.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/>
              <a:t>Tersedia untuk berbagai platform (Linux, Windows, dan Mac).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/>
              <a:t>Gunakan PHP &gt; 8.1 untuk Laravel 9.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/>
              <a:t>Download dan install XAMPP: </a:t>
            </a:r>
            <a:r>
              <a:rPr lang="id" sz="1000" u="sng">
                <a:solidFill>
                  <a:schemeClr val="hlink"/>
                </a:solidFill>
                <a:hlinkClick r:id="rId3"/>
              </a:rPr>
              <a:t>Link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XAMPP - Menjalankan XAMPP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Buka XAMPP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Aktifkan Apache dan MySQL dengan menekan start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Akses halaman xampp: </a:t>
            </a:r>
            <a:r>
              <a:rPr lang="id" sz="1000" u="sng">
                <a:solidFill>
                  <a:schemeClr val="hlink"/>
                </a:solidFill>
                <a:hlinkClick r:id="rId3"/>
              </a:rPr>
              <a:t>localhost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Akses phpmyadmin:  </a:t>
            </a:r>
            <a:r>
              <a:rPr lang="id" sz="1000" u="sng">
                <a:solidFill>
                  <a:schemeClr val="hlink"/>
                </a:solidFill>
                <a:hlinkClick r:id="rId4"/>
              </a:rPr>
              <a:t>localhost/phpmyadmin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