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Nunito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italic.fntdata"/><Relationship Id="rId10" Type="http://schemas.openxmlformats.org/officeDocument/2006/relationships/slide" Target="slides/slide5.xml"/><Relationship Id="rId54" Type="http://schemas.openxmlformats.org/officeDocument/2006/relationships/font" Target="fonts/Raleway-bold.fntdata"/><Relationship Id="rId13" Type="http://schemas.openxmlformats.org/officeDocument/2006/relationships/slide" Target="slides/slide8.xml"/><Relationship Id="rId57" Type="http://schemas.openxmlformats.org/officeDocument/2006/relationships/font" Target="fonts/Nunito-regular.fntdata"/><Relationship Id="rId12" Type="http://schemas.openxmlformats.org/officeDocument/2006/relationships/slide" Target="slides/slide7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59" Type="http://schemas.openxmlformats.org/officeDocument/2006/relationships/font" Target="fonts/Nunito-italic.fntdata"/><Relationship Id="rId14" Type="http://schemas.openxmlformats.org/officeDocument/2006/relationships/slide" Target="slides/slide9.xml"/><Relationship Id="rId58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616bdd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616bd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59321e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59321e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4e85085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4e85085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616bdd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616bdd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59321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59321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04e85085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04e85085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7d0218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7d0218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7d0218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57d0218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57d0218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57d0218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a64b40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a64b4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57d0218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57d0218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36970f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36970f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7d0218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7d0218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7d0218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7d0218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7d0218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7d0218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80a2b5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80a2b5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57d0218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57d0218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80a2b5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80a2b5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580a2b5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580a2b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580a2b5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580a2b5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580a2b5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580a2b5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580a2b5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580a2b5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05297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05297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580a2b54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580a2b54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580a2b54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580a2b54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580a2b5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580a2b5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580a2b5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580a2b5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580a2b5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580a2b5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580a2b54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580a2b54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580a2b5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580a2b5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58bb0b6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58bb0b6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58bb0b6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58bb0b6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58bb0b6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58bb0b6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4e8508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4e8508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56b265f3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56b265f3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56b265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56b265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56b265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56b265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56b265f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56b265f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56b265f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56b265f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56b26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56b26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56b265f3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56b265f3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56b265f3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56b265f3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4e850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4e850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4e8508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4e8508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4e8508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4e8508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4e85085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4e85085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4e85085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4e85085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aufaroot18/backend-programming/tree/pertemuan-3/task" TargetMode="External"/><Relationship Id="rId4" Type="http://schemas.openxmlformats.org/officeDocument/2006/relationships/hyperlink" Target="https://elena.nurulfikri.ac.id/mod/assign/view.php?id=30693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phptutorial.net/" TargetMode="External"/><Relationship Id="rId4" Type="http://schemas.openxmlformats.org/officeDocument/2006/relationships/hyperlink" Target="https://www.phptutorial.net/php-oop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google.com/forms/d/1aN6k0EViW0utvlDm1xqMaplsFmgI4VirGW6wT4M_4k4/edit" TargetMode="External"/><Relationship Id="rId4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youtu.be/N1Q_nZXicro" TargetMode="External"/><Relationship Id="rId4" Type="http://schemas.openxmlformats.org/officeDocument/2006/relationships/hyperlink" Target="https://youtu.be/MT-GJQIY3E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10800"/>
            <a:ext cx="6147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Reintroduction to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PHP and OOP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63" y="3393350"/>
            <a:ext cx="2015737" cy="16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Function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Sekumpulan kode yang dapat digunakan berulang kali.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Fungsi dapat memiliki parameter.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Fungsi dapat mengembalikan nilai (return).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22534" t="28769"/>
          <a:stretch/>
        </p:blipFill>
        <p:spPr>
          <a:xfrm>
            <a:off x="591689" y="742963"/>
            <a:ext cx="3783552" cy="160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34542" t="29612"/>
          <a:stretch/>
        </p:blipFill>
        <p:spPr>
          <a:xfrm>
            <a:off x="4768747" y="769852"/>
            <a:ext cx="3783577" cy="160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5">
            <a:alphaModFix/>
          </a:blip>
          <a:srcRect b="0" l="0" r="33761" t="28769"/>
          <a:stretch/>
        </p:blipFill>
        <p:spPr>
          <a:xfrm>
            <a:off x="591675" y="2796031"/>
            <a:ext cx="3783550" cy="160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6">
            <a:alphaModFix/>
          </a:blip>
          <a:srcRect b="-7" l="0" r="34542" t="29614"/>
          <a:stretch/>
        </p:blipFill>
        <p:spPr>
          <a:xfrm>
            <a:off x="4768733" y="2796031"/>
            <a:ext cx="3783577" cy="160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13126"/>
          <a:stretch/>
        </p:blipFill>
        <p:spPr>
          <a:xfrm>
            <a:off x="1151838" y="469975"/>
            <a:ext cx="6840324" cy="42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Array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Menyimpan banyak nilai dalam sebuah variabel.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Terdapat 2 jenis array: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Array index: menggunakan index atau number sebagai key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Array asosiatif: menggunakan nama sebagai key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37402" t="21764"/>
          <a:stretch/>
        </p:blipFill>
        <p:spPr>
          <a:xfrm>
            <a:off x="2505125" y="1165538"/>
            <a:ext cx="4133750" cy="281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18883"/>
          <a:stretch/>
        </p:blipFill>
        <p:spPr>
          <a:xfrm>
            <a:off x="1276350" y="1134675"/>
            <a:ext cx="6591300" cy="2874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15232"/>
          <a:stretch/>
        </p:blipFill>
        <p:spPr>
          <a:xfrm>
            <a:off x="1315188" y="520913"/>
            <a:ext cx="6513624" cy="4101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OOP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Object Oriented Programming</a:t>
            </a:r>
            <a:r>
              <a:rPr lang="id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Paradigma pemrograman yang berbasis class dan object.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Mengelola aplikasi yang kompleks menjadi lebih sederhana dan mudah di-maintable.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Prosedural tentang menuliskan kode secara prosedur (top-down).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OOP tentang membuat object yang mengandung data dan function.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OOP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Lebih cepat dan lebih mudah dieksekusi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Struktur yang jelas untuk program: property and method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Menerapkan prinsip DRY (Don’t Repeat Yourself)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Aplikasi menjadi reusable dengan kode yang lebih sedikit dan pengembangan yang lebih singkat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Code lebih mudah di-maintain, modify, dan debug.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4113" t="21691"/>
          <a:stretch/>
        </p:blipFill>
        <p:spPr>
          <a:xfrm>
            <a:off x="419375" y="881225"/>
            <a:ext cx="4050550" cy="1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0" t="24161"/>
          <a:stretch/>
        </p:blipFill>
        <p:spPr>
          <a:xfrm>
            <a:off x="4674075" y="881225"/>
            <a:ext cx="4050550" cy="1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5">
            <a:alphaModFix/>
          </a:blip>
          <a:srcRect b="-7" l="0" r="0" t="23001"/>
          <a:stretch/>
        </p:blipFill>
        <p:spPr>
          <a:xfrm>
            <a:off x="419375" y="2683849"/>
            <a:ext cx="4050550" cy="1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6">
            <a:alphaModFix/>
          </a:blip>
          <a:srcRect b="0" l="0" r="0" t="18327"/>
          <a:stretch/>
        </p:blipFill>
        <p:spPr>
          <a:xfrm>
            <a:off x="4674075" y="2683849"/>
            <a:ext cx="4050550" cy="1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Variable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Tempat untuk menyimpan nilai.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Dynamic data types.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Case-sensitive.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2"/>
          <p:cNvGrpSpPr/>
          <p:nvPr/>
        </p:nvGrpSpPr>
        <p:grpSpPr>
          <a:xfrm>
            <a:off x="2125513" y="1663938"/>
            <a:ext cx="1434000" cy="1815600"/>
            <a:chOff x="2125513" y="1663938"/>
            <a:chExt cx="1434000" cy="1815600"/>
          </a:xfrm>
        </p:grpSpPr>
        <p:sp>
          <p:nvSpPr>
            <p:cNvPr id="200" name="Google Shape;200;p32"/>
            <p:cNvSpPr/>
            <p:nvPr/>
          </p:nvSpPr>
          <p:spPr>
            <a:xfrm>
              <a:off x="2125513" y="1663938"/>
              <a:ext cx="1434000" cy="1415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Nama</a:t>
              </a:r>
              <a:endPara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Alamat</a:t>
              </a:r>
              <a:endPara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Jurusan</a:t>
              </a:r>
              <a:endPara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2446813" y="3079338"/>
              <a:ext cx="7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Person</a:t>
              </a:r>
              <a:endPara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02" name="Google Shape;202;p32"/>
          <p:cNvGrpSpPr/>
          <p:nvPr/>
        </p:nvGrpSpPr>
        <p:grpSpPr>
          <a:xfrm>
            <a:off x="3873850" y="704600"/>
            <a:ext cx="2635338" cy="1815600"/>
            <a:chOff x="3873850" y="704600"/>
            <a:chExt cx="2635338" cy="1815600"/>
          </a:xfrm>
        </p:grpSpPr>
        <p:sp>
          <p:nvSpPr>
            <p:cNvPr id="203" name="Google Shape;203;p32"/>
            <p:cNvSpPr/>
            <p:nvPr/>
          </p:nvSpPr>
          <p:spPr>
            <a:xfrm>
              <a:off x="5075188" y="704600"/>
              <a:ext cx="1434000" cy="1415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Aufa Billah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Depok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Informatika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5396488" y="2120000"/>
              <a:ext cx="7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aufa</a:t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05" name="Google Shape;205;p32"/>
            <p:cNvCxnSpPr/>
            <p:nvPr/>
          </p:nvCxnSpPr>
          <p:spPr>
            <a:xfrm flipH="1" rot="10800000">
              <a:off x="3873850" y="1735775"/>
              <a:ext cx="877500" cy="289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6" name="Google Shape;206;p32"/>
          <p:cNvGrpSpPr/>
          <p:nvPr/>
        </p:nvGrpSpPr>
        <p:grpSpPr>
          <a:xfrm>
            <a:off x="3928700" y="2456525"/>
            <a:ext cx="2580488" cy="1982350"/>
            <a:chOff x="3928700" y="2456525"/>
            <a:chExt cx="2580488" cy="1982350"/>
          </a:xfrm>
        </p:grpSpPr>
        <p:sp>
          <p:nvSpPr>
            <p:cNvPr id="207" name="Google Shape;207;p32"/>
            <p:cNvSpPr/>
            <p:nvPr/>
          </p:nvSpPr>
          <p:spPr>
            <a:xfrm>
              <a:off x="5075188" y="2623275"/>
              <a:ext cx="1434000" cy="14154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3"/>
                  </a:solidFill>
                  <a:latin typeface="Nunito"/>
                  <a:ea typeface="Nunito"/>
                  <a:cs typeface="Nunito"/>
                  <a:sym typeface="Nunito"/>
                </a:rPr>
                <a:t>Ismail Yusuf</a:t>
              </a:r>
              <a:endParaRPr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3"/>
                  </a:solidFill>
                  <a:latin typeface="Nunito"/>
                  <a:ea typeface="Nunito"/>
                  <a:cs typeface="Nunito"/>
                  <a:sym typeface="Nunito"/>
                </a:rPr>
                <a:t>Bandung</a:t>
              </a:r>
              <a:endParaRPr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3"/>
                  </a:solidFill>
                  <a:latin typeface="Nunito"/>
                  <a:ea typeface="Nunito"/>
                  <a:cs typeface="Nunito"/>
                  <a:sym typeface="Nunito"/>
                </a:rPr>
                <a:t>Informasi</a:t>
              </a:r>
              <a:endParaRPr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32"/>
            <p:cNvSpPr txBox="1"/>
            <p:nvPr/>
          </p:nvSpPr>
          <p:spPr>
            <a:xfrm>
              <a:off x="5396488" y="4038675"/>
              <a:ext cx="7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accent3"/>
                  </a:solidFill>
                  <a:latin typeface="Nunito"/>
                  <a:ea typeface="Nunito"/>
                  <a:cs typeface="Nunito"/>
                  <a:sym typeface="Nunito"/>
                </a:rPr>
                <a:t>ismail</a:t>
              </a:r>
              <a:endParaRPr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09" name="Google Shape;209;p32"/>
            <p:cNvCxnSpPr/>
            <p:nvPr/>
          </p:nvCxnSpPr>
          <p:spPr>
            <a:xfrm>
              <a:off x="3928700" y="2456525"/>
              <a:ext cx="861900" cy="6660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3"/>
          <p:cNvGrpSpPr/>
          <p:nvPr/>
        </p:nvGrpSpPr>
        <p:grpSpPr>
          <a:xfrm>
            <a:off x="954575" y="551850"/>
            <a:ext cx="1434000" cy="1815600"/>
            <a:chOff x="2125513" y="1663938"/>
            <a:chExt cx="1434000" cy="1815600"/>
          </a:xfrm>
        </p:grpSpPr>
        <p:sp>
          <p:nvSpPr>
            <p:cNvPr id="215" name="Google Shape;215;p33"/>
            <p:cNvSpPr/>
            <p:nvPr/>
          </p:nvSpPr>
          <p:spPr>
            <a:xfrm>
              <a:off x="2125513" y="1663938"/>
              <a:ext cx="1434000" cy="14154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Nama</a:t>
              </a:r>
              <a:endPara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Alamat</a:t>
              </a:r>
              <a:endPara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Jurusan</a:t>
              </a:r>
              <a:endPara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33"/>
            <p:cNvSpPr txBox="1"/>
            <p:nvPr/>
          </p:nvSpPr>
          <p:spPr>
            <a:xfrm>
              <a:off x="2446813" y="3079338"/>
              <a:ext cx="7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accent1"/>
                  </a:solidFill>
                  <a:latin typeface="Nunito"/>
                  <a:ea typeface="Nunito"/>
                  <a:cs typeface="Nunito"/>
                  <a:sym typeface="Nunito"/>
                </a:rPr>
                <a:t>Person</a:t>
              </a:r>
              <a:endPara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17" name="Google Shape;217;p33"/>
          <p:cNvCxnSpPr/>
          <p:nvPr/>
        </p:nvCxnSpPr>
        <p:spPr>
          <a:xfrm flipH="1" rot="10800000">
            <a:off x="2734238" y="1172188"/>
            <a:ext cx="540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3"/>
          <p:cNvSpPr txBox="1"/>
          <p:nvPr/>
        </p:nvSpPr>
        <p:spPr>
          <a:xfrm>
            <a:off x="3620488" y="975988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Class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4780113" y="806638"/>
            <a:ext cx="112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Nama</a:t>
            </a:r>
            <a:endParaRPr sz="12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Alamat</a:t>
            </a:r>
            <a:endParaRPr sz="12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Jurusan</a:t>
            </a:r>
            <a:endParaRPr sz="12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20" name="Google Shape;220;p33"/>
          <p:cNvCxnSpPr/>
          <p:nvPr/>
        </p:nvCxnSpPr>
        <p:spPr>
          <a:xfrm flipH="1" rot="10800000">
            <a:off x="6402863" y="1172188"/>
            <a:ext cx="540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3"/>
          <p:cNvSpPr txBox="1"/>
          <p:nvPr/>
        </p:nvSpPr>
        <p:spPr>
          <a:xfrm>
            <a:off x="7289113" y="975988"/>
            <a:ext cx="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Property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954563" y="2776038"/>
            <a:ext cx="1434000" cy="1415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Aufa Billah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Depok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Informatika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275863" y="4191438"/>
            <a:ext cx="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aufa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3003163" y="2776038"/>
            <a:ext cx="1434000" cy="1415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Ismail Yusuf</a:t>
            </a:r>
            <a:endParaRPr sz="12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Bandung</a:t>
            </a:r>
            <a:endParaRPr sz="12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Informasi</a:t>
            </a:r>
            <a:endParaRPr sz="12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324463" y="4191438"/>
            <a:ext cx="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ismail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26" name="Google Shape;226;p33"/>
          <p:cNvCxnSpPr/>
          <p:nvPr/>
        </p:nvCxnSpPr>
        <p:spPr>
          <a:xfrm flipH="1" rot="10800000">
            <a:off x="5051775" y="3479838"/>
            <a:ext cx="540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3"/>
          <p:cNvSpPr txBox="1"/>
          <p:nvPr/>
        </p:nvSpPr>
        <p:spPr>
          <a:xfrm>
            <a:off x="5938025" y="3283638"/>
            <a:ext cx="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Object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Blueprint/Template/Kerangka/Cetakan untuk membuat object.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Class dapat mengandung property (variable) dan method (function).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22178"/>
          <a:stretch/>
        </p:blipFill>
        <p:spPr>
          <a:xfrm>
            <a:off x="1524000" y="1474675"/>
            <a:ext cx="6096000" cy="2194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Property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Data yang terdapat pada class.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Property sama seperti variable.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17918"/>
          <a:stretch/>
        </p:blipFill>
        <p:spPr>
          <a:xfrm>
            <a:off x="1524000" y="968988"/>
            <a:ext cx="6096000" cy="32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Instance/Hasil dari pembuatan class.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Object dapat memiliki seluruh property (variable) dan method (function), namun setiap object dapat memiliki nilai yang berbeda-beda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0" l="0" r="0" t="18347"/>
          <a:stretch/>
        </p:blipFill>
        <p:spPr>
          <a:xfrm>
            <a:off x="1904500" y="457237"/>
            <a:ext cx="5334999" cy="22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 rotWithShape="1">
          <a:blip r:embed="rId4">
            <a:alphaModFix/>
          </a:blip>
          <a:srcRect b="0" l="0" r="0" t="24046"/>
          <a:stretch/>
        </p:blipFill>
        <p:spPr>
          <a:xfrm>
            <a:off x="1904500" y="2977463"/>
            <a:ext cx="5334999" cy="170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Perilaku yang terdapat dalam objek: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Mengubah nama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Menghitung umur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Method sama seperti function.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 b="0" l="0" r="0" t="14464"/>
          <a:stretch/>
        </p:blipFill>
        <p:spPr>
          <a:xfrm>
            <a:off x="1517350" y="502262"/>
            <a:ext cx="6109301" cy="4138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16114"/>
          <a:stretch/>
        </p:blipFill>
        <p:spPr>
          <a:xfrm>
            <a:off x="1295400" y="933763"/>
            <a:ext cx="6553200" cy="327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0" l="0" r="0" t="23324"/>
          <a:stretch/>
        </p:blipFill>
        <p:spPr>
          <a:xfrm>
            <a:off x="2334749" y="867100"/>
            <a:ext cx="4474499" cy="191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8" name="Google Shape;278;p42"/>
          <p:cNvPicPr preferRelativeResize="0"/>
          <p:nvPr/>
        </p:nvPicPr>
        <p:blipFill rotWithShape="1">
          <a:blip r:embed="rId4">
            <a:alphaModFix/>
          </a:blip>
          <a:srcRect b="0" l="0" r="0" t="31034"/>
          <a:stretch/>
        </p:blipFill>
        <p:spPr>
          <a:xfrm>
            <a:off x="2334750" y="3022800"/>
            <a:ext cx="4474501" cy="12535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0" l="0" r="0" t="11512"/>
          <a:stretch/>
        </p:blipFill>
        <p:spPr>
          <a:xfrm>
            <a:off x="2289725" y="430937"/>
            <a:ext cx="4564549" cy="428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 rotWithShape="1">
          <a:blip r:embed="rId3">
            <a:alphaModFix/>
          </a:blip>
          <a:srcRect b="0" l="0" r="0" t="29532"/>
          <a:stretch/>
        </p:blipFill>
        <p:spPr>
          <a:xfrm>
            <a:off x="2185850" y="1084813"/>
            <a:ext cx="4772301" cy="136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4">
            <a:alphaModFix/>
          </a:blip>
          <a:srcRect b="0" l="0" r="0" t="29532"/>
          <a:stretch/>
        </p:blipFill>
        <p:spPr>
          <a:xfrm>
            <a:off x="2185850" y="2692537"/>
            <a:ext cx="4772301" cy="136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Next - Hands on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Buat</a:t>
            </a:r>
            <a:r>
              <a:rPr lang="id" sz="1000"/>
              <a:t> method setter dan getter untuk property alamat dan jurusan.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method setter untuk set alamat dan jurusan setiap object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method getter untuk get alamat dan jurusan setiap object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 b="0" l="0" r="0" t="9714"/>
          <a:stretch/>
        </p:blipFill>
        <p:spPr>
          <a:xfrm>
            <a:off x="2448413" y="387350"/>
            <a:ext cx="4247175" cy="43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14464"/>
          <a:stretch/>
        </p:blipFill>
        <p:spPr>
          <a:xfrm>
            <a:off x="1056113" y="502262"/>
            <a:ext cx="7031776" cy="4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Constructor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Method yang otomatis dijalankan ketika object dibuat.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Biasa digunakan untuk mengatur nilai awal object.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9"/>
          <p:cNvPicPr preferRelativeResize="0"/>
          <p:nvPr/>
        </p:nvPicPr>
        <p:blipFill rotWithShape="1">
          <a:blip r:embed="rId3">
            <a:alphaModFix/>
          </a:blip>
          <a:srcRect b="0" l="0" r="0" t="15117"/>
          <a:stretch/>
        </p:blipFill>
        <p:spPr>
          <a:xfrm>
            <a:off x="1827701" y="489489"/>
            <a:ext cx="5488599" cy="2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700" y="3240039"/>
            <a:ext cx="5488601" cy="141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0"/>
          <p:cNvPicPr preferRelativeResize="0"/>
          <p:nvPr/>
        </p:nvPicPr>
        <p:blipFill rotWithShape="1">
          <a:blip r:embed="rId3">
            <a:alphaModFix/>
          </a:blip>
          <a:srcRect b="0" l="0" r="0" t="25749"/>
          <a:stretch/>
        </p:blipFill>
        <p:spPr>
          <a:xfrm>
            <a:off x="1425025" y="622800"/>
            <a:ext cx="6293950" cy="1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 rotWithShape="1">
          <a:blip r:embed="rId4">
            <a:alphaModFix/>
          </a:blip>
          <a:srcRect b="0" l="0" r="0" t="27776"/>
          <a:stretch/>
        </p:blipFill>
        <p:spPr>
          <a:xfrm>
            <a:off x="1444238" y="2751825"/>
            <a:ext cx="6255526" cy="17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 b="0" l="0" r="0" t="13651"/>
          <a:stretch/>
        </p:blipFill>
        <p:spPr>
          <a:xfrm>
            <a:off x="1728775" y="531538"/>
            <a:ext cx="5686451" cy="31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/>
          <p:cNvPicPr preferRelativeResize="0"/>
          <p:nvPr/>
        </p:nvPicPr>
        <p:blipFill rotWithShape="1">
          <a:blip r:embed="rId4">
            <a:alphaModFix/>
          </a:blip>
          <a:srcRect b="0" l="0" r="0" t="35098"/>
          <a:stretch/>
        </p:blipFill>
        <p:spPr>
          <a:xfrm>
            <a:off x="1109950" y="3806088"/>
            <a:ext cx="6924100" cy="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Tipe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Variable dapat menyimpan berbagai jenis data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Tipe data: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String: kumpulan karakte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Integer: bilangan bula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Float: bilangan pecahan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Boolean: true or false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OOP - Kesimpulan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Class: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Digunakan sebagai kerangka untuk membuat object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Memiliki property (variable) dan method (function)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Object: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Merupakan instance/hasil dari pembuatan class.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Object memiliki seluruh property dan method dari class.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Setiap object dapat memiliki nilai yang berbeda-beda.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Constructor: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Dijalankan otomatis ketika object dibuat.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Digunakan untuk menginisialisasi nilai awal object.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Next - Task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Buat class Animal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Memiliki property </a:t>
            </a:r>
            <a:r>
              <a:rPr lang="id" sz="1000">
                <a:solidFill>
                  <a:schemeClr val="dk1"/>
                </a:solidFill>
              </a:rPr>
              <a:t>animals</a:t>
            </a:r>
            <a:r>
              <a:rPr lang="id" sz="1000"/>
              <a:t> (array)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Terdapat method: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index</a:t>
            </a:r>
            <a:r>
              <a:rPr lang="id" sz="1000"/>
              <a:t>: menampilkan seluruh data animals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store</a:t>
            </a:r>
            <a:r>
              <a:rPr lang="id" sz="1000"/>
              <a:t>: menambahkan hewan baru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update</a:t>
            </a:r>
            <a:r>
              <a:rPr lang="id" sz="1000"/>
              <a:t>: memperbarui data hewan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destroy</a:t>
            </a:r>
            <a:r>
              <a:rPr lang="id" sz="1000"/>
              <a:t>: menghapus data hewan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constructor untuk mengisi data awal animals (array)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Submission</a:t>
            </a:r>
            <a:r>
              <a:rPr lang="id" sz="1000"/>
              <a:t>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Boilerplate kodingan: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Link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Push kode ke repository github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Kumpulkan link repository github ke elena: </a:t>
            </a:r>
            <a:r>
              <a:rPr lang="id" sz="1000" u="sng">
                <a:solidFill>
                  <a:schemeClr val="hlink"/>
                </a:solidFill>
                <a:hlinkClick r:id="rId4"/>
              </a:rPr>
              <a:t>Link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4"/>
          <p:cNvPicPr preferRelativeResize="0"/>
          <p:nvPr/>
        </p:nvPicPr>
        <p:blipFill rotWithShape="1">
          <a:blip r:embed="rId3">
            <a:alphaModFix/>
          </a:blip>
          <a:srcRect b="0" l="0" r="0" t="8675"/>
          <a:stretch/>
        </p:blipFill>
        <p:spPr>
          <a:xfrm>
            <a:off x="2345075" y="242075"/>
            <a:ext cx="4453851" cy="465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0" y="645100"/>
            <a:ext cx="3903226" cy="3853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2" name="Google Shape;352;p55"/>
          <p:cNvPicPr preferRelativeResize="0"/>
          <p:nvPr/>
        </p:nvPicPr>
        <p:blipFill rotWithShape="1">
          <a:blip r:embed="rId4">
            <a:alphaModFix/>
          </a:blip>
          <a:srcRect b="0" l="0" r="0" t="7740"/>
          <a:stretch/>
        </p:blipFill>
        <p:spPr>
          <a:xfrm>
            <a:off x="451025" y="699313"/>
            <a:ext cx="4059024" cy="374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Hint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</a:t>
            </a:r>
            <a:r>
              <a:rPr lang="id" sz="1000">
                <a:highlight>
                  <a:schemeClr val="lt2"/>
                </a:highlight>
              </a:rPr>
              <a:t>foreach</a:t>
            </a:r>
            <a:r>
              <a:rPr lang="id" sz="1000"/>
              <a:t> untuk menampilkan data array (index)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method </a:t>
            </a:r>
            <a:r>
              <a:rPr lang="id" sz="1000">
                <a:highlight>
                  <a:schemeClr val="lt2"/>
                </a:highlight>
              </a:rPr>
              <a:t>array_push</a:t>
            </a:r>
            <a:r>
              <a:rPr lang="id" sz="1000"/>
              <a:t> untuk menambahkan data (store)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method </a:t>
            </a:r>
            <a:r>
              <a:rPr lang="id" sz="1000">
                <a:highlight>
                  <a:schemeClr val="lt2"/>
                </a:highlight>
              </a:rPr>
              <a:t>array_splice</a:t>
            </a:r>
            <a:r>
              <a:rPr lang="id" sz="1000"/>
              <a:t> atau </a:t>
            </a:r>
            <a:r>
              <a:rPr lang="id" sz="1000">
                <a:highlight>
                  <a:schemeClr val="lt2"/>
                </a:highlight>
              </a:rPr>
              <a:t>unset</a:t>
            </a:r>
            <a:r>
              <a:rPr lang="id" sz="1000"/>
              <a:t> untuk menghapus data (destroy)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Referensi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PHP Tutorial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The Modern PHP Tutorial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PHP Tutorial: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PHP OOP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/>
        </p:nvSpPr>
        <p:spPr>
          <a:xfrm>
            <a:off x="718650" y="1959050"/>
            <a:ext cx="48495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Feedback Form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(Absensi)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0" name="Google Shape;37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Next - Task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Silahkan belajar terlebih dahulu membuat RESTFul API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IDStack: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SATU JAM Jago Belajar Laravel 8 REST API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(Recomended)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Traversy Media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Laravel 8 REST API With Sanctum Authentication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23301"/>
          <a:stretch/>
        </p:blipFill>
        <p:spPr>
          <a:xfrm>
            <a:off x="828675" y="1490525"/>
            <a:ext cx="7486650" cy="2162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Percabangan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Digunakan untuk menjalankan aksi tertentu berdasarkan kondisi tertentu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Percabangan: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if: membuat satu buah kondisi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else if: membuat dua kondisi atau lebih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else: membuat kondisi terakhir (ketika semua kondisi sebelumnya tidak terpenuhi)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24248" t="20861"/>
          <a:stretch/>
        </p:blipFill>
        <p:spPr>
          <a:xfrm>
            <a:off x="577275" y="114338"/>
            <a:ext cx="3733550" cy="203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19948" t="16984"/>
          <a:stretch/>
        </p:blipFill>
        <p:spPr>
          <a:xfrm>
            <a:off x="577275" y="2330963"/>
            <a:ext cx="3733550" cy="26981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0" l="0" r="0" t="13479"/>
          <a:stretch/>
        </p:blipFill>
        <p:spPr>
          <a:xfrm>
            <a:off x="4833175" y="1064663"/>
            <a:ext cx="3733550" cy="280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Perulangan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Digunakan untuk menjalankan kode secara berulang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Jenis perulangan: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for: looping sejumlah kondisi yang telah ditentukan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while: looping selama kondisi true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foreach: looping array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27108"/>
          <a:stretch/>
        </p:blipFill>
        <p:spPr>
          <a:xfrm>
            <a:off x="1524000" y="447950"/>
            <a:ext cx="6096000" cy="179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23112"/>
          <a:stretch/>
        </p:blipFill>
        <p:spPr>
          <a:xfrm>
            <a:off x="1516163" y="2571750"/>
            <a:ext cx="6111675" cy="22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