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Raleway"/>
      <p:regular r:id="rId38"/>
      <p:bold r:id="rId39"/>
      <p:italic r:id="rId40"/>
      <p:boldItalic r:id="rId41"/>
    </p:embeddedFont>
    <p:embeddedFont>
      <p:font typeface="Nunito"/>
      <p:regular r:id="rId42"/>
      <p:bold r:id="rId43"/>
      <p:italic r:id="rId44"/>
      <p:boldItalic r:id="rId45"/>
    </p:embeddedFont>
    <p:embeddedFont>
      <p:font typeface="La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4FA4C4-228A-4BF3-9B96-3216226CD704}">
  <a:tblStyle styleId="{364FA4C4-228A-4BF3-9B96-3216226CD7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italic.fntdata"/><Relationship Id="rId42" Type="http://schemas.openxmlformats.org/officeDocument/2006/relationships/font" Target="fonts/Nunito-regular.fntdata"/><Relationship Id="rId41" Type="http://schemas.openxmlformats.org/officeDocument/2006/relationships/font" Target="fonts/Raleway-boldItalic.fntdata"/><Relationship Id="rId44" Type="http://schemas.openxmlformats.org/officeDocument/2006/relationships/font" Target="fonts/Nunito-italic.fntdata"/><Relationship Id="rId43" Type="http://schemas.openxmlformats.org/officeDocument/2006/relationships/font" Target="fonts/Nunito-bold.fntdata"/><Relationship Id="rId46" Type="http://schemas.openxmlformats.org/officeDocument/2006/relationships/font" Target="fonts/Lato-regular.fntdata"/><Relationship Id="rId45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Lato-italic.fntdata"/><Relationship Id="rId47" Type="http://schemas.openxmlformats.org/officeDocument/2006/relationships/font" Target="fonts/Lato-bold.fntdata"/><Relationship Id="rId49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Raleway-bold.fntdata"/><Relationship Id="rId38" Type="http://schemas.openxmlformats.org/officeDocument/2006/relationships/font" Target="fonts/Raleway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5a0c6bc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5a0c6bc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5a0c6bce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5a0c6bce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071e7e1b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071e7e1b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20a9d10f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20a9d10f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dca551bb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dca551bb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20a9d10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20a9d10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dca551bb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dca551bb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5a0c6bce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5a0c6bce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5a0c6bce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5a0c6bce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5a0c6bce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5a0c6bce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20a9d10f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20a9d10f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059321e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059321e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dca551b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dca551b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20a9d10f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20a9d10f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5a0c6bce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5a0c6bce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20a9d10f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20a9d10f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6eb6b5f0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6eb6b5f0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6eb6b5f0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6eb6b5f0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6eb6b5f0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6eb6b5f0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f20a9d10f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f20a9d10f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20a9d10f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f20a9d10f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f6eb6b5f0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f6eb6b5f0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071e7e1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071e7e1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6eb6b5f0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6eb6b5f0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f6eb6b5f0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f6eb6b5f0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20a9d10fc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20a9d10f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071e7e1b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071e7e1b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071e7e1b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071e7e1b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20a9d10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20a9d10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071e7e1b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071e7e1b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5a0c6bce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5a0c6bce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laravel.com/docs/9.x/controllers" TargetMode="External"/><Relationship Id="rId4" Type="http://schemas.openxmlformats.org/officeDocument/2006/relationships/hyperlink" Target="https://laravel.com/docs/9.x/controller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laravel.com/docs/9.x/requests" TargetMode="External"/><Relationship Id="rId4" Type="http://schemas.openxmlformats.org/officeDocument/2006/relationships/hyperlink" Target="https://laravel.com/docs/9.x/request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5.png"/><Relationship Id="rId6" Type="http://schemas.openxmlformats.org/officeDocument/2006/relationships/image" Target="../media/image8.png"/><Relationship Id="rId7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elena.nurulfikri.ac.id/mod/assign/view.php?id=31174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laravel.com/docs/9.x/installation" TargetMode="External"/><Relationship Id="rId4" Type="http://schemas.openxmlformats.org/officeDocument/2006/relationships/hyperlink" Target="https://laravel.com/docs/9.x/routing" TargetMode="External"/><Relationship Id="rId5" Type="http://schemas.openxmlformats.org/officeDocument/2006/relationships/hyperlink" Target="https://laravel.com/docs/9.x/controllers" TargetMode="External"/><Relationship Id="rId6" Type="http://schemas.openxmlformats.org/officeDocument/2006/relationships/hyperlink" Target="https://laravel.com/docs/9.x/request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forms.gle/V5WgpYHJQZwGheut7" TargetMode="External"/><Relationship Id="rId4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youtu.be/N1Q_nZXicro" TargetMode="External"/><Relationship Id="rId4" Type="http://schemas.openxmlformats.org/officeDocument/2006/relationships/hyperlink" Target="https://youtu.be/MT-GJQIY3EU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laravel.com/docs/9.x/rout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510800"/>
            <a:ext cx="6147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Laravel</a:t>
            </a:r>
            <a:endParaRPr b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Installation and Basics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1363" y="3393350"/>
            <a:ext cx="2015737" cy="166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2"/>
          <p:cNvPicPr preferRelativeResize="0"/>
          <p:nvPr/>
        </p:nvPicPr>
        <p:blipFill rotWithShape="1">
          <a:blip r:embed="rId3">
            <a:alphaModFix/>
          </a:blip>
          <a:srcRect b="0" l="0" r="0" t="9494"/>
          <a:stretch/>
        </p:blipFill>
        <p:spPr>
          <a:xfrm>
            <a:off x="3213475" y="382088"/>
            <a:ext cx="5079500" cy="43793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842800" y="2106150"/>
            <a:ext cx="17529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Route Parameter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Testing in Postman</a:t>
            </a:r>
            <a:endParaRPr/>
          </a:p>
        </p:txBody>
      </p:sp>
      <p:graphicFrame>
        <p:nvGraphicFramePr>
          <p:cNvPr id="146" name="Google Shape;146;p23"/>
          <p:cNvGraphicFramePr/>
          <p:nvPr/>
        </p:nvGraphicFramePr>
        <p:xfrm>
          <a:off x="2159000" y="190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{364FA4C4-228A-4BF3-9B96-3216226CD704}</a:tableStyleId>
              </a:tblPr>
              <a:tblGrid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>
                          <a:solidFill>
                            <a:schemeClr val="dk1"/>
                          </a:solidFill>
                        </a:rPr>
                        <a:t>Method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>
                          <a:solidFill>
                            <a:schemeClr val="dk1"/>
                          </a:solidFill>
                        </a:rPr>
                        <a:t>Endpoint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/api/animals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/api/animals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/api/animals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DELETE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/api/animals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Controller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Mengelompokkan request logic di Class Controller daripada di routes.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dk1"/>
                </a:solidFill>
              </a:rPr>
              <a:t>UserController</a:t>
            </a:r>
            <a:r>
              <a:rPr lang="id" sz="1000"/>
              <a:t> dapat mengatur request yang berkaitan dengan user:</a:t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Index: Menampilkan user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Create: Menambahkan user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Update: Mengupdate user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Destroy: Menghapus user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/>
              <a:t>Controller disimpan di folder </a:t>
            </a:r>
            <a:r>
              <a:rPr b="1" lang="id" sz="1000">
                <a:solidFill>
                  <a:schemeClr val="dk1"/>
                </a:solidFill>
              </a:rPr>
              <a:t>app/Http/Controller</a:t>
            </a:r>
            <a:r>
              <a:rPr lang="id" sz="1000"/>
              <a:t>.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Controller - Membuat Controller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Manual: membuat file controller di app/Http/Controller.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Artisan: menggunakan command artisan.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idx="4294967295" type="title"/>
          </p:nvPr>
        </p:nvSpPr>
        <p:spPr>
          <a:xfrm>
            <a:off x="727650" y="1842000"/>
            <a:ext cx="7688700" cy="14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latin typeface="Nunito"/>
                <a:ea typeface="Nunito"/>
                <a:cs typeface="Nunito"/>
                <a:sym typeface="Nunito"/>
              </a:rPr>
              <a:t>Always Read Documentation</a:t>
            </a:r>
            <a:endParaRPr b="0" sz="3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Laravel - </a:t>
            </a:r>
            <a:r>
              <a:rPr b="0" lang="id" sz="360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Controllers</a:t>
            </a:r>
            <a:endParaRPr b="0" sz="3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1704975"/>
            <a:ext cx="7810500" cy="1733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8"/>
          <p:cNvPicPr preferRelativeResize="0"/>
          <p:nvPr/>
        </p:nvPicPr>
        <p:blipFill rotWithShape="1">
          <a:blip r:embed="rId3">
            <a:alphaModFix/>
          </a:blip>
          <a:srcRect b="0" l="0" r="0" t="9494"/>
          <a:stretch/>
        </p:blipFill>
        <p:spPr>
          <a:xfrm>
            <a:off x="3085650" y="382088"/>
            <a:ext cx="5079500" cy="437932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/>
        </p:nvSpPr>
        <p:spPr>
          <a:xfrm>
            <a:off x="854825" y="1873800"/>
            <a:ext cx="15471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Before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414425" y="2431800"/>
            <a:ext cx="2427900" cy="8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Menuliskan logic di </a:t>
            </a:r>
            <a:r>
              <a:rPr lang="id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routes</a:t>
            </a:r>
            <a:r>
              <a:rPr lang="id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kita bisa memindahkannya ke </a:t>
            </a:r>
            <a:r>
              <a:rPr lang="id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controller</a:t>
            </a:r>
            <a:r>
              <a:rPr lang="id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9"/>
          <p:cNvPicPr preferRelativeResize="0"/>
          <p:nvPr/>
        </p:nvPicPr>
        <p:blipFill rotWithShape="1">
          <a:blip r:embed="rId3">
            <a:alphaModFix/>
          </a:blip>
          <a:srcRect b="0" l="0" r="2629" t="13852"/>
          <a:stretch/>
        </p:blipFill>
        <p:spPr>
          <a:xfrm>
            <a:off x="706012" y="1584187"/>
            <a:ext cx="7731975" cy="29256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1" name="Google Shape;181;p29"/>
          <p:cNvPicPr preferRelativeResize="0"/>
          <p:nvPr/>
        </p:nvPicPr>
        <p:blipFill rotWithShape="1">
          <a:blip r:embed="rId4">
            <a:alphaModFix/>
          </a:blip>
          <a:srcRect b="0" l="0" r="0" t="35161"/>
          <a:stretch/>
        </p:blipFill>
        <p:spPr>
          <a:xfrm>
            <a:off x="2055147" y="633663"/>
            <a:ext cx="5033676" cy="757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0"/>
          <p:cNvPicPr preferRelativeResize="0"/>
          <p:nvPr/>
        </p:nvPicPr>
        <p:blipFill rotWithShape="1">
          <a:blip r:embed="rId3">
            <a:alphaModFix/>
          </a:blip>
          <a:srcRect b="0" l="0" r="0" t="9934"/>
          <a:stretch/>
        </p:blipFill>
        <p:spPr>
          <a:xfrm>
            <a:off x="1885562" y="514663"/>
            <a:ext cx="5372874" cy="4114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Testing in Postman</a:t>
            </a:r>
            <a:endParaRPr/>
          </a:p>
        </p:txBody>
      </p:sp>
      <p:graphicFrame>
        <p:nvGraphicFramePr>
          <p:cNvPr id="192" name="Google Shape;192;p31"/>
          <p:cNvGraphicFramePr/>
          <p:nvPr/>
        </p:nvGraphicFramePr>
        <p:xfrm>
          <a:off x="2159000" y="190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{364FA4C4-228A-4BF3-9B96-3216226CD704}</a:tableStyleId>
              </a:tblPr>
              <a:tblGrid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>
                          <a:solidFill>
                            <a:schemeClr val="dk1"/>
                          </a:solidFill>
                        </a:rPr>
                        <a:t>Method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>
                          <a:solidFill>
                            <a:schemeClr val="dk1"/>
                          </a:solidFill>
                        </a:rPr>
                        <a:t>Endpoint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/api/animals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/api/animals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/api/animals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DELETE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/api/animals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Laravel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Laravel 9 dapat diinstall melalui </a:t>
            </a: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docker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 atau </a:t>
            </a: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composer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Menggunakan cara </a:t>
            </a: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composer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Request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Berinteraksi dengan HTTP Reques</a:t>
            </a:r>
            <a:r>
              <a:rPr lang="id" sz="1000"/>
              <a:t>t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Example</a:t>
            </a:r>
            <a:r>
              <a:rPr lang="id" sz="1000"/>
              <a:t>: mengambil input user, file, atau cookies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Laravel menyediakan class Request untuk berinteraksi dengan HTTP Request</a:t>
            </a:r>
            <a:endParaRPr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idx="4294967295" type="title"/>
          </p:nvPr>
        </p:nvSpPr>
        <p:spPr>
          <a:xfrm>
            <a:off x="727650" y="1842000"/>
            <a:ext cx="7688700" cy="14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latin typeface="Nunito"/>
                <a:ea typeface="Nunito"/>
                <a:cs typeface="Nunito"/>
                <a:sym typeface="Nunito"/>
              </a:rPr>
              <a:t>Always Read Documentation</a:t>
            </a:r>
            <a:endParaRPr b="0" sz="36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Laravel - </a:t>
            </a:r>
            <a:r>
              <a:rPr b="0" lang="id" sz="360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Requests</a:t>
            </a:r>
            <a:endParaRPr b="0" sz="3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4"/>
          <p:cNvPicPr preferRelativeResize="0"/>
          <p:nvPr/>
        </p:nvPicPr>
        <p:blipFill rotWithShape="1">
          <a:blip r:embed="rId3">
            <a:alphaModFix/>
          </a:blip>
          <a:srcRect b="0" l="0" r="0" t="8290"/>
          <a:stretch/>
        </p:blipFill>
        <p:spPr>
          <a:xfrm>
            <a:off x="1938688" y="352900"/>
            <a:ext cx="5266625" cy="44376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Testing in Postman</a:t>
            </a:r>
            <a:endParaRPr/>
          </a:p>
        </p:txBody>
      </p:sp>
      <p:graphicFrame>
        <p:nvGraphicFramePr>
          <p:cNvPr id="214" name="Google Shape;214;p35"/>
          <p:cNvGraphicFramePr/>
          <p:nvPr/>
        </p:nvGraphicFramePr>
        <p:xfrm>
          <a:off x="2159000" y="190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{364FA4C4-228A-4BF3-9B96-3216226CD704}</a:tableStyleId>
              </a:tblPr>
              <a:tblGrid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>
                          <a:solidFill>
                            <a:schemeClr val="dk1"/>
                          </a:solidFill>
                        </a:rPr>
                        <a:t>Method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>
                          <a:solidFill>
                            <a:schemeClr val="dk1"/>
                          </a:solidFill>
                        </a:rPr>
                        <a:t>Endpoint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/api/animals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/api/animals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/api/animals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DELETE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/api/animals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Next - Hands on</a:t>
            </a:r>
            <a:endParaRPr/>
          </a:p>
        </p:txBody>
      </p:sp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Buat </a:t>
            </a:r>
            <a:r>
              <a:rPr lang="id" sz="1000"/>
              <a:t>properti </a:t>
            </a:r>
            <a:r>
              <a:rPr lang="id" sz="1000">
                <a:solidFill>
                  <a:schemeClr val="dk1"/>
                </a:solidFill>
              </a:rPr>
              <a:t>animals</a:t>
            </a:r>
            <a:r>
              <a:rPr lang="id" sz="1000"/>
              <a:t>, dan isi data hewan (array)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Memiliki method: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id" sz="1000">
                <a:solidFill>
                  <a:schemeClr val="dk1"/>
                </a:solidFill>
              </a:rPr>
              <a:t>index</a:t>
            </a:r>
            <a:r>
              <a:rPr lang="id" sz="1000"/>
              <a:t>: menampilkan seluruh data animals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id" sz="1000">
                <a:solidFill>
                  <a:schemeClr val="dk1"/>
                </a:solidFill>
              </a:rPr>
              <a:t>store</a:t>
            </a:r>
            <a:r>
              <a:rPr lang="id" sz="1000"/>
              <a:t>: menambahkan hewan baru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id" sz="1000">
                <a:solidFill>
                  <a:schemeClr val="dk1"/>
                </a:solidFill>
              </a:rPr>
              <a:t>update</a:t>
            </a:r>
            <a:r>
              <a:rPr lang="id" sz="1000"/>
              <a:t>: memperbarui data hewan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id" sz="1000">
                <a:solidFill>
                  <a:schemeClr val="dk1"/>
                </a:solidFill>
              </a:rPr>
              <a:t>destroy</a:t>
            </a:r>
            <a:r>
              <a:rPr lang="id" sz="1000"/>
              <a:t>: menghapus data hewan</a:t>
            </a:r>
            <a:endParaRPr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7"/>
          <p:cNvPicPr preferRelativeResize="0"/>
          <p:nvPr/>
        </p:nvPicPr>
        <p:blipFill rotWithShape="1">
          <a:blip r:embed="rId3">
            <a:alphaModFix/>
          </a:blip>
          <a:srcRect b="0" l="0" r="0" t="9649"/>
          <a:stretch/>
        </p:blipFill>
        <p:spPr>
          <a:xfrm>
            <a:off x="530950" y="664513"/>
            <a:ext cx="5064126" cy="38144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26" name="Google Shape;226;p37"/>
          <p:cNvPicPr preferRelativeResize="0"/>
          <p:nvPr/>
        </p:nvPicPr>
        <p:blipFill rotWithShape="1">
          <a:blip r:embed="rId4">
            <a:alphaModFix/>
          </a:blip>
          <a:srcRect b="0" l="0" r="26264" t="22402"/>
          <a:stretch/>
        </p:blipFill>
        <p:spPr>
          <a:xfrm>
            <a:off x="5788600" y="203013"/>
            <a:ext cx="1929700" cy="1024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7"/>
          <p:cNvPicPr preferRelativeResize="0"/>
          <p:nvPr/>
        </p:nvPicPr>
        <p:blipFill rotWithShape="1">
          <a:blip r:embed="rId5">
            <a:alphaModFix/>
          </a:blip>
          <a:srcRect b="0" l="0" r="27964" t="19801"/>
          <a:stretch/>
        </p:blipFill>
        <p:spPr>
          <a:xfrm>
            <a:off x="5788600" y="1305787"/>
            <a:ext cx="1929700" cy="132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7"/>
          <p:cNvPicPr preferRelativeResize="0"/>
          <p:nvPr/>
        </p:nvPicPr>
        <p:blipFill rotWithShape="1">
          <a:blip r:embed="rId6">
            <a:alphaModFix/>
          </a:blip>
          <a:srcRect b="0" l="0" r="22815" t="20697"/>
          <a:stretch/>
        </p:blipFill>
        <p:spPr>
          <a:xfrm>
            <a:off x="5788600" y="2703688"/>
            <a:ext cx="1929700" cy="1106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7"/>
          <p:cNvPicPr preferRelativeResize="0"/>
          <p:nvPr/>
        </p:nvPicPr>
        <p:blipFill rotWithShape="1">
          <a:blip r:embed="rId7">
            <a:alphaModFix/>
          </a:blip>
          <a:srcRect b="0" l="0" r="24242" t="24681"/>
          <a:stretch/>
        </p:blipFill>
        <p:spPr>
          <a:xfrm>
            <a:off x="5788600" y="3972188"/>
            <a:ext cx="1929700" cy="968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Hint</a:t>
            </a:r>
            <a:endParaRPr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Gunakan </a:t>
            </a:r>
            <a:r>
              <a:rPr lang="id" sz="1000">
                <a:highlight>
                  <a:schemeClr val="lt2"/>
                </a:highlight>
              </a:rPr>
              <a:t>foreach</a:t>
            </a:r>
            <a:r>
              <a:rPr lang="id" sz="1000"/>
              <a:t> untuk menampilkan data array (index)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Gunakan method </a:t>
            </a:r>
            <a:r>
              <a:rPr lang="id" sz="1000">
                <a:highlight>
                  <a:schemeClr val="lt2"/>
                </a:highlight>
              </a:rPr>
              <a:t>array_push</a:t>
            </a:r>
            <a:r>
              <a:rPr lang="id" sz="1000"/>
              <a:t> untuk menambahkan data (store)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Gunakan method </a:t>
            </a:r>
            <a:r>
              <a:rPr lang="id" sz="1000">
                <a:highlight>
                  <a:schemeClr val="lt2"/>
                </a:highlight>
              </a:rPr>
              <a:t>array_splice</a:t>
            </a:r>
            <a:r>
              <a:rPr lang="id" sz="1000"/>
              <a:t> atau </a:t>
            </a:r>
            <a:r>
              <a:rPr lang="id" sz="1000">
                <a:highlight>
                  <a:schemeClr val="lt2"/>
                </a:highlight>
              </a:rPr>
              <a:t>unset</a:t>
            </a:r>
            <a:r>
              <a:rPr lang="id" sz="1000"/>
              <a:t> untuk menghapus data (destroy)</a:t>
            </a:r>
            <a:endParaRPr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Testing in Postman</a:t>
            </a:r>
            <a:endParaRPr/>
          </a:p>
        </p:txBody>
      </p:sp>
      <p:graphicFrame>
        <p:nvGraphicFramePr>
          <p:cNvPr id="241" name="Google Shape;241;p39"/>
          <p:cNvGraphicFramePr/>
          <p:nvPr/>
        </p:nvGraphicFramePr>
        <p:xfrm>
          <a:off x="2159000" y="190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{364FA4C4-228A-4BF3-9B96-3216226CD704}</a:tableStyleId>
              </a:tblPr>
              <a:tblGrid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>
                          <a:solidFill>
                            <a:schemeClr val="dk1"/>
                          </a:solidFill>
                        </a:rPr>
                        <a:t>Method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>
                          <a:solidFill>
                            <a:schemeClr val="dk1"/>
                          </a:solidFill>
                        </a:rPr>
                        <a:t>Endpoint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GET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/api/animals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POST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/api/animals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/api/animals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DELETE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/api/animals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Next - Task</a:t>
            </a:r>
            <a:endParaRPr/>
          </a:p>
        </p:txBody>
      </p:sp>
      <p:sp>
        <p:nvSpPr>
          <p:cNvPr id="247" name="Google Shape;247;p40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Perbaiki dan lengkapi kode sebelumnya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Lakukan testing ke endpoint tersebut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dk1"/>
                </a:solidFill>
              </a:rPr>
              <a:t>Submission</a:t>
            </a:r>
            <a:r>
              <a:rPr lang="id" sz="1000"/>
              <a:t>:</a:t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Push kode ke repository github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/>
              <a:t>Kumpulkan link repository github ke elena: </a:t>
            </a:r>
            <a:r>
              <a:rPr lang="id" sz="1000" u="sng">
                <a:solidFill>
                  <a:schemeClr val="hlink"/>
                </a:solidFill>
                <a:hlinkClick r:id="rId3"/>
              </a:rPr>
              <a:t>Link</a:t>
            </a:r>
            <a:endParaRPr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Referensi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3" name="Google Shape;253;p41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Laravel: </a:t>
            </a:r>
            <a:r>
              <a:rPr lang="id" sz="1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Installation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Laravel: </a:t>
            </a:r>
            <a:r>
              <a:rPr lang="id" sz="1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Routing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Laravel: </a:t>
            </a:r>
            <a:r>
              <a:rPr lang="id" sz="1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5"/>
              </a:rPr>
              <a:t>Controllers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Laravel: </a:t>
            </a:r>
            <a:r>
              <a:rPr lang="id" sz="1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6"/>
              </a:rPr>
              <a:t>Requests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Laravel - Installation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composer create-project vendor/package directory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create-project: membuat project baru dari package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vendor/package: nama vendor dan nama package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package laravel: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laravel/laravel: framework laravel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laravel/sanctum: authentication system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○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laravel/ui: UI utilities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directory: nama project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composer create-project laravel/laravel rest-api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/>
        </p:nvSpPr>
        <p:spPr>
          <a:xfrm>
            <a:off x="718650" y="1959050"/>
            <a:ext cx="48495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360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Feedback Form</a:t>
            </a:r>
            <a:r>
              <a:rPr b="1" lang="id" sz="3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(Absensi)</a:t>
            </a:r>
            <a:endParaRPr b="1" sz="3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59" name="Google Shape;25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975" y="1270388"/>
            <a:ext cx="3127426" cy="303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Next - Task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5" name="Google Shape;265;p43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Silahkan belajar terlebih dahulu membuat RESTFul API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IDStack: </a:t>
            </a:r>
            <a:r>
              <a:rPr lang="id" sz="1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3"/>
              </a:rPr>
              <a:t>SATU JAM Jago Belajar Laravel 8 REST API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 (Recomended)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Traversy Media: </a:t>
            </a:r>
            <a:r>
              <a:rPr lang="id" sz="10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Laravel 8 REST API With Sanctum Authentication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latin typeface="Nunito"/>
                <a:ea typeface="Nunito"/>
                <a:cs typeface="Nunito"/>
                <a:sym typeface="Nunito"/>
              </a:rPr>
              <a:t>Laravel - Artisan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CLI yang disertakan di Laravel.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Menyediakan sejumlah perintah untuk yang berguna untuk membangun aplikasi.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Nunito"/>
                <a:ea typeface="Nunito"/>
                <a:cs typeface="Nunito"/>
                <a:sym typeface="Nunito"/>
              </a:rPr>
              <a:t>Perintah artisan (common):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php artisan list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: melihat daftar perintah di artisan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php artisan serve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: menjalankan project laravel (built-in web server)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php artisan make:controller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: membuat controller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Nunito"/>
              <a:buChar char="●"/>
            </a:pPr>
            <a:r>
              <a:rPr lang="id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php artisan make:model</a:t>
            </a:r>
            <a:r>
              <a:rPr lang="id" sz="1000">
                <a:latin typeface="Nunito"/>
                <a:ea typeface="Nunito"/>
                <a:cs typeface="Nunito"/>
                <a:sym typeface="Nunito"/>
              </a:rPr>
              <a:t>: membuat model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Routing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43813" t="0"/>
          <a:stretch/>
        </p:blipFill>
        <p:spPr>
          <a:xfrm>
            <a:off x="497775" y="2480650"/>
            <a:ext cx="2810150" cy="1437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4925" y="1949075"/>
            <a:ext cx="5007700" cy="2501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7650" y="592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Routing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1407050"/>
            <a:ext cx="7688700" cy="29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/>
              <a:t>D</a:t>
            </a:r>
            <a:r>
              <a:rPr lang="id" sz="1000"/>
              <a:t>igunakan untuk menentukan jalur aplikasi.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/>
              <a:t>Disimpan di dalam folder </a:t>
            </a:r>
            <a:r>
              <a:rPr lang="id" sz="1000">
                <a:solidFill>
                  <a:schemeClr val="dk1"/>
                </a:solidFill>
              </a:rPr>
              <a:t>routes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/>
              <a:t>Jenis routing:</a:t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id" sz="1000">
                <a:solidFill>
                  <a:schemeClr val="dk1"/>
                </a:solidFill>
              </a:rPr>
              <a:t>web</a:t>
            </a:r>
            <a:r>
              <a:rPr lang="id" sz="1000"/>
              <a:t>: route untuk aplikasi web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id" sz="1000">
                <a:solidFill>
                  <a:schemeClr val="dk1"/>
                </a:solidFill>
              </a:rPr>
              <a:t>api</a:t>
            </a:r>
            <a:r>
              <a:rPr lang="id" sz="1000"/>
              <a:t>: route untuk API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000"/>
              <a:t>Menerima berbagai method (</a:t>
            </a:r>
            <a:r>
              <a:rPr b="1" lang="id" sz="1000">
                <a:solidFill>
                  <a:schemeClr val="dk1"/>
                </a:solidFill>
              </a:rPr>
              <a:t>GET</a:t>
            </a:r>
            <a:r>
              <a:rPr lang="id" sz="1000"/>
              <a:t>, </a:t>
            </a:r>
            <a:r>
              <a:rPr b="1" lang="id" sz="1000">
                <a:solidFill>
                  <a:schemeClr val="dk1"/>
                </a:solidFill>
              </a:rPr>
              <a:t>POST</a:t>
            </a:r>
            <a:r>
              <a:rPr lang="id" sz="1000"/>
              <a:t>, </a:t>
            </a:r>
            <a:r>
              <a:rPr b="1" lang="id" sz="1000">
                <a:solidFill>
                  <a:schemeClr val="dk1"/>
                </a:solidFill>
              </a:rPr>
              <a:t>PUT</a:t>
            </a:r>
            <a:r>
              <a:rPr lang="id" sz="1000"/>
              <a:t>, </a:t>
            </a:r>
            <a:r>
              <a:rPr b="1" lang="id" sz="1000">
                <a:solidFill>
                  <a:schemeClr val="dk1"/>
                </a:solidFill>
              </a:rPr>
              <a:t>DELETE</a:t>
            </a:r>
            <a:r>
              <a:rPr lang="id" sz="1000"/>
              <a:t>).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4294967295" type="title"/>
          </p:nvPr>
        </p:nvSpPr>
        <p:spPr>
          <a:xfrm>
            <a:off x="727650" y="1842000"/>
            <a:ext cx="7688700" cy="14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Always </a:t>
            </a:r>
            <a:r>
              <a:rPr b="0" lang="id" sz="3600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rPr>
              <a:t>Read Documentation</a:t>
            </a:r>
            <a:endParaRPr b="0" sz="36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d" sz="360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Laravel - Routing</a:t>
            </a:r>
            <a:endParaRPr b="0" sz="3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0" r="0" t="24322"/>
          <a:stretch/>
        </p:blipFill>
        <p:spPr>
          <a:xfrm>
            <a:off x="1247775" y="1512150"/>
            <a:ext cx="6648450" cy="2119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/>
          </a:blip>
          <a:srcRect b="0" l="0" r="0" t="8750"/>
          <a:stretch/>
        </p:blipFill>
        <p:spPr>
          <a:xfrm>
            <a:off x="3606650" y="364200"/>
            <a:ext cx="4357126" cy="44150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304500" y="2292750"/>
            <a:ext cx="30000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GET</a:t>
            </a:r>
            <a:r>
              <a:rPr lang="id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id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POST</a:t>
            </a:r>
            <a:r>
              <a:rPr lang="id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id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PUT</a:t>
            </a:r>
            <a:r>
              <a:rPr lang="id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id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DELETE</a:t>
            </a:r>
            <a:r>
              <a:rPr lang="id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Method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