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Nunito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5AD974-41B8-4588-95CE-DCCFFBA04527}">
  <a:tblStyle styleId="{795AD974-41B8-4588-95CE-DCCFFBA04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Nunito-bold.fntdata"/><Relationship Id="rId45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unito-boldItalic.fntdata"/><Relationship Id="rId47" Type="http://schemas.openxmlformats.org/officeDocument/2006/relationships/font" Target="fonts/Nunito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23e376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523e376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523e3764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523e3764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523e3764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523e3764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523e3764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523e3764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386cb2eb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386cb2eb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86cb2ebb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386cb2ebb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386cb2ebb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386cb2ebb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0f14b66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0f14b66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0f14b66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0f14b66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0f14b66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0f14b66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0f14b66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0f14b66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ad01aa1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ad01aa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0f14b668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0f14b66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0f14b668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0f14b668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0f14b668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0f14b668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0f14b668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0f14b668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0f14b66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0f14b66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0f14b668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0f14b668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0f14b66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0f14b66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0f14b668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0f14b668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0f14b668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0f14b668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a4ceb25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a4ceb25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523e3764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523e3764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a4ceb25e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a4ceb25e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ac40e1a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ac40e1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386cb2ebb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386cb2ebb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386cb2ebb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386cb2ebb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386cb2ebb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386cb2ebb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59321e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059321e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23e3764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23e376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523e3764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523e3764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386cb2eb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386cb2eb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386cb2eb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386cb2eb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523e3764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523e3764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aravel.com/docs/8.x/validation#rule-dat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ufaroot18/backend-programming/tree/pertemuan-6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laravel.com/docs/8.x/sanctum" TargetMode="External"/><Relationship Id="rId4" Type="http://schemas.openxmlformats.org/officeDocument/2006/relationships/hyperlink" Target="https://laravel.com/docs/8.x/sanctu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lena.nurulfikri.ac.id/mod/assign/view.php?id=21908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laravel.com/docs/9.x/routing" TargetMode="External"/><Relationship Id="rId4" Type="http://schemas.openxmlformats.org/officeDocument/2006/relationships/hyperlink" Target="https://laravel.com/docs/9.x/controllers" TargetMode="External"/><Relationship Id="rId9" Type="http://schemas.openxmlformats.org/officeDocument/2006/relationships/hyperlink" Target="https://laravel.com/docs/9.x/sanctum" TargetMode="External"/><Relationship Id="rId5" Type="http://schemas.openxmlformats.org/officeDocument/2006/relationships/hyperlink" Target="https://laravel.com/docs/9.x/requests" TargetMode="External"/><Relationship Id="rId6" Type="http://schemas.openxmlformats.org/officeDocument/2006/relationships/hyperlink" Target="https://laravel.com/docs/9.x/database" TargetMode="External"/><Relationship Id="rId7" Type="http://schemas.openxmlformats.org/officeDocument/2006/relationships/hyperlink" Target="https://laravel.com/docs/9.x/migrations" TargetMode="External"/><Relationship Id="rId8" Type="http://schemas.openxmlformats.org/officeDocument/2006/relationships/hyperlink" Target="https://laravel.com/docs/9.x/eloquen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forms.gle/V5WgpYHJQZwGheut7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510800"/>
            <a:ext cx="6147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Building and Testing</a:t>
            </a:r>
            <a:endParaRPr b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RESTFul API</a:t>
            </a:r>
            <a:r>
              <a:rPr b="0" lang="id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(2)</a:t>
            </a:r>
            <a:endParaRPr b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363" y="3393350"/>
            <a:ext cx="2015737" cy="166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Delete</a:t>
            </a:r>
            <a:r>
              <a:rPr lang="id">
                <a:latin typeface="Nunito"/>
                <a:ea typeface="Nunito"/>
                <a:cs typeface="Nunito"/>
                <a:sym typeface="Nunito"/>
              </a:rPr>
              <a:t> Resource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Menghapus data student.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Menggunakan method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DELETE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Endpoint: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/students/{id}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Mengirim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id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student di endpoint.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Design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{795AD974-41B8-4588-95CE-DCCFFBA04527}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1A998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Verb</a:t>
                      </a:r>
                      <a:endParaRPr b="1" sz="1000">
                        <a:solidFill>
                          <a:srgbClr val="1A998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1A998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Endpoint</a:t>
                      </a:r>
                      <a:endParaRPr b="1" sz="1000">
                        <a:solidFill>
                          <a:srgbClr val="1A998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1A998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Action (Controller)</a:t>
                      </a:r>
                      <a:endParaRPr b="1" sz="1000">
                        <a:solidFill>
                          <a:srgbClr val="1A998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DELETE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/students/{id}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destroy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Route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13" y="2286600"/>
            <a:ext cx="7926576" cy="115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4294967295" type="title"/>
          </p:nvPr>
        </p:nvSpPr>
        <p:spPr>
          <a:xfrm>
            <a:off x="490113" y="1868700"/>
            <a:ext cx="2131500" cy="14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Controller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&amp;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Model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65" name="Google Shape;165;p25"/>
          <p:cNvGrpSpPr/>
          <p:nvPr/>
        </p:nvGrpSpPr>
        <p:grpSpPr>
          <a:xfrm>
            <a:off x="0" y="0"/>
            <a:ext cx="36000" cy="5143650"/>
            <a:chOff x="0" y="0"/>
            <a:chExt cx="36000" cy="5143650"/>
          </a:xfrm>
        </p:grpSpPr>
        <p:sp>
          <p:nvSpPr>
            <p:cNvPr id="166" name="Google Shape;166;p25"/>
            <p:cNvSpPr/>
            <p:nvPr/>
          </p:nvSpPr>
          <p:spPr>
            <a:xfrm>
              <a:off x="0" y="0"/>
              <a:ext cx="36000" cy="2571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0" y="2571750"/>
              <a:ext cx="36000" cy="2571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7433"/>
          <a:stretch/>
        </p:blipFill>
        <p:spPr>
          <a:xfrm>
            <a:off x="3776325" y="183050"/>
            <a:ext cx="4963851" cy="47648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951" y="474463"/>
            <a:ext cx="7722100" cy="41945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74" name="Google Shape;174;p26"/>
          <p:cNvGrpSpPr/>
          <p:nvPr/>
        </p:nvGrpSpPr>
        <p:grpSpPr>
          <a:xfrm>
            <a:off x="0" y="0"/>
            <a:ext cx="36000" cy="5143650"/>
            <a:chOff x="0" y="0"/>
            <a:chExt cx="36000" cy="5143650"/>
          </a:xfrm>
        </p:grpSpPr>
        <p:sp>
          <p:nvSpPr>
            <p:cNvPr id="175" name="Google Shape;175;p26"/>
            <p:cNvSpPr/>
            <p:nvPr/>
          </p:nvSpPr>
          <p:spPr>
            <a:xfrm>
              <a:off x="0" y="0"/>
              <a:ext cx="36000" cy="2571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0" y="2571750"/>
              <a:ext cx="36000" cy="2571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6"/>
          <p:cNvSpPr/>
          <p:nvPr/>
        </p:nvSpPr>
        <p:spPr>
          <a:xfrm>
            <a:off x="912424" y="1497675"/>
            <a:ext cx="642000" cy="33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1624424" y="1497675"/>
            <a:ext cx="1386600" cy="337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Refactor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Index: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d" sz="1000"/>
              <a:t>Menghandle jika data kosong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Store: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d" sz="1000"/>
              <a:t>Menghandle jika salah satu data tidak dikirim ketika menambahkan data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Update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d" sz="1000"/>
              <a:t>Menghandle jika resource yang diminta tidak ada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d" sz="1000"/>
              <a:t>Menghandle jika salah satu data tidak dikirim ketika meng-update data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Delete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d" sz="1000"/>
              <a:t>Menghandle jika resource yang diminta tidak ada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Add authentication (sanctum)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d" sz="1000"/>
              <a:t>Protect routes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Validation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Validation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Validation digunakan untuk memvalidasi data yang masuk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data form atau data input (json)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 menyediakan beberapa pendekatan untuk validation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○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Otomatis: Menggunakan method validate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Manual: Menggunakan Class Validator (Facades)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 menyediakan banyak rules yang dapat diterapkan untuk validasi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Rules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01" name="Google Shape;201;p3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{795AD974-41B8-4588-95CE-DCCFFBA04527}</a:tableStyleId>
              </a:tblPr>
              <a:tblGrid>
                <a:gridCol w="2067375"/>
                <a:gridCol w="3128950"/>
                <a:gridCol w="2042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Rules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Definition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required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field wajib diisi dan tidak boleh kosong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string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field harus berupa string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Aufa Billah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numeric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field harus berupa angka (numeric)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085299127655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email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field harus berupa alamat email yang valid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aufa@gmail.com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min:value dan max:value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field harus memiliki nilai minimum atau maximum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 b="0" l="0" r="0" t="8966"/>
          <a:stretch/>
        </p:blipFill>
        <p:spPr>
          <a:xfrm>
            <a:off x="1834463" y="369363"/>
            <a:ext cx="5475075" cy="4404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Persiapan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Membuat RESTFul API untuk resource students.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Endpoints: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/students.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HTTP Verbs: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GET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 Mendapatkan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POST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 Menambahkan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PUT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 Mengubah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DELETE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 Menghapus resource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Source Code akhir: </a:t>
            </a:r>
            <a:r>
              <a:rPr b="1"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Link</a:t>
            </a:r>
            <a:endParaRPr b="1" sz="1000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Authentication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Sanctum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Authentication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Proses untuk mengautentikasi atau mengenali user yang sah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Proses autentikasi: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Web: username dan password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API: token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Token dihasilkan dari proses login atau register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Authentication di laravel: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 Passport: Menggunakan OAuth2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○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Laravel Sanctum: Menggunakan API Token (Simple)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Sanctum - Installation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Sanctum telah terpasang secara default di Laravel 9.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-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Install Package Sanctum: </a:t>
            </a:r>
            <a:r>
              <a:rPr lang="id" sz="10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composer require laravel/sanctum</a:t>
            </a:r>
            <a:endParaRPr sz="10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-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Publish Package Sanctum: </a:t>
            </a:r>
            <a:br>
              <a:rPr lang="id" sz="1000">
                <a:latin typeface="Nunito"/>
                <a:ea typeface="Nunito"/>
                <a:cs typeface="Nunito"/>
                <a:sym typeface="Nunito"/>
              </a:rPr>
            </a:br>
            <a:r>
              <a:rPr lang="id" sz="10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php artisan vendor:publish --provider="Laravel\Sanctum\SanctumServiceProvider"</a:t>
            </a:r>
            <a:endParaRPr sz="10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-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Menjalankan migration: </a:t>
            </a:r>
            <a:r>
              <a:rPr lang="id" sz="10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php artisan migrate</a:t>
            </a:r>
            <a:endParaRPr sz="10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 akan membuat table </a:t>
            </a:r>
            <a:r>
              <a:rPr lang="id" sz="10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personal_access_tokens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untuk menyimpan token.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Cara Kerja Token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-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Token dihasilkan ketika user melakukan register atau login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-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Membuat fitur register dan login untuk mendaftarkan user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-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Token dikembalikan setelah login dalam bentuk JSON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Membuat Fitur Auth: Register dan Login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-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Membuat fitur register untuk mendaftarkan user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-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Membuat fitur login untuk menghasilkan Token (JSON)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175" y="2466925"/>
            <a:ext cx="7041650" cy="1920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1" name="Google Shape;241;p37"/>
          <p:cNvPicPr preferRelativeResize="0"/>
          <p:nvPr/>
        </p:nvPicPr>
        <p:blipFill rotWithShape="1">
          <a:blip r:embed="rId4">
            <a:alphaModFix/>
          </a:blip>
          <a:srcRect b="0" l="0" r="0" t="28124"/>
          <a:stretch/>
        </p:blipFill>
        <p:spPr>
          <a:xfrm>
            <a:off x="542150" y="923725"/>
            <a:ext cx="8059701" cy="1298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8"/>
          <p:cNvPicPr preferRelativeResize="0"/>
          <p:nvPr/>
        </p:nvPicPr>
        <p:blipFill rotWithShape="1">
          <a:blip r:embed="rId3">
            <a:alphaModFix/>
          </a:blip>
          <a:srcRect b="0" l="0" r="0" t="10047"/>
          <a:stretch/>
        </p:blipFill>
        <p:spPr>
          <a:xfrm>
            <a:off x="1546150" y="605400"/>
            <a:ext cx="6051675" cy="3932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9"/>
          <p:cNvPicPr preferRelativeResize="0"/>
          <p:nvPr/>
        </p:nvPicPr>
        <p:blipFill rotWithShape="1">
          <a:blip r:embed="rId3">
            <a:alphaModFix/>
          </a:blip>
          <a:srcRect b="0" l="0" r="0" t="6244"/>
          <a:stretch/>
        </p:blipFill>
        <p:spPr>
          <a:xfrm>
            <a:off x="2661987" y="303525"/>
            <a:ext cx="3820026" cy="45364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0"/>
          <p:cNvPicPr preferRelativeResize="0"/>
          <p:nvPr/>
        </p:nvPicPr>
        <p:blipFill rotWithShape="1">
          <a:blip r:embed="rId3">
            <a:alphaModFix/>
          </a:blip>
          <a:srcRect b="0" l="0" r="0" t="7037"/>
          <a:stretch/>
        </p:blipFill>
        <p:spPr>
          <a:xfrm>
            <a:off x="2426313" y="432650"/>
            <a:ext cx="4291376" cy="427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Sanctum - Protecting Routes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Kita dapat melindungi endpoint menggunakan authentication dengan mengirimkan token yang sudah didapatkan dari login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-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Melindungi endpoint dengan mengirimkan authentication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sanctum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ke route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-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Authentication ditambahkan melalui middleware di route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Setiap melakukan request harus melakukan authentication dengan mengirimkan token.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RESTFul API</a:t>
            </a:r>
            <a:endParaRPr b="0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Update Resource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2"/>
          <p:cNvPicPr preferRelativeResize="0"/>
          <p:nvPr/>
        </p:nvPicPr>
        <p:blipFill rotWithShape="1">
          <a:blip r:embed="rId3">
            <a:alphaModFix/>
          </a:blip>
          <a:srcRect b="0" l="0" r="0" t="33823"/>
          <a:stretch/>
        </p:blipFill>
        <p:spPr>
          <a:xfrm>
            <a:off x="661488" y="2217513"/>
            <a:ext cx="7821026" cy="708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Next - Task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Perbaiki dan lengkapi kode sebelumnya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Lakukan testing ke endpoint tersebut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Submission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Push kode ke repository github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Kumpulkan link repository github ke elena: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Link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Referensi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Routing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Controllers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Requests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Database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7"/>
              </a:rPr>
              <a:t>Migrations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8"/>
              </a:rPr>
              <a:t>Eloquent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9"/>
              </a:rPr>
              <a:t>Sanctum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/>
        </p:nvSpPr>
        <p:spPr>
          <a:xfrm>
            <a:off x="718650" y="1959050"/>
            <a:ext cx="48495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 Form</a:t>
            </a:r>
            <a:r>
              <a:rPr b="1"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(Absensi)</a:t>
            </a:r>
            <a:endParaRPr b="1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75" y="1270388"/>
            <a:ext cx="3127426" cy="303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idx="4294967295" type="body"/>
          </p:nvPr>
        </p:nvSpPr>
        <p:spPr>
          <a:xfrm>
            <a:off x="727650" y="1298400"/>
            <a:ext cx="7688700" cy="25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Good Job Folks.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have a new knowledge and skill.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Keep learning and coding, but don’t forget take a break for yourself, okay?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Update Resource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Memperbarui data student.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Menggunakan method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PUT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Endpoint: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/students/{id}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Mengirim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id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student di endpoint.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Mengirim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yang ingin di-update dalam format json.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Design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{795AD974-41B8-4588-95CE-DCCFFBA04527}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1A998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Verb</a:t>
                      </a:r>
                      <a:endParaRPr b="1" sz="1000">
                        <a:solidFill>
                          <a:srgbClr val="1A998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1A998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Endpoint</a:t>
                      </a:r>
                      <a:endParaRPr b="1" sz="1000">
                        <a:solidFill>
                          <a:srgbClr val="1A998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rgbClr val="1A998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Action (Controller)</a:t>
                      </a:r>
                      <a:endParaRPr b="1" sz="1000">
                        <a:solidFill>
                          <a:srgbClr val="1A998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PUT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/students/{id}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update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Route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246975"/>
            <a:ext cx="7688701" cy="117993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4294967295" type="title"/>
          </p:nvPr>
        </p:nvSpPr>
        <p:spPr>
          <a:xfrm>
            <a:off x="490113" y="1868700"/>
            <a:ext cx="2131500" cy="14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Controller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&amp;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Model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22" name="Google Shape;122;p19"/>
          <p:cNvGrpSpPr/>
          <p:nvPr/>
        </p:nvGrpSpPr>
        <p:grpSpPr>
          <a:xfrm>
            <a:off x="0" y="0"/>
            <a:ext cx="36000" cy="5143650"/>
            <a:chOff x="0" y="0"/>
            <a:chExt cx="36000" cy="5143650"/>
          </a:xfrm>
        </p:grpSpPr>
        <p:sp>
          <p:nvSpPr>
            <p:cNvPr id="123" name="Google Shape;123;p19"/>
            <p:cNvSpPr/>
            <p:nvPr/>
          </p:nvSpPr>
          <p:spPr>
            <a:xfrm>
              <a:off x="0" y="0"/>
              <a:ext cx="36000" cy="2571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0" y="2571750"/>
              <a:ext cx="36000" cy="2571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6244"/>
          <a:stretch/>
        </p:blipFill>
        <p:spPr>
          <a:xfrm>
            <a:off x="3578825" y="117225"/>
            <a:ext cx="4860274" cy="4930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951" y="550663"/>
            <a:ext cx="7722100" cy="41945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31" name="Google Shape;131;p20"/>
          <p:cNvGrpSpPr/>
          <p:nvPr/>
        </p:nvGrpSpPr>
        <p:grpSpPr>
          <a:xfrm>
            <a:off x="0" y="0"/>
            <a:ext cx="36000" cy="5143650"/>
            <a:chOff x="0" y="0"/>
            <a:chExt cx="36000" cy="5143650"/>
          </a:xfrm>
        </p:grpSpPr>
        <p:sp>
          <p:nvSpPr>
            <p:cNvPr id="132" name="Google Shape;132;p20"/>
            <p:cNvSpPr/>
            <p:nvPr/>
          </p:nvSpPr>
          <p:spPr>
            <a:xfrm>
              <a:off x="0" y="0"/>
              <a:ext cx="36000" cy="25719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0" y="2571750"/>
              <a:ext cx="36000" cy="2571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/>
          <p:nvPr/>
        </p:nvSpPr>
        <p:spPr>
          <a:xfrm>
            <a:off x="926750" y="1573875"/>
            <a:ext cx="642000" cy="33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1622291" y="1573875"/>
            <a:ext cx="1386600" cy="337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978261" y="2071916"/>
            <a:ext cx="1975200" cy="1008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RESTFul API</a:t>
            </a:r>
            <a:endParaRPr b="0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Delete Resource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