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Nunito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Nunito-bold.fntdata"/><Relationship Id="rId10" Type="http://schemas.openxmlformats.org/officeDocument/2006/relationships/slide" Target="slides/slide5.xml"/><Relationship Id="rId54" Type="http://schemas.openxmlformats.org/officeDocument/2006/relationships/font" Target="fonts/Nunito-regular.fntdata"/><Relationship Id="rId13" Type="http://schemas.openxmlformats.org/officeDocument/2006/relationships/slide" Target="slides/slide8.xml"/><Relationship Id="rId57" Type="http://schemas.openxmlformats.org/officeDocument/2006/relationships/font" Target="fonts/Nunito-boldItalic.fntdata"/><Relationship Id="rId12" Type="http://schemas.openxmlformats.org/officeDocument/2006/relationships/slide" Target="slides/slide7.xml"/><Relationship Id="rId56" Type="http://schemas.openxmlformats.org/officeDocument/2006/relationships/font" Target="fonts/Nunito-italic.fntdata"/><Relationship Id="rId15" Type="http://schemas.openxmlformats.org/officeDocument/2006/relationships/slide" Target="slides/slide10.xml"/><Relationship Id="rId59" Type="http://schemas.openxmlformats.org/officeDocument/2006/relationships/font" Target="fonts/Lato-bold.fntdata"/><Relationship Id="rId14" Type="http://schemas.openxmlformats.org/officeDocument/2006/relationships/slide" Target="slides/slide9.xml"/><Relationship Id="rId58" Type="http://schemas.openxmlformats.org/officeDocument/2006/relationships/font" Target="fonts/La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bd43d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bd43d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720e66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2720e66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04e8508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04e8508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4e85085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4e8508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720e66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720e66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2720e66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2720e66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04e85085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04e85085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04e85085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04e85085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59321e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059321e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04e85085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04e85085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5616bdd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5616bdd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036970f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036970f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29809fd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29809fd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29809fd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29809fd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4e85085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4e85085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33f41a3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33f41a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33f41a3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33f41a3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835b56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c835b56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33f41a3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33f41a3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c835b56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c835b56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c835b56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c835b56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3f41a3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33f41a3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b8f8ef0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b8f8ef0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c835b56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c835b56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c835b56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c835b56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c835b564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c835b564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3b93d3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3b93d3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4b8f8ef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4b8f8ef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56b265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56b265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56b265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56b265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4b8f8ef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4b8f8ef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56b265f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56b265f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56b265f3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56b265f3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d6e42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d6e42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4bd43ded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4bd43ded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bd43dedd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bd43dedd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05297f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05297f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04e8508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04e8508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04e8508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04e8508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720e66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720e66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avascript.info/ifels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javascript.info/ifelse#conditional-operato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avascript.info/while-f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javascript.info/function-basics" TargetMode="External"/><Relationship Id="rId4" Type="http://schemas.openxmlformats.org/officeDocument/2006/relationships/hyperlink" Target="https://javascript.info/function-expressions" TargetMode="External"/><Relationship Id="rId5" Type="http://schemas.openxmlformats.org/officeDocument/2006/relationships/hyperlink" Target="https://javascript.info/arrow-functions-basic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.visualstudio.com/docs/nodejs/extensions" TargetMode="External"/><Relationship Id="rId4" Type="http://schemas.openxmlformats.org/officeDocument/2006/relationships/hyperlink" Target="https://www.youtube.com/watch?v=ALqdERR1acY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avascript.info/arra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javascript.info/objec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javascript.info/destructuring-assignm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nodejs.org/api/modul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lena.nurulfikri.ac.id/mod/assign/view.php?id=32375" TargetMode="External"/><Relationship Id="rId4" Type="http://schemas.openxmlformats.org/officeDocument/2006/relationships/hyperlink" Target="https://github.com/aufaroot18/backend-programming/tree/pertemuan-9/pertemuan-9/task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javascript.info/" TargetMode="External"/><Relationship Id="rId4" Type="http://schemas.openxmlformats.org/officeDocument/2006/relationships/hyperlink" Target="https://www.javascripttutorial.net/" TargetMode="External"/><Relationship Id="rId5" Type="http://schemas.openxmlformats.org/officeDocument/2006/relationships/hyperlink" Target="https://www.javascripttutorial.net/es6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youtube.com/watch?v=ZYb_ZU8LNxs" TargetMode="External"/><Relationship Id="rId4" Type="http://schemas.openxmlformats.org/officeDocument/2006/relationships/hyperlink" Target="https://www.youtube.com/playlist?list=PL4cUxeGkcC9jx2TTZk3IGWKSbtugYdrlu" TargetMode="External"/><Relationship Id="rId5" Type="http://schemas.openxmlformats.org/officeDocument/2006/relationships/hyperlink" Target="https://www.youtube.com/playlist?list=PL-CtdCApEFH-I4CD6km3BcXqrhWAkY4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vascript.info/variab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avascript.info/typ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javascripttutorial.net/es6/javascript-template-liter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27950" y="15108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Introduction to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endParaRPr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75" y="3073900"/>
            <a:ext cx="1964250" cy="19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19021"/>
          <a:stretch/>
        </p:blipFill>
        <p:spPr>
          <a:xfrm>
            <a:off x="1019175" y="790063"/>
            <a:ext cx="7105650" cy="356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enjalankan aksi tertentu berdasarkan kondisi tertentu.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if: membuat satu kondisi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else if: membuat dua kondisi atau lebih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else: membuat kondisi terakhir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Info- Conditional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12026"/>
          <a:stretch/>
        </p:blipFill>
        <p:spPr>
          <a:xfrm>
            <a:off x="1932013" y="443425"/>
            <a:ext cx="5279975" cy="42566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- Ternary Operator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Ternary operator digunakan untuk menuliskan </a:t>
            </a:r>
            <a:r>
              <a:rPr i="1"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if else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dengan lebih singkat.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hort conditional menggunakan ternary operator (? dan :)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? dijalankan ketika kondisi true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: dijalankan ketika kondisi false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Info- Conditional Operator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11386" t="20426"/>
          <a:stretch/>
        </p:blipFill>
        <p:spPr>
          <a:xfrm>
            <a:off x="2956963" y="248925"/>
            <a:ext cx="3230074" cy="193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1835" t="20413"/>
          <a:stretch/>
        </p:blipFill>
        <p:spPr>
          <a:xfrm>
            <a:off x="594250" y="2454425"/>
            <a:ext cx="7955501" cy="2016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Loops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Cara untuk mengulang kode yang sama beberapa kali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 perulangan dasar: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3C873A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C873A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C873A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do while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Perulangan lain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ES6 - for of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perulangan untuk array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for 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perulangan untuk object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Info- Loops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20483"/>
          <a:stretch/>
        </p:blipFill>
        <p:spPr>
          <a:xfrm>
            <a:off x="1200150" y="882725"/>
            <a:ext cx="6743700" cy="3378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Building blocks utama dari program.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Memungkinkan dipanggil berkali-kali (reusable code)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dapat memiliki parameter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dapat mengembalikan nilai (return)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 function: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Function Declaration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membuat fungsi dengan mendeklarasikan keyword </a:t>
            </a:r>
            <a:r>
              <a:rPr i="1"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Function Expression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membuat fungsi dengan ekspresi (menyimpan fungsi ke variabel)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Function: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memiliki arrow function untuk membuat fungsi dengan lebih singkat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memiliki default parameter untuk memberikan nilai default ke parameter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JavaScript Info -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Function Expression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Arrow 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22534" t="28769"/>
          <a:stretch/>
        </p:blipFill>
        <p:spPr>
          <a:xfrm>
            <a:off x="591689" y="742963"/>
            <a:ext cx="3783552" cy="160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 rotWithShape="1">
          <a:blip r:embed="rId4">
            <a:alphaModFix/>
          </a:blip>
          <a:srcRect b="0" l="0" r="34542" t="29612"/>
          <a:stretch/>
        </p:blipFill>
        <p:spPr>
          <a:xfrm>
            <a:off x="4768747" y="769852"/>
            <a:ext cx="3783577" cy="160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5">
            <a:alphaModFix/>
          </a:blip>
          <a:srcRect b="0" l="0" r="33761" t="28769"/>
          <a:stretch/>
        </p:blipFill>
        <p:spPr>
          <a:xfrm>
            <a:off x="591675" y="2796031"/>
            <a:ext cx="3783550" cy="160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6">
            <a:alphaModFix/>
          </a:blip>
          <a:srcRect b="-7" l="0" r="34542" t="29614"/>
          <a:stretch/>
        </p:blipFill>
        <p:spPr>
          <a:xfrm>
            <a:off x="4768733" y="2796031"/>
            <a:ext cx="3783577" cy="160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3744" t="11008"/>
          <a:stretch/>
        </p:blipFill>
        <p:spPr>
          <a:xfrm>
            <a:off x="580239" y="1113388"/>
            <a:ext cx="3994575" cy="2916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4">
            <a:alphaModFix/>
          </a:blip>
          <a:srcRect b="0" l="0" r="0" t="10378"/>
          <a:stretch/>
        </p:blipFill>
        <p:spPr>
          <a:xfrm>
            <a:off x="4776589" y="1113388"/>
            <a:ext cx="3787167" cy="2916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JavaScript Extension VSCode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Prettier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Code Formatter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ESLint: Find and fix problems in JavaScript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Live Server: Local development server with live reload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VSCode: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Extension for VSCode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Unpas: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10 Extension VSCode untuk Programmer JavaScript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0" t="9820"/>
          <a:stretch/>
        </p:blipFill>
        <p:spPr>
          <a:xfrm>
            <a:off x="283263" y="1062300"/>
            <a:ext cx="3895501" cy="3018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7" name="Google Shape;207;p32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4373688" y="1454025"/>
            <a:ext cx="4487049" cy="2235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Salah satu dari jenis data types atau data structure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banyak nilai dalam sebuah variabel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nilai dalam bentuk urutan (ordered), berbeda dengan object atau array asosiatif dalam bentuk key value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hanya memiliki 1 jenis array: array index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tidak memiliki array asosiatif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Array asosiatif di JavaScript adalah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Object Literal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Info - Array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0" l="0" r="8650" t="20369"/>
          <a:stretch/>
        </p:blipFill>
        <p:spPr>
          <a:xfrm>
            <a:off x="1796450" y="1153425"/>
            <a:ext cx="5551099" cy="283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0" t="15433"/>
          <a:stretch/>
        </p:blipFill>
        <p:spPr>
          <a:xfrm>
            <a:off x="645213" y="525725"/>
            <a:ext cx="7853574" cy="409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Sama seperti Array,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salah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satu dari jenis data types atau data structure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Dapat menyimpan banyak nilai dalam sebuah variabel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nilai berdasarkan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bukan urutan (array)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Tipe data Object di JavaScript biasa disebut Object Literal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Literal berbeda dengan Object dalam konsep OOP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di JavaScript mirip seperti Array Asosiatif di PHP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Info - Object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11347"/>
          <a:stretch/>
        </p:blipFill>
        <p:spPr>
          <a:xfrm>
            <a:off x="1700950" y="426975"/>
            <a:ext cx="5742100" cy="4289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Destructing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Mengekstrak (unpack) object atau array ke variabel dengan cara yang lebih singkat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Destructing dapat dilakukan pada object dan array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Destructing object berdasarkan key atau property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Destructing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array berdasarkan posisi atau index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Info - Destructing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14412"/>
          <a:stretch/>
        </p:blipFill>
        <p:spPr>
          <a:xfrm>
            <a:off x="599825" y="1102775"/>
            <a:ext cx="3686900" cy="2937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9" name="Google Shape;249;p39"/>
          <p:cNvPicPr preferRelativeResize="0"/>
          <p:nvPr/>
        </p:nvPicPr>
        <p:blipFill rotWithShape="1">
          <a:blip r:embed="rId4">
            <a:alphaModFix/>
          </a:blip>
          <a:srcRect b="0" l="0" r="0" t="16722"/>
          <a:stretch/>
        </p:blipFill>
        <p:spPr>
          <a:xfrm>
            <a:off x="4447350" y="1102775"/>
            <a:ext cx="4096820" cy="293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0"/>
          <p:cNvPicPr preferRelativeResize="0"/>
          <p:nvPr/>
        </p:nvPicPr>
        <p:blipFill rotWithShape="1">
          <a:blip r:embed="rId3">
            <a:alphaModFix/>
          </a:blip>
          <a:srcRect b="0" l="0" r="0" t="16471"/>
          <a:stretch/>
        </p:blipFill>
        <p:spPr>
          <a:xfrm>
            <a:off x="2112062" y="2402163"/>
            <a:ext cx="4919875" cy="21327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40"/>
          <p:cNvPicPr preferRelativeResize="0"/>
          <p:nvPr/>
        </p:nvPicPr>
        <p:blipFill rotWithShape="1">
          <a:blip r:embed="rId4">
            <a:alphaModFix/>
          </a:blip>
          <a:srcRect b="0" l="0" r="0" t="17620"/>
          <a:stretch/>
        </p:blipFill>
        <p:spPr>
          <a:xfrm>
            <a:off x="2112060" y="201938"/>
            <a:ext cx="4919878" cy="1973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6" name="Google Shape;256;p40"/>
          <p:cNvSpPr txBox="1"/>
          <p:nvPr/>
        </p:nvSpPr>
        <p:spPr>
          <a:xfrm>
            <a:off x="3518538" y="4678850"/>
            <a:ext cx="2106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000">
                <a:latin typeface="Nunito"/>
                <a:ea typeface="Nunito"/>
                <a:cs typeface="Nunito"/>
                <a:sym typeface="Nunito"/>
              </a:rPr>
              <a:t>Namanya diambil dari Film Dark</a:t>
            </a:r>
            <a:endParaRPr i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Modules adalah teknik memisahkan kode berdasarkan file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Bertujuan untuk mengurangi kompleksitas aplikasi dengan memisahkan masalah atau tujuan berdasarkan file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Modules adalah salah satu prinsip penting dalam penerapan konsep MVC dan pattern lainnya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 modules: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Node.js: CommonJS Modules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ES6: EcmaScript Modules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menggunakan CommonJS karena berada di lingkungan luar browser.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ES6 Modules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digunakan di lingkungan browser,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CommonJS Modules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digunakan di lingkungan luar browser.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Node.js - Modules: CommonJS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ES6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2"/>
          <p:cNvPicPr preferRelativeResize="0"/>
          <p:nvPr/>
        </p:nvPicPr>
        <p:blipFill rotWithShape="1">
          <a:blip r:embed="rId3">
            <a:alphaModFix/>
          </a:blip>
          <a:srcRect b="0" l="0" r="0" t="6076"/>
          <a:stretch/>
        </p:blipFill>
        <p:spPr>
          <a:xfrm>
            <a:off x="251175" y="132963"/>
            <a:ext cx="3418176" cy="487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/>
          <p:cNvSpPr txBox="1"/>
          <p:nvPr>
            <p:ph idx="4294967295" type="body"/>
          </p:nvPr>
        </p:nvSpPr>
        <p:spPr>
          <a:xfrm>
            <a:off x="3899775" y="561625"/>
            <a:ext cx="45183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Dari pada menuliskan semua kode dalam 1 file, kita dapat memisahkan berdasarkan masalah atau tujuan menggunakan modules: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fruits dapat disimpan di file </a:t>
            </a:r>
            <a:r>
              <a:rPr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data.js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method index dan store dapat disimpan di file </a:t>
            </a:r>
            <a:r>
              <a:rPr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FruitController.js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method main dapat disimpan di file </a:t>
            </a:r>
            <a:r>
              <a:rPr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index.js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Dengan memecahkan masalah atau tujuan berdasarkan modules, maka aplikasi menjadi lebih terstruktur.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 b="0" l="0" r="3883" t="0"/>
          <a:stretch/>
        </p:blipFill>
        <p:spPr>
          <a:xfrm>
            <a:off x="152400" y="152400"/>
            <a:ext cx="3525174" cy="14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5725"/>
            <a:ext cx="3525176" cy="317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4575" y="1177750"/>
            <a:ext cx="4587851" cy="2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ES6 Feature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Variable: Keyword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Template Literals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Arrow Function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Default Parameter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for of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Destructing: Destructing Object and Destructing Array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Next: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Asynchronous: Promises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Classes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JavaScript Hacks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Variable: Gunakan keyword const dan let untuk membuat variable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Template Literals: Gunakan backtick untuk membuat template literals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Function: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Arrow Function untuk membuat fungsi yang lebih singkat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Default Parameter untuk memberikan nilai default ke parameter fungsi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Destructing: Gunakan Destructing untuk mengekstrak object atau array dengan lebih singkat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Modules untuk memisahkan file berdasarkan masalah atau tujuannya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Tujuan: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embangun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Mental Model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agar terbiasa ngoding dengan Style ES6.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Legacy Code ke ES6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ES6 Variable: Keyword let dan const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ES6 Arrow Function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Modules CommonJS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Object Destructing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Ketentuan: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Upload Task ke Github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Kirim link repository ke Elena: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Boilerplate task: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8" y="1556813"/>
            <a:ext cx="2759825" cy="1814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8" name="Google Shape;30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513" y="890213"/>
            <a:ext cx="2759825" cy="3363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9" name="Google Shape;30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737" y="1017538"/>
            <a:ext cx="2759824" cy="310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361" y="367338"/>
            <a:ext cx="5541275" cy="4408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Referensi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5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Info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Modern JavaScript Tutorial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Tutorial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JavaScript Tutorial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Tutorial: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ES6 Tutorial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50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Next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Silahkan pelajari terlebih dahulu materi tentang Asynchronous Programming di JavaScript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Freecodecamp: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Asynchronous JavaScript Course (Async/Await, Promises, Callbacks)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Net Ninja: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Asynchronous JavaScript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Programmer Zaman Now: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Belajar JavaScript Async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Silahkan pilih satu satu untuk dipelajari, semua materinya sama.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ES6 - ECMAScript 6 - ECMAScript 2015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ECMA singkatan dari European Computer Manufacturer Association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ECMA adalah Asosiasi yang mengeluarkan standarisasi untuk JavaScript Browser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ECMA merilis ECMAScript versi 6 yang biasa disebut ECMAScript 6 atau ES6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dirilis pada tahun 2015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adalah revolusi terbesar di JavaScript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Merilis banyak fitur-fitur penting dan modern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Basic of Frontend Modern and Backend Modern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Some Feature ES6: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Variable: keyword let and const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Function: Arrow Function and Default Parameter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Class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Rest and Spread Operator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Modules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(Absensi)</a:t>
            </a:r>
            <a:endParaRPr sz="36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Tempat untuk menyimpan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variabel menggunakan keyword </a:t>
            </a:r>
            <a:r>
              <a:rPr lang="id" sz="1000" strike="sngStrike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Nama variabel harus meaningfull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Bersifat Dynamic Types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Variable: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menyediakan keyword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membuat variable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Keyword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dapat diubah datanya, sedangkan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tidak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Dahulukan penggunaan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daripada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(kecuali datanya berubah)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Const bersifat immutable (tidak bisa re-assign tapi bisa dimodifikasi)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Info - Variable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16964"/>
          <a:stretch/>
        </p:blipFill>
        <p:spPr>
          <a:xfrm>
            <a:off x="665600" y="888000"/>
            <a:ext cx="7812800" cy="336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variable dapat disimpan dengan berbagai jenis tipe data (data types).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Data types: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Nilai berupa angka (number atau float)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Nilai kumpulan karakter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Nilai yang terdiri dari true atau false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Nilainya tidak diketahui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Undefined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Nilai yang belum di-assign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operator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typeof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mengecek tipe data variabel.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Info - Data Types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15088"/>
          <a:stretch/>
        </p:blipFill>
        <p:spPr>
          <a:xfrm>
            <a:off x="841088" y="660962"/>
            <a:ext cx="7461826" cy="3821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string di JavaScript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Kutip satu: ‘’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Kutip dua: “”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Backtick: ``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Template Literals: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memiliki fitur untuk membuat string menggunakan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backtick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Backtick dapat melakukan interpolasi dan template literals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Interpolasi menggunakan ekspresi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${variable_name}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Tutorial- Template Literals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