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21"/>
  </p:notesMasterIdLst>
  <p:sldIdLst>
    <p:sldId id="256" r:id="rId4"/>
    <p:sldId id="531" r:id="rId5"/>
    <p:sldId id="461" r:id="rId6"/>
    <p:sldId id="467" r:id="rId7"/>
    <p:sldId id="462" r:id="rId8"/>
    <p:sldId id="463" r:id="rId9"/>
    <p:sldId id="464" r:id="rId10"/>
    <p:sldId id="465" r:id="rId11"/>
    <p:sldId id="466" r:id="rId12"/>
    <p:sldId id="468" r:id="rId13"/>
    <p:sldId id="470" r:id="rId14"/>
    <p:sldId id="533" r:id="rId15"/>
    <p:sldId id="532" r:id="rId16"/>
    <p:sldId id="534" r:id="rId17"/>
    <p:sldId id="469" r:id="rId18"/>
    <p:sldId id="535" r:id="rId19"/>
    <p:sldId id="368" r:id="rId20"/>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75875" autoAdjust="0"/>
  </p:normalViewPr>
  <p:slideViewPr>
    <p:cSldViewPr snapToGrid="0">
      <p:cViewPr varScale="1">
        <p:scale>
          <a:sx n="44" d="100"/>
          <a:sy n="44" d="100"/>
        </p:scale>
        <p:origin x="1812" y="48"/>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sekaligus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file upload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if(!empty($request-&gt;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pengecekkan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apakah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a:t>
            </a: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 = DB::table('</a:t>
            </a:r>
            <a:r>
              <a:rPr lang="en-US" sz="1300" b="1" dirty="0" err="1">
                <a:latin typeface="Consolas" panose="020B0609020204030204" pitchFamily="49" charset="0"/>
              </a:rPr>
              <a:t>pengarang</a:t>
            </a:r>
            <a:r>
              <a:rPr lang="en-US" sz="1300" b="1" dirty="0">
                <a:latin typeface="Consolas" panose="020B0609020204030204" pitchFamily="49" charset="0"/>
              </a:rPr>
              <a:t>')-&gt;select('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-&gt;where('id','=',$id)-&gt;get();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foreach($</a:t>
            </a:r>
            <a:r>
              <a:rPr lang="en-US" sz="1300" b="1" dirty="0" err="1">
                <a:latin typeface="Consolas" panose="020B0609020204030204" pitchFamily="49" charset="0"/>
              </a:rPr>
              <a:t>foto</a:t>
            </a:r>
            <a:r>
              <a:rPr lang="en-US" sz="1300" b="1" dirty="0">
                <a:latin typeface="Consolas" panose="020B0609020204030204" pitchFamily="49" charset="0"/>
              </a:rPr>
              <a:t> as $f){ $</a:t>
            </a:r>
            <a:r>
              <a:rPr lang="en-US" sz="1300" b="1" dirty="0" err="1">
                <a:latin typeface="Consolas" panose="020B0609020204030204" pitchFamily="49" charset="0"/>
              </a:rPr>
              <a:t>namaFile</a:t>
            </a:r>
            <a:r>
              <a:rPr lang="en-US" sz="1300" b="1" dirty="0">
                <a:latin typeface="Consolas" panose="020B0609020204030204" pitchFamily="49" charset="0"/>
              </a:rPr>
              <a:t> = $f-&gt;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 proses looping data</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File::delete(</a:t>
            </a:r>
            <a:r>
              <a:rPr lang="en-US" sz="1300" b="1" dirty="0" err="1">
                <a:latin typeface="Consolas" panose="020B0609020204030204" pitchFamily="49" charset="0"/>
              </a:rPr>
              <a:t>public_path</a:t>
            </a:r>
            <a:r>
              <a:rPr lang="en-US" sz="1300" b="1" dirty="0">
                <a:latin typeface="Consolas" panose="020B0609020204030204" pitchFamily="49" charset="0"/>
              </a:rPr>
              <a:t>('images/'.$</a:t>
            </a:r>
            <a:r>
              <a:rPr lang="en-US" sz="1300" b="1" dirty="0" err="1">
                <a:latin typeface="Consolas" panose="020B0609020204030204" pitchFamily="49" charset="0"/>
              </a:rPr>
              <a:t>namaFile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di folder public/images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r>
              <a:rPr lang="en-US" sz="1300" i="1" dirty="0">
                <a:latin typeface="Consolas" panose="020B0609020204030204" pitchFamily="49" charset="0"/>
              </a:rPr>
              <a:t> </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$request-&gt;validate([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upload file.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 =&gt; 'image|mimes:jpg,jpeg,png,giff|max:2048’, ]);</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ektensi</a:t>
            </a:r>
            <a:r>
              <a:rPr lang="en-US" sz="1300" dirty="0">
                <a:latin typeface="Times New Roman" panose="02020603050405020304" pitchFamily="18" charset="0"/>
                <a:cs typeface="Times New Roman" panose="02020603050405020304" pitchFamily="18" charset="0"/>
              </a:rPr>
              <a:t> file dan </a:t>
            </a:r>
            <a:r>
              <a:rPr lang="en-US" sz="1300" dirty="0" err="1">
                <a:latin typeface="Times New Roman" panose="02020603050405020304" pitchFamily="18" charset="0"/>
                <a:cs typeface="Times New Roman" panose="02020603050405020304" pitchFamily="18" charset="0"/>
              </a:rPr>
              <a:t>ukuran</a:t>
            </a:r>
            <a:r>
              <a:rPr lang="en-US" sz="1300" dirty="0">
                <a:latin typeface="Times New Roman" panose="02020603050405020304" pitchFamily="18" charset="0"/>
                <a:cs typeface="Times New Roman" panose="02020603050405020304" pitchFamily="18" charset="0"/>
              </a:rPr>
              <a:t> file.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fileName</a:t>
            </a:r>
            <a:r>
              <a:rPr lang="en-US" sz="1300" b="1" dirty="0">
                <a:latin typeface="Consolas" panose="020B0609020204030204" pitchFamily="49" charset="0"/>
              </a:rPr>
              <a:t> = $request-&gt;</a:t>
            </a:r>
            <a:r>
              <a:rPr lang="en-US" sz="1300" b="1" dirty="0" err="1">
                <a:latin typeface="Consolas" panose="020B0609020204030204" pitchFamily="49" charset="0"/>
              </a:rPr>
              <a:t>nama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filenya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variabel</a:t>
            </a:r>
            <a:r>
              <a:rPr lang="en-US" sz="1300" dirty="0">
                <a:latin typeface="Times New Roman" panose="02020603050405020304" pitchFamily="18" charset="0"/>
                <a:cs typeface="Times New Roman" panose="02020603050405020304" pitchFamily="18" charset="0"/>
              </a:rPr>
              <a:t> $filename.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a:t>
            </a:r>
            <a:r>
              <a:rPr lang="en-US" sz="1300" b="1" dirty="0" err="1">
                <a:latin typeface="Consolas" panose="020B0609020204030204" pitchFamily="49" charset="0"/>
              </a:rPr>
              <a:t>foto</a:t>
            </a:r>
            <a:r>
              <a:rPr lang="en-US" sz="1300" b="1" dirty="0">
                <a:latin typeface="Consolas" panose="020B0609020204030204" pitchFamily="49" charset="0"/>
              </a:rPr>
              <a:t>-&gt;extension(); </a:t>
            </a:r>
            <a:r>
              <a:rPr lang="en-US" sz="1300" dirty="0" err="1">
                <a:latin typeface="Times New Roman" panose="02020603050405020304" pitchFamily="18" charset="0"/>
                <a:cs typeface="Times New Roman" panose="02020603050405020304" pitchFamily="18" charset="0"/>
              </a:rPr>
              <a:t>ditangkap</a:t>
            </a:r>
            <a:r>
              <a:rPr lang="en-US" sz="1300" dirty="0">
                <a:latin typeface="Times New Roman" panose="02020603050405020304" pitchFamily="18" charset="0"/>
                <a:cs typeface="Times New Roman" panose="02020603050405020304" pitchFamily="18" charset="0"/>
              </a:rPr>
              <a:t> pula </a:t>
            </a:r>
            <a:r>
              <a:rPr lang="en-US" sz="1300" dirty="0" err="1">
                <a:latin typeface="Times New Roman" panose="02020603050405020304" pitchFamily="18" charset="0"/>
                <a:cs typeface="Times New Roman" panose="02020603050405020304" pitchFamily="18" charset="0"/>
              </a:rPr>
              <a:t>ektensi</a:t>
            </a:r>
            <a:r>
              <a:rPr lang="en-US" sz="1300" dirty="0">
                <a:latin typeface="Times New Roman" panose="02020603050405020304" pitchFamily="18" charset="0"/>
                <a:cs typeface="Times New Roman" panose="02020603050405020304" pitchFamily="18" charset="0"/>
              </a:rPr>
              <a:t> file upload.</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a:t>
            </a:r>
            <a:r>
              <a:rPr lang="en-US" sz="1300" b="1" dirty="0" err="1">
                <a:latin typeface="Consolas" panose="020B0609020204030204" pitchFamily="49" charset="0"/>
              </a:rPr>
              <a:t>foto</a:t>
            </a:r>
            <a:r>
              <a:rPr lang="en-US" sz="1300" b="1" dirty="0">
                <a:latin typeface="Consolas" panose="020B0609020204030204" pitchFamily="49" charset="0"/>
              </a:rPr>
              <a:t>-&gt;move(</a:t>
            </a:r>
            <a:r>
              <a:rPr lang="en-US" sz="1300" b="1" dirty="0" err="1">
                <a:latin typeface="Consolas" panose="020B0609020204030204" pitchFamily="49" charset="0"/>
              </a:rPr>
              <a:t>public_path</a:t>
            </a:r>
            <a:r>
              <a:rPr lang="en-US" sz="1300" b="1" dirty="0">
                <a:latin typeface="Consolas" panose="020B0609020204030204" pitchFamily="49" charset="0"/>
              </a:rPr>
              <a:t>('images'), $</a:t>
            </a:r>
            <a:r>
              <a:rPr lang="en-US" sz="1300" b="1" dirty="0" err="1">
                <a:latin typeface="Consolas" panose="020B0609020204030204" pitchFamily="49" charset="0"/>
              </a:rPr>
              <a:t>fileName</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disimpan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images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folder public.</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74771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lanjutan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proses edit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 = DB::table('</a:t>
            </a:r>
            <a:r>
              <a:rPr lang="en-US" sz="1300" b="1" dirty="0" err="1">
                <a:latin typeface="Consolas" panose="020B0609020204030204" pitchFamily="49" charset="0"/>
              </a:rPr>
              <a:t>pengarang</a:t>
            </a:r>
            <a:r>
              <a:rPr lang="en-US" sz="1300" b="1" dirty="0">
                <a:latin typeface="Consolas" panose="020B0609020204030204" pitchFamily="49" charset="0"/>
              </a:rPr>
              <a:t>')-&gt;select('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-&gt;where('id','=',$id)-&gt;get();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foreach($</a:t>
            </a:r>
            <a:r>
              <a:rPr lang="en-US" sz="1300" b="1" dirty="0" err="1">
                <a:latin typeface="Consolas" panose="020B0609020204030204" pitchFamily="49" charset="0"/>
              </a:rPr>
              <a:t>foto</a:t>
            </a:r>
            <a:r>
              <a:rPr lang="en-US" sz="1300" b="1" dirty="0">
                <a:latin typeface="Consolas" panose="020B0609020204030204" pitchFamily="49" charset="0"/>
              </a:rPr>
              <a:t> as $f){ $</a:t>
            </a:r>
            <a:r>
              <a:rPr lang="en-US" sz="1300" b="1" dirty="0" err="1">
                <a:latin typeface="Consolas" panose="020B0609020204030204" pitchFamily="49" charset="0"/>
              </a:rPr>
              <a:t>namaFile</a:t>
            </a:r>
            <a:r>
              <a:rPr lang="en-US" sz="1300" b="1" dirty="0">
                <a:latin typeface="Consolas" panose="020B0609020204030204" pitchFamily="49" charset="0"/>
              </a:rPr>
              <a:t> = $f-&gt;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 proses looping data</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File::delete(</a:t>
            </a:r>
            <a:r>
              <a:rPr lang="en-US" sz="1300" b="1" dirty="0" err="1">
                <a:latin typeface="Consolas" panose="020B0609020204030204" pitchFamily="49" charset="0"/>
              </a:rPr>
              <a:t>public_path</a:t>
            </a:r>
            <a:r>
              <a:rPr lang="en-US" sz="1300" b="1" dirty="0">
                <a:latin typeface="Consolas" panose="020B0609020204030204" pitchFamily="49" charset="0"/>
              </a:rPr>
              <a:t>('images/'.$</a:t>
            </a:r>
            <a:r>
              <a:rPr lang="en-US" sz="1300" b="1" dirty="0" err="1">
                <a:latin typeface="Consolas" panose="020B0609020204030204" pitchFamily="49" charset="0"/>
              </a:rPr>
              <a:t>namaFile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di folder public/images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a:t>
            </a:r>
            <a:r>
              <a:rPr lang="en-US" sz="1300" b="1" dirty="0" err="1">
                <a:latin typeface="Consolas" panose="020B0609020204030204" pitchFamily="49" charset="0"/>
              </a:rPr>
              <a:t>fileName</a:t>
            </a:r>
            <a:r>
              <a:rPr lang="en-US" sz="1300" b="1" dirty="0">
                <a:latin typeface="Consolas" panose="020B0609020204030204" pitchFamily="49" charset="0"/>
              </a:rPr>
              <a:t> = $</a:t>
            </a:r>
            <a:r>
              <a:rPr lang="en-US" sz="1300" b="1" dirty="0" err="1">
                <a:latin typeface="Consolas" panose="020B0609020204030204" pitchFamily="49" charset="0"/>
              </a:rPr>
              <a:t>namaFile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tetap</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sebelumnya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1783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dirty="0"/>
          </a:p>
        </p:txBody>
      </p:sp>
    </p:spTree>
    <p:extLst>
      <p:ext uri="{BB962C8B-B14F-4D97-AF65-F5344CB8AC3E}">
        <p14:creationId xmlns:p14="http://schemas.microsoft.com/office/powerpoint/2010/main" val="651755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dirty="0"/>
          </a:p>
        </p:txBody>
      </p:sp>
    </p:spTree>
    <p:extLst>
      <p:ext uri="{BB962C8B-B14F-4D97-AF65-F5344CB8AC3E}">
        <p14:creationId xmlns:p14="http://schemas.microsoft.com/office/powerpoint/2010/main" val="1330622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dirty="0"/>
          </a:p>
        </p:txBody>
      </p:sp>
    </p:spTree>
    <p:extLst>
      <p:ext uri="{BB962C8B-B14F-4D97-AF65-F5344CB8AC3E}">
        <p14:creationId xmlns:p14="http://schemas.microsoft.com/office/powerpoint/2010/main" val="331097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destroy </a:t>
            </a:r>
            <a:r>
              <a:rPr lang="en-US" sz="1300" dirty="0" err="1">
                <a:latin typeface="Times New Roman" panose="02020603050405020304" pitchFamily="18" charset="0"/>
                <a:cs typeface="Times New Roman" panose="02020603050405020304" pitchFamily="18" charset="0"/>
              </a:rPr>
              <a:t>tambahkan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 = DB::table('</a:t>
            </a:r>
            <a:r>
              <a:rPr lang="en-US" sz="1300" b="1" dirty="0" err="1">
                <a:latin typeface="Consolas" panose="020B0609020204030204" pitchFamily="49" charset="0"/>
              </a:rPr>
              <a:t>pengarang</a:t>
            </a:r>
            <a:r>
              <a:rPr lang="en-US" sz="1300" b="1" dirty="0">
                <a:latin typeface="Consolas" panose="020B0609020204030204" pitchFamily="49" charset="0"/>
              </a:rPr>
              <a:t>')-&gt;select('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-&gt;where('id','=',$id)-&gt;get();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foreach($</a:t>
            </a:r>
            <a:r>
              <a:rPr lang="en-US" sz="1300" b="1" dirty="0" err="1">
                <a:latin typeface="Consolas" panose="020B0609020204030204" pitchFamily="49" charset="0"/>
              </a:rPr>
              <a:t>foto</a:t>
            </a:r>
            <a:r>
              <a:rPr lang="en-US" sz="1300" b="1" dirty="0">
                <a:latin typeface="Consolas" panose="020B0609020204030204" pitchFamily="49" charset="0"/>
              </a:rPr>
              <a:t> as $f){ $</a:t>
            </a:r>
            <a:r>
              <a:rPr lang="en-US" sz="1300" b="1" dirty="0" err="1">
                <a:latin typeface="Consolas" panose="020B0609020204030204" pitchFamily="49" charset="0"/>
              </a:rPr>
              <a:t>namaFile</a:t>
            </a:r>
            <a:r>
              <a:rPr lang="en-US" sz="1300" b="1" dirty="0">
                <a:latin typeface="Consolas" panose="020B0609020204030204" pitchFamily="49" charset="0"/>
              </a:rPr>
              <a:t> = $f-&gt;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 proses looping data</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File::delete(</a:t>
            </a:r>
            <a:r>
              <a:rPr lang="en-US" sz="1300" b="1" dirty="0" err="1">
                <a:latin typeface="Consolas" panose="020B0609020204030204" pitchFamily="49" charset="0"/>
              </a:rPr>
              <a:t>public_path</a:t>
            </a:r>
            <a:r>
              <a:rPr lang="en-US" sz="1300" b="1" dirty="0">
                <a:latin typeface="Consolas" panose="020B0609020204030204" pitchFamily="49" charset="0"/>
              </a:rPr>
              <a:t>('images/'.$</a:t>
            </a:r>
            <a:r>
              <a:rPr lang="en-US" sz="1300" b="1" dirty="0" err="1">
                <a:latin typeface="Consolas" panose="020B0609020204030204" pitchFamily="49" charset="0"/>
              </a:rPr>
              <a:t>namaFile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di folder public/images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DB::table('</a:t>
            </a:r>
            <a:r>
              <a:rPr lang="en-US" sz="1300" b="1" dirty="0" err="1">
                <a:latin typeface="Consolas" panose="020B0609020204030204" pitchFamily="49" charset="0"/>
              </a:rPr>
              <a:t>pengarang</a:t>
            </a:r>
            <a:r>
              <a:rPr lang="en-US" sz="1300" b="1" dirty="0">
                <a:latin typeface="Consolas" panose="020B0609020204030204" pitchFamily="49" charset="0"/>
              </a:rPr>
              <a:t>')-&gt;where('</a:t>
            </a:r>
            <a:r>
              <a:rPr lang="en-US" sz="1300" b="1" dirty="0" err="1">
                <a:latin typeface="Consolas" panose="020B0609020204030204" pitchFamily="49" charset="0"/>
              </a:rPr>
              <a:t>id',$id</a:t>
            </a:r>
            <a:r>
              <a:rPr lang="en-US" sz="1300" b="1" dirty="0">
                <a:latin typeface="Consolas" panose="020B0609020204030204" pitchFamily="49" charset="0"/>
              </a:rPr>
              <a:t>)-&gt;delete();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juga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return redirect ('/</a:t>
            </a:r>
            <a:r>
              <a:rPr lang="en-US" sz="1300" b="1" dirty="0" err="1">
                <a:latin typeface="Consolas" panose="020B0609020204030204" pitchFamily="49" charset="0"/>
              </a:rPr>
              <a:t>pengarang</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selesai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data di </a:t>
            </a:r>
            <a:r>
              <a:rPr lang="en-US" sz="1300" dirty="0" err="1">
                <a:latin typeface="Times New Roman" panose="02020603050405020304" pitchFamily="18" charset="0"/>
                <a:cs typeface="Times New Roman" panose="02020603050405020304" pitchFamily="18" charset="0"/>
              </a:rPr>
              <a:t>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kembali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598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dirty="0"/>
          </a:p>
        </p:txBody>
      </p:sp>
    </p:spTree>
    <p:extLst>
      <p:ext uri="{BB962C8B-B14F-4D97-AF65-F5344CB8AC3E}">
        <p14:creationId xmlns:p14="http://schemas.microsoft.com/office/powerpoint/2010/main" val="4224839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selesai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CRUD,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mempelajari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mengupload</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tahapan</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mengupload</a:t>
            </a:r>
            <a:r>
              <a:rPr lang="en-US" sz="1300" dirty="0">
                <a:latin typeface="Times New Roman" panose="02020603050405020304" pitchFamily="18" charset="0"/>
                <a:cs typeface="Times New Roman" panose="02020603050405020304" pitchFamily="18" charset="0"/>
              </a:rPr>
              <a:t> file.</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controller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proses upload file.</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Menyimpan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sebuah</a:t>
            </a:r>
            <a:r>
              <a:rPr lang="en-US" sz="1300" dirty="0">
                <a:latin typeface="Times New Roman" panose="02020603050405020304" pitchFamily="18" charset="0"/>
                <a:cs typeface="Times New Roman" panose="02020603050405020304" pitchFamily="18" charset="0"/>
              </a:rPr>
              <a:t> folder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public, </a:t>
            </a:r>
            <a:r>
              <a:rPr lang="en-US" sz="1300" dirty="0" err="1">
                <a:latin typeface="Times New Roman" panose="02020603050405020304" pitchFamily="18" charset="0"/>
                <a:cs typeface="Times New Roman" panose="02020603050405020304" pitchFamily="18" charset="0"/>
              </a:rPr>
              <a:t>misalnya</a:t>
            </a:r>
            <a:r>
              <a:rPr lang="en-US" sz="1300" dirty="0">
                <a:latin typeface="Times New Roman" panose="02020603050405020304" pitchFamily="18" charset="0"/>
                <a:cs typeface="Times New Roman" panose="02020603050405020304" pitchFamily="18" charset="0"/>
              </a:rPr>
              <a:t> di folder images.</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gambar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view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diperlukan</a:t>
            </a:r>
            <a:r>
              <a:rPr lang="en-US" sz="1300" dirty="0">
                <a:latin typeface="Times New Roman" panose="02020603050405020304" pitchFamily="18" charset="0"/>
                <a:cs typeface="Times New Roman" panose="02020603050405020304" pitchFamily="18" charset="0"/>
              </a:rPr>
              <a:t>. </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178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mengupload</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a:t>
            </a:r>
            <a:r>
              <a:rPr lang="en-US" sz="1300" dirty="0" err="1">
                <a:latin typeface="Times New Roman" panose="02020603050405020304" pitchFamily="18" charset="0"/>
                <a:cs typeface="Times New Roman" panose="02020603050405020304" pitchFamily="18" charset="0"/>
              </a:rPr>
              <a:t>pertama-tama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edit form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&lt;form </a:t>
            </a:r>
            <a:r>
              <a:rPr lang="en-US" sz="1300" b="1" i="1" dirty="0">
                <a:latin typeface="Courier New" panose="02070309020205020404" pitchFamily="49" charset="0"/>
                <a:cs typeface="Courier New" panose="02070309020205020404" pitchFamily="49" charset="0"/>
              </a:rPr>
              <a:t>method</a:t>
            </a:r>
            <a:r>
              <a:rPr lang="en-US" sz="1300" b="1" dirty="0">
                <a:latin typeface="Courier New" panose="02070309020205020404" pitchFamily="49" charset="0"/>
                <a:cs typeface="Courier New" panose="02070309020205020404" pitchFamily="49" charset="0"/>
              </a:rPr>
              <a:t>="POST" </a:t>
            </a:r>
            <a:r>
              <a:rPr lang="en-US" sz="1300" b="1" i="1" dirty="0">
                <a:latin typeface="Courier New" panose="02070309020205020404" pitchFamily="49" charset="0"/>
                <a:cs typeface="Courier New" panose="02070309020205020404" pitchFamily="49" charset="0"/>
              </a:rPr>
              <a:t>action</a:t>
            </a:r>
            <a:r>
              <a:rPr lang="en-US" sz="1300" b="1" dirty="0">
                <a:latin typeface="Courier New" panose="02070309020205020404" pitchFamily="49" charset="0"/>
                <a:cs typeface="Courier New" panose="02070309020205020404" pitchFamily="49" charset="0"/>
              </a:rPr>
              <a:t>="{{ route('</a:t>
            </a:r>
            <a:r>
              <a:rPr lang="en-US" sz="1300" b="1" dirty="0" err="1">
                <a:latin typeface="Courier New" panose="02070309020205020404" pitchFamily="49" charset="0"/>
                <a:cs typeface="Courier New" panose="02070309020205020404" pitchFamily="49" charset="0"/>
              </a:rPr>
              <a:t>pengarang.store</a:t>
            </a:r>
            <a:r>
              <a:rPr lang="en-US" sz="1300" b="1" dirty="0">
                <a:latin typeface="Courier New" panose="02070309020205020404" pitchFamily="49" charset="0"/>
                <a:cs typeface="Courier New" panose="02070309020205020404" pitchFamily="49" charset="0"/>
              </a:rPr>
              <a:t>')}}" </a:t>
            </a:r>
            <a:r>
              <a:rPr lang="en-US" sz="1300" b="1" i="1" dirty="0" err="1">
                <a:latin typeface="Courier New" panose="02070309020205020404" pitchFamily="49" charset="0"/>
                <a:cs typeface="Courier New" panose="02070309020205020404" pitchFamily="49" charset="0"/>
              </a:rPr>
              <a:t>enctype</a:t>
            </a:r>
            <a:r>
              <a:rPr lang="en-US" sz="1300" b="1" dirty="0">
                <a:latin typeface="Courier New" panose="02070309020205020404" pitchFamily="49" charset="0"/>
                <a:cs typeface="Courier New" panose="02070309020205020404" pitchFamily="49" charset="0"/>
              </a:rPr>
              <a:t>="multipart/form-data"&gt; </a:t>
            </a:r>
            <a:r>
              <a:rPr lang="en-US" sz="1300" dirty="0">
                <a:latin typeface="Times New Roman" panose="02020603050405020304" pitchFamily="18" charset="0"/>
                <a:cs typeface="Times New Roman" panose="02020603050405020304" pitchFamily="18" charset="0"/>
              </a:rPr>
              <a:t>element form </a:t>
            </a:r>
            <a:r>
              <a:rPr lang="en-US" sz="1300" dirty="0" err="1">
                <a:latin typeface="Times New Roman" panose="02020603050405020304" pitchFamily="18" charset="0"/>
                <a:cs typeface="Times New Roman" panose="02020603050405020304" pitchFamily="18" charset="0"/>
              </a:rPr>
              <a:t>ditambah</a:t>
            </a:r>
            <a:r>
              <a:rPr lang="en-US" sz="1300" dirty="0">
                <a:latin typeface="Times New Roman" panose="02020603050405020304" pitchFamily="18" charset="0"/>
                <a:cs typeface="Times New Roman" panose="02020603050405020304" pitchFamily="18" charset="0"/>
              </a:rPr>
              <a:t> attribute </a:t>
            </a:r>
            <a:r>
              <a:rPr lang="en-US" sz="1300" dirty="0" err="1">
                <a:latin typeface="Times New Roman" panose="02020603050405020304" pitchFamily="18" charset="0"/>
                <a:cs typeface="Times New Roman" panose="02020603050405020304" pitchFamily="18" charset="0"/>
              </a:rPr>
              <a:t>entype</a:t>
            </a:r>
            <a:r>
              <a:rPr lang="en-US" sz="1300" dirty="0">
                <a:latin typeface="Times New Roman" panose="02020603050405020304" pitchFamily="18" charset="0"/>
                <a:cs typeface="Times New Roman" panose="02020603050405020304" pitchFamily="18" charset="0"/>
              </a:rPr>
              <a:t>=“multipart/form-data”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upload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a:t>
            </a:r>
            <a:endParaRPr lang="en-US" sz="1300" b="1" dirty="0">
              <a:latin typeface="Courier New" panose="02070309020205020404" pitchFamily="49" charset="0"/>
              <a:cs typeface="Courier New" panose="02070309020205020404" pitchFamily="49" charset="0"/>
            </a:endParaRPr>
          </a:p>
          <a:p>
            <a:pPr marL="180194" indent="-180194" algn="just">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csrf_field</a:t>
            </a:r>
            <a:r>
              <a:rPr lang="en-US" sz="1300" b="1" dirty="0">
                <a:latin typeface="Courier New" panose="02070309020205020404" pitchFamily="49" charset="0"/>
                <a:cs typeface="Courier New" panose="02070309020205020404" pitchFamily="49" charset="0"/>
              </a:rPr>
              <a:t>() }} </a:t>
            </a:r>
            <a:r>
              <a:rPr lang="en-US" sz="1300" dirty="0">
                <a:latin typeface="Times New Roman" panose="02020603050405020304" pitchFamily="18" charset="0"/>
                <a:cs typeface="Times New Roman" panose="02020603050405020304" pitchFamily="18" charset="0"/>
              </a:rPr>
              <a:t>security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memverifikasi</a:t>
            </a:r>
            <a:r>
              <a:rPr lang="en-US" sz="1300" dirty="0">
                <a:latin typeface="Times New Roman" panose="02020603050405020304" pitchFamily="18" charset="0"/>
                <a:cs typeface="Times New Roman" panose="02020603050405020304" pitchFamily="18" charset="0"/>
              </a:rPr>
              <a:t> user.</a:t>
            </a:r>
            <a:endParaRPr lang="en-US" sz="1300" b="1" dirty="0">
              <a:latin typeface="Courier New" panose="02070309020205020404" pitchFamily="49" charset="0"/>
              <a:cs typeface="Courier New" panose="02070309020205020404" pitchFamily="49" charset="0"/>
            </a:endParaRPr>
          </a:p>
          <a:p>
            <a:pPr marL="180194" indent="-180194" algn="just">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&lt;label&gt;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&lt;/label&gt;&lt;input </a:t>
            </a:r>
            <a:r>
              <a:rPr lang="en-US" sz="1300" b="1" i="1" dirty="0">
                <a:latin typeface="Courier New" panose="02070309020205020404" pitchFamily="49" charset="0"/>
                <a:cs typeface="Courier New" panose="02070309020205020404" pitchFamily="49" charset="0"/>
              </a:rPr>
              <a:t>type</a:t>
            </a:r>
            <a:r>
              <a:rPr lang="en-US" sz="1300" b="1" dirty="0">
                <a:latin typeface="Courier New" panose="02070309020205020404" pitchFamily="49" charset="0"/>
                <a:cs typeface="Courier New" panose="02070309020205020404" pitchFamily="49" charset="0"/>
              </a:rPr>
              <a:t>="file" </a:t>
            </a:r>
            <a:r>
              <a:rPr lang="en-US" sz="1300" b="1" i="1" dirty="0">
                <a:latin typeface="Courier New" panose="02070309020205020404" pitchFamily="49" charset="0"/>
                <a:cs typeface="Courier New" panose="02070309020205020404" pitchFamily="49" charset="0"/>
              </a:rPr>
              <a:t>name</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 /&gt;</a:t>
            </a:r>
            <a:r>
              <a:rPr lang="en-US" sz="1300" dirty="0">
                <a:latin typeface="Times New Roman" panose="02020603050405020304" pitchFamily="18" charset="0"/>
                <a:cs typeface="Times New Roman" panose="02020603050405020304" pitchFamily="18" charset="0"/>
              </a:rPr>
              <a:t> element input </a:t>
            </a:r>
            <a:r>
              <a:rPr lang="en-US" sz="1300" dirty="0" err="1">
                <a:latin typeface="Times New Roman" panose="02020603050405020304" pitchFamily="18" charset="0"/>
                <a:cs typeface="Times New Roman" panose="02020603050405020304" pitchFamily="18" charset="0"/>
              </a:rPr>
              <a:t>bertipe</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upload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a:t>
            </a:r>
            <a:endParaRPr lang="en-US" sz="1300" b="1" dirty="0">
              <a:latin typeface="Courier New" panose="02070309020205020404" pitchFamily="49" charset="0"/>
              <a:cs typeface="Courier New" panose="020703090202050204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8265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uplod</a:t>
            </a:r>
            <a:r>
              <a:rPr lang="en-US" sz="1300" dirty="0">
                <a:latin typeface="Times New Roman" panose="02020603050405020304" pitchFamily="18" charset="0"/>
                <a:cs typeface="Times New Roman" panose="02020603050405020304" pitchFamily="18" charset="0"/>
              </a:rPr>
              <a:t> file di </a:t>
            </a:r>
            <a:r>
              <a:rPr lang="en-US" sz="1300" dirty="0" err="1">
                <a:latin typeface="Times New Roman" panose="02020603050405020304" pitchFamily="18" charset="0"/>
                <a:cs typeface="Times New Roman" panose="02020603050405020304" pitchFamily="18" charset="0"/>
              </a:rPr>
              <a:t>sebuah</a:t>
            </a:r>
            <a:r>
              <a:rPr lang="en-US" sz="1300" dirty="0">
                <a:latin typeface="Times New Roman" panose="02020603050405020304" pitchFamily="18" charset="0"/>
                <a:cs typeface="Times New Roman" panose="02020603050405020304" pitchFamily="18" charset="0"/>
              </a:rPr>
              <a:t> controller </a:t>
            </a:r>
            <a:r>
              <a:rPr lang="en-US" sz="1300" dirty="0" err="1">
                <a:latin typeface="Times New Roman" panose="02020603050405020304" pitchFamily="18" charset="0"/>
                <a:cs typeface="Times New Roman" panose="02020603050405020304" pitchFamily="18" charset="0"/>
              </a:rPr>
              <a:t>tepatnya</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proses input data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endParaRPr lang="en-US" sz="1300"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if(!empty($request-&gt;</a:t>
            </a:r>
            <a:r>
              <a:rPr lang="en-US" sz="1300" b="1" dirty="0" err="1">
                <a:latin typeface="Consolas" panose="020B0609020204030204" pitchFamily="49" charset="0"/>
              </a:rPr>
              <a:t>foto</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pengecekkan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apakah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$request-&gt;validate([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upload file.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 =&gt; 'image|mimes:jpg,jpeg,png,giff|max:2048’, ]);</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ektensi</a:t>
            </a:r>
            <a:r>
              <a:rPr lang="en-US" sz="1300" dirty="0">
                <a:latin typeface="Times New Roman" panose="02020603050405020304" pitchFamily="18" charset="0"/>
                <a:cs typeface="Times New Roman" panose="02020603050405020304" pitchFamily="18" charset="0"/>
              </a:rPr>
              <a:t> file dan </a:t>
            </a:r>
            <a:r>
              <a:rPr lang="en-US" sz="1300" dirty="0" err="1">
                <a:latin typeface="Times New Roman" panose="02020603050405020304" pitchFamily="18" charset="0"/>
                <a:cs typeface="Times New Roman" panose="02020603050405020304" pitchFamily="18" charset="0"/>
              </a:rPr>
              <a:t>ukuran</a:t>
            </a:r>
            <a:r>
              <a:rPr lang="en-US" sz="1300" dirty="0">
                <a:latin typeface="Times New Roman" panose="02020603050405020304" pitchFamily="18" charset="0"/>
                <a:cs typeface="Times New Roman" panose="02020603050405020304" pitchFamily="18" charset="0"/>
              </a:rPr>
              <a:t> file.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fileName</a:t>
            </a:r>
            <a:r>
              <a:rPr lang="en-US" sz="1300" b="1" dirty="0">
                <a:latin typeface="Consolas" panose="020B0609020204030204" pitchFamily="49" charset="0"/>
              </a:rPr>
              <a:t> = $request-&gt;</a:t>
            </a:r>
            <a:r>
              <a:rPr lang="en-US" sz="1300" b="1" dirty="0" err="1">
                <a:latin typeface="Consolas" panose="020B0609020204030204" pitchFamily="49" charset="0"/>
              </a:rPr>
              <a:t>nama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filenya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variabel</a:t>
            </a:r>
            <a:r>
              <a:rPr lang="en-US" sz="1300" dirty="0">
                <a:latin typeface="Times New Roman" panose="02020603050405020304" pitchFamily="18" charset="0"/>
                <a:cs typeface="Times New Roman" panose="02020603050405020304" pitchFamily="18" charset="0"/>
              </a:rPr>
              <a:t> $filename.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a:t>
            </a:r>
            <a:r>
              <a:rPr lang="en-US" sz="1300" b="1" dirty="0" err="1">
                <a:latin typeface="Consolas" panose="020B0609020204030204" pitchFamily="49" charset="0"/>
              </a:rPr>
              <a:t>foto</a:t>
            </a:r>
            <a:r>
              <a:rPr lang="en-US" sz="1300" b="1" dirty="0">
                <a:latin typeface="Consolas" panose="020B0609020204030204" pitchFamily="49" charset="0"/>
              </a:rPr>
              <a:t>-&gt;extension(); </a:t>
            </a:r>
            <a:r>
              <a:rPr lang="en-US" sz="1300" dirty="0" err="1">
                <a:latin typeface="Times New Roman" panose="02020603050405020304" pitchFamily="18" charset="0"/>
                <a:cs typeface="Times New Roman" panose="02020603050405020304" pitchFamily="18" charset="0"/>
              </a:rPr>
              <a:t>ditangkap</a:t>
            </a:r>
            <a:r>
              <a:rPr lang="en-US" sz="1300" dirty="0">
                <a:latin typeface="Times New Roman" panose="02020603050405020304" pitchFamily="18" charset="0"/>
                <a:cs typeface="Times New Roman" panose="02020603050405020304" pitchFamily="18" charset="0"/>
              </a:rPr>
              <a:t> pula </a:t>
            </a:r>
            <a:r>
              <a:rPr lang="en-US" sz="1300" dirty="0" err="1">
                <a:latin typeface="Times New Roman" panose="02020603050405020304" pitchFamily="18" charset="0"/>
                <a:cs typeface="Times New Roman" panose="02020603050405020304" pitchFamily="18" charset="0"/>
              </a:rPr>
              <a:t>ektensi</a:t>
            </a:r>
            <a:r>
              <a:rPr lang="en-US" sz="1300" dirty="0">
                <a:latin typeface="Times New Roman" panose="02020603050405020304" pitchFamily="18" charset="0"/>
                <a:cs typeface="Times New Roman" panose="02020603050405020304" pitchFamily="18" charset="0"/>
              </a:rPr>
              <a:t> file upload.</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$request-&gt;</a:t>
            </a:r>
            <a:r>
              <a:rPr lang="en-US" sz="1300" b="1" dirty="0" err="1">
                <a:latin typeface="Consolas" panose="020B0609020204030204" pitchFamily="49" charset="0"/>
              </a:rPr>
              <a:t>foto</a:t>
            </a:r>
            <a:r>
              <a:rPr lang="en-US" sz="1300" b="1" dirty="0">
                <a:latin typeface="Consolas" panose="020B0609020204030204" pitchFamily="49" charset="0"/>
              </a:rPr>
              <a:t>-&gt;move(</a:t>
            </a:r>
            <a:r>
              <a:rPr lang="en-US" sz="1300" b="1" dirty="0" err="1">
                <a:latin typeface="Consolas" panose="020B0609020204030204" pitchFamily="49" charset="0"/>
              </a:rPr>
              <a:t>public_path</a:t>
            </a:r>
            <a:r>
              <a:rPr lang="en-US" sz="1300" b="1" dirty="0">
                <a:latin typeface="Consolas" panose="020B0609020204030204" pitchFamily="49" charset="0"/>
              </a:rPr>
              <a:t>('images'), $</a:t>
            </a:r>
            <a:r>
              <a:rPr lang="en-US" sz="1300" b="1" dirty="0" err="1">
                <a:latin typeface="Consolas" panose="020B0609020204030204" pitchFamily="49" charset="0"/>
              </a:rPr>
              <a:t>fileName</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fisik</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disimpan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images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folder public.</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}else{ $</a:t>
            </a:r>
            <a:r>
              <a:rPr lang="en-US" sz="1300" b="1" dirty="0" err="1">
                <a:latin typeface="Consolas" panose="020B0609020204030204" pitchFamily="49" charset="0"/>
              </a:rPr>
              <a:t>fileName</a:t>
            </a:r>
            <a:r>
              <a:rPr lang="en-US" sz="1300" b="1" dirty="0">
                <a:latin typeface="Consolas" panose="020B0609020204030204" pitchFamily="49" charset="0"/>
              </a:rPr>
              <a:t> = ‘’; }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penyimpanan</a:t>
            </a:r>
            <a:r>
              <a:rPr lang="en-US" sz="1300" dirty="0">
                <a:latin typeface="Times New Roman" panose="02020603050405020304" pitchFamily="18" charset="0"/>
                <a:cs typeface="Times New Roman" panose="02020603050405020304" pitchFamily="18" charset="0"/>
              </a:rPr>
              <a:t> file upload.</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424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proses </a:t>
            </a:r>
            <a:r>
              <a:rPr lang="en-US" sz="1300" dirty="0" err="1">
                <a:latin typeface="Times New Roman" panose="02020603050405020304" pitchFamily="18" charset="0"/>
                <a:cs typeface="Times New Roman" panose="02020603050405020304" pitchFamily="18" charset="0"/>
              </a:rPr>
              <a:t>lanjutan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uplod</a:t>
            </a:r>
            <a:r>
              <a:rPr lang="en-US" sz="1300" dirty="0">
                <a:latin typeface="Times New Roman" panose="02020603050405020304" pitchFamily="18" charset="0"/>
                <a:cs typeface="Times New Roman" panose="02020603050405020304" pitchFamily="18" charset="0"/>
              </a:rPr>
              <a:t> file di </a:t>
            </a:r>
            <a:r>
              <a:rPr lang="en-US" sz="1300" dirty="0" err="1">
                <a:latin typeface="Times New Roman" panose="02020603050405020304" pitchFamily="18" charset="0"/>
                <a:cs typeface="Times New Roman" panose="02020603050405020304" pitchFamily="18" charset="0"/>
              </a:rPr>
              <a:t>sebuah</a:t>
            </a:r>
            <a:r>
              <a:rPr lang="en-US" sz="1300" dirty="0">
                <a:latin typeface="Times New Roman" panose="02020603050405020304" pitchFamily="18" charset="0"/>
                <a:cs typeface="Times New Roman" panose="02020603050405020304" pitchFamily="18" charset="0"/>
              </a:rPr>
              <a:t> controller </a:t>
            </a:r>
            <a:r>
              <a:rPr lang="en-US" sz="1300" dirty="0" err="1">
                <a:latin typeface="Times New Roman" panose="02020603050405020304" pitchFamily="18" charset="0"/>
                <a:cs typeface="Times New Roman" panose="02020603050405020304" pitchFamily="18" charset="0"/>
              </a:rPr>
              <a:t>tepatnya</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proses input data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DB::table('</a:t>
            </a:r>
            <a:r>
              <a:rPr lang="en-US" sz="1300" b="1" dirty="0" err="1">
                <a:latin typeface="Consolas" panose="020B0609020204030204" pitchFamily="49" charset="0"/>
              </a:rPr>
              <a:t>pengarang</a:t>
            </a:r>
            <a:r>
              <a:rPr lang="en-US" sz="1300" b="1" dirty="0">
                <a:latin typeface="Consolas" panose="020B0609020204030204" pitchFamily="49" charset="0"/>
              </a:rPr>
              <a:t>')-&gt;insert(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proses insert data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nama</a:t>
            </a:r>
            <a:r>
              <a:rPr lang="en-US" sz="1300" b="1" dirty="0">
                <a:latin typeface="Consolas" panose="020B0609020204030204" pitchFamily="49" charset="0"/>
              </a:rPr>
              <a:t>'=&gt;$request-&gt;</a:t>
            </a:r>
            <a:r>
              <a:rPr lang="en-US" sz="1300" b="1" dirty="0" err="1">
                <a:latin typeface="Consolas" panose="020B0609020204030204" pitchFamily="49" charset="0"/>
              </a:rPr>
              <a:t>nama</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'email'=&gt;$request-&gt;email,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email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field email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'hp'=&gt;$request-&gt;hp,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hp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field hp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a:t>
            </a:r>
            <a:r>
              <a:rPr lang="en-US" sz="1300" b="1" dirty="0" err="1">
                <a:latin typeface="Consolas" panose="020B0609020204030204" pitchFamily="49" charset="0"/>
              </a:rPr>
              <a:t>foto</a:t>
            </a:r>
            <a:r>
              <a:rPr lang="en-US" sz="1300" b="1" dirty="0">
                <a:latin typeface="Consolas" panose="020B0609020204030204" pitchFamily="49" charset="0"/>
              </a:rPr>
              <a:t>'=&gt;$</a:t>
            </a:r>
            <a:r>
              <a:rPr lang="en-US" sz="1300" b="1" dirty="0" err="1">
                <a:latin typeface="Consolas" panose="020B0609020204030204" pitchFamily="49" charset="0"/>
              </a:rPr>
              <a:t>fileName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file yang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field cover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return redirect ('/</a:t>
            </a:r>
            <a:r>
              <a:rPr lang="en-US" sz="1300" b="1" dirty="0" err="1">
                <a:latin typeface="Consolas" panose="020B0609020204030204" pitchFamily="49" charset="0"/>
              </a:rPr>
              <a:t>pengarang</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sukses</a:t>
            </a:r>
            <a:r>
              <a:rPr lang="en-US" sz="1300" dirty="0">
                <a:latin typeface="Times New Roman" panose="02020603050405020304" pitchFamily="18" charset="0"/>
                <a:cs typeface="Times New Roman" panose="02020603050405020304" pitchFamily="18" charset="0"/>
              </a:rPr>
              <a:t> proses input data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4240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mengupload</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ikuti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a:t>
            </a: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proses input data, upload pula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yang Anda </a:t>
            </a:r>
            <a:r>
              <a:rPr lang="en-US" sz="1300" dirty="0" err="1">
                <a:latin typeface="Times New Roman" panose="02020603050405020304" pitchFamily="18" charset="0"/>
                <a:cs typeface="Times New Roman" panose="02020603050405020304" pitchFamily="18" charset="0"/>
              </a:rPr>
              <a:t>inginkan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Simpan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mengupload</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4450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file upload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pada file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a:t>
            </a:r>
          </a:p>
          <a:p>
            <a:pPr algn="just"/>
            <a:endParaRPr lang="en-US" sz="1300" dirty="0">
              <a:latin typeface="Times New Roman" panose="02020603050405020304" pitchFamily="18" charset="0"/>
              <a:cs typeface="Times New Roman" panose="02020603050405020304" pitchFamily="18" charset="0"/>
            </a:endParaRPr>
          </a:p>
          <a:p>
            <a:pPr>
              <a:lnSpc>
                <a:spcPct val="100000"/>
              </a:lnSpc>
            </a:pPr>
            <a:r>
              <a:rPr lang="en-US" sz="1300" b="1" dirty="0">
                <a:latin typeface="Courier New" panose="02070309020205020404" pitchFamily="49" charset="0"/>
                <a:cs typeface="Courier New" panose="02070309020205020404" pitchFamily="49" charset="0"/>
              </a:rPr>
              <a:t>@foreach($</a:t>
            </a:r>
            <a:r>
              <a:rPr lang="en-US" sz="1300" b="1" dirty="0" err="1">
                <a:latin typeface="Courier New" panose="02070309020205020404" pitchFamily="49" charset="0"/>
                <a:cs typeface="Courier New" panose="02070309020205020404" pitchFamily="49" charset="0"/>
              </a:rPr>
              <a:t>ar_pengarang</a:t>
            </a:r>
            <a:r>
              <a:rPr lang="en-US" sz="1300" b="1" dirty="0">
                <a:latin typeface="Courier New" panose="02070309020205020404" pitchFamily="49" charset="0"/>
                <a:cs typeface="Courier New" panose="02070309020205020404" pitchFamily="49" charset="0"/>
              </a:rPr>
              <a:t> as $no =&gt; $row)</a:t>
            </a:r>
          </a:p>
          <a:p>
            <a:pPr>
              <a:lnSpc>
                <a:spcPct val="100000"/>
              </a:lnSpc>
            </a:pPr>
            <a:r>
              <a:rPr lang="en-US" sz="1300" b="1" dirty="0">
                <a:latin typeface="Courier New" panose="02070309020205020404" pitchFamily="49" charset="0"/>
                <a:cs typeface="Courier New" panose="02070309020205020404" pitchFamily="49" charset="0"/>
              </a:rPr>
              <a:t>    &lt;tr&gt;</a:t>
            </a:r>
          </a:p>
          <a:p>
            <a:pPr>
              <a:lnSpc>
                <a:spcPct val="100000"/>
              </a:lnSpc>
            </a:pPr>
            <a:r>
              <a:rPr lang="en-US" sz="1300" b="1" dirty="0">
                <a:latin typeface="Courier New" panose="02070309020205020404" pitchFamily="49" charset="0"/>
                <a:cs typeface="Courier New" panose="02070309020205020404" pitchFamily="49" charset="0"/>
              </a:rPr>
              <a:t>      &lt;td&gt;{{ ++$no }}&lt;/td&gt;</a:t>
            </a:r>
          </a:p>
          <a:p>
            <a:pPr>
              <a:lnSpc>
                <a:spcPct val="100000"/>
              </a:lnSpc>
            </a:pPr>
            <a:r>
              <a:rPr lang="en-US" sz="1300" b="1" dirty="0">
                <a:latin typeface="Courier New" panose="02070309020205020404" pitchFamily="49" charset="0"/>
                <a:cs typeface="Courier New" panose="02070309020205020404" pitchFamily="49" charset="0"/>
              </a:rPr>
              <a:t>      &lt;td&gt;{{ $row-&gt;</a:t>
            </a:r>
            <a:r>
              <a:rPr lang="en-US" sz="1300" b="1" dirty="0" err="1">
                <a:latin typeface="Courier New" panose="02070309020205020404" pitchFamily="49" charset="0"/>
                <a:cs typeface="Courier New" panose="02070309020205020404" pitchFamily="49" charset="0"/>
              </a:rPr>
              <a:t>nama</a:t>
            </a:r>
            <a:r>
              <a:rPr lang="en-US" sz="1300" b="1" dirty="0">
                <a:latin typeface="Courier New" panose="02070309020205020404" pitchFamily="49" charset="0"/>
                <a:cs typeface="Courier New" panose="02070309020205020404" pitchFamily="49" charset="0"/>
              </a:rPr>
              <a:t> }}&lt;/td&gt;</a:t>
            </a:r>
          </a:p>
          <a:p>
            <a:pPr>
              <a:lnSpc>
                <a:spcPct val="100000"/>
              </a:lnSpc>
            </a:pPr>
            <a:r>
              <a:rPr lang="en-US" sz="1300" b="1" dirty="0">
                <a:latin typeface="Courier New" panose="02070309020205020404" pitchFamily="49" charset="0"/>
                <a:cs typeface="Courier New" panose="02070309020205020404" pitchFamily="49" charset="0"/>
              </a:rPr>
              <a:t>      &lt;td&gt;{{ $row-&gt;email }}&lt;/td&gt;</a:t>
            </a:r>
          </a:p>
          <a:p>
            <a:pPr>
              <a:lnSpc>
                <a:spcPct val="100000"/>
              </a:lnSpc>
            </a:pPr>
            <a:r>
              <a:rPr lang="en-US" sz="1300" b="1" dirty="0">
                <a:latin typeface="Courier New" panose="02070309020205020404" pitchFamily="49" charset="0"/>
                <a:cs typeface="Courier New" panose="02070309020205020404" pitchFamily="49" charset="0"/>
              </a:rPr>
              <a:t>      &lt;td&gt;{{ $row-&gt;hp }}&lt;/td&gt;</a:t>
            </a:r>
          </a:p>
          <a:p>
            <a:pPr>
              <a:lnSpc>
                <a:spcPct val="100000"/>
              </a:lnSpc>
            </a:pPr>
            <a:r>
              <a:rPr lang="en-US" sz="1300" b="1" dirty="0">
                <a:latin typeface="Courier New" panose="02070309020205020404" pitchFamily="49" charset="0"/>
                <a:cs typeface="Courier New" panose="02070309020205020404" pitchFamily="49" charset="0"/>
              </a:rPr>
              <a:t>      &lt;td&gt;</a:t>
            </a:r>
          </a:p>
          <a:p>
            <a:pPr>
              <a:lnSpc>
                <a:spcPct val="100000"/>
              </a:lnSpc>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img</a:t>
            </a:r>
            <a:r>
              <a:rPr lang="en-US" sz="1300" b="1" dirty="0">
                <a:latin typeface="Courier New" panose="02070309020205020404" pitchFamily="49" charset="0"/>
                <a:cs typeface="Courier New" panose="02070309020205020404" pitchFamily="49" charset="0"/>
              </a:rPr>
              <a:t> </a:t>
            </a:r>
            <a:r>
              <a:rPr lang="en-US" sz="1300" b="1" i="1" dirty="0" err="1">
                <a:latin typeface="Courier New" panose="02070309020205020404" pitchFamily="49" charset="0"/>
                <a:cs typeface="Courier New" panose="02070309020205020404" pitchFamily="49" charset="0"/>
              </a:rPr>
              <a:t>src</a:t>
            </a:r>
            <a:r>
              <a:rPr lang="en-US" sz="1300" b="1" dirty="0">
                <a:latin typeface="Courier New" panose="02070309020205020404" pitchFamily="49" charset="0"/>
                <a:cs typeface="Courier New" panose="02070309020205020404" pitchFamily="49" charset="0"/>
              </a:rPr>
              <a:t>="{{ asset('images')}}/{{$row-&gt;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 </a:t>
            </a:r>
            <a:r>
              <a:rPr lang="en-US" sz="1300" b="1" i="1" dirty="0">
                <a:latin typeface="Courier New" panose="02070309020205020404" pitchFamily="49" charset="0"/>
                <a:cs typeface="Courier New" panose="02070309020205020404" pitchFamily="49" charset="0"/>
              </a:rPr>
              <a:t>width</a:t>
            </a:r>
            <a:r>
              <a:rPr lang="en-US" sz="1300" b="1" dirty="0">
                <a:latin typeface="Courier New" panose="02070309020205020404" pitchFamily="49" charset="0"/>
                <a:cs typeface="Courier New" panose="02070309020205020404" pitchFamily="49" charset="0"/>
              </a:rPr>
              <a:t>="30%"/&gt;</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sesuai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a:lnSpc>
                <a:spcPct val="100000"/>
              </a:lnSpc>
            </a:pPr>
            <a:r>
              <a:rPr lang="en-US" sz="1300" b="1" dirty="0">
                <a:latin typeface="Courier New" panose="02070309020205020404" pitchFamily="49" charset="0"/>
                <a:cs typeface="Courier New" panose="02070309020205020404" pitchFamily="49" charset="0"/>
              </a:rPr>
              <a:t>      @empty($row-&gt;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a:t>
            </a:r>
          </a:p>
          <a:p>
            <a:pPr>
              <a:lnSpc>
                <a:spcPct val="100000"/>
              </a:lnSpc>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img</a:t>
            </a:r>
            <a:r>
              <a:rPr lang="en-US" sz="1300" b="1" dirty="0">
                <a:latin typeface="Courier New" panose="02070309020205020404" pitchFamily="49" charset="0"/>
                <a:cs typeface="Courier New" panose="02070309020205020404" pitchFamily="49" charset="0"/>
              </a:rPr>
              <a:t> </a:t>
            </a:r>
            <a:r>
              <a:rPr lang="en-US" sz="1300" b="1" i="1" dirty="0" err="1">
                <a:latin typeface="Courier New" panose="02070309020205020404" pitchFamily="49" charset="0"/>
                <a:cs typeface="Courier New" panose="02070309020205020404" pitchFamily="49" charset="0"/>
              </a:rPr>
              <a:t>src</a:t>
            </a:r>
            <a:r>
              <a:rPr lang="en-US" sz="1300" b="1" dirty="0">
                <a:latin typeface="Courier New" panose="02070309020205020404" pitchFamily="49" charset="0"/>
                <a:cs typeface="Courier New" panose="02070309020205020404" pitchFamily="49" charset="0"/>
              </a:rPr>
              <a:t>="{{ asset('images')}}/nophoto.png" </a:t>
            </a:r>
            <a:r>
              <a:rPr lang="en-US" sz="1300" b="1" i="1" dirty="0">
                <a:latin typeface="Courier New" panose="02070309020205020404" pitchFamily="49" charset="0"/>
                <a:cs typeface="Courier New" panose="02070309020205020404" pitchFamily="49" charset="0"/>
              </a:rPr>
              <a:t>width</a:t>
            </a:r>
            <a:r>
              <a:rPr lang="en-US" sz="1300" b="1" dirty="0">
                <a:latin typeface="Courier New" panose="02070309020205020404" pitchFamily="49" charset="0"/>
                <a:cs typeface="Courier New" panose="02070309020205020404" pitchFamily="49" charset="0"/>
              </a:rPr>
              <a:t>="30%"/&gt;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file upload, </a:t>
            </a:r>
            <a:r>
              <a:rPr lang="en-US" sz="1300" dirty="0" err="1">
                <a:latin typeface="Times New Roman" panose="02020603050405020304" pitchFamily="18" charset="0"/>
                <a:cs typeface="Times New Roman" panose="02020603050405020304" pitchFamily="18" charset="0"/>
              </a:rPr>
              <a:t>tampilkan</a:t>
            </a:r>
            <a:r>
              <a:rPr lang="en-US" sz="1300" dirty="0">
                <a:latin typeface="Times New Roman" panose="02020603050405020304" pitchFamily="18" charset="0"/>
                <a:cs typeface="Times New Roman" panose="02020603050405020304" pitchFamily="18" charset="0"/>
              </a:rPr>
              <a:t> file nophoto.png</a:t>
            </a:r>
            <a:r>
              <a:rPr lang="en-US" sz="1300" b="1" dirty="0">
                <a:latin typeface="Courier New" panose="02070309020205020404" pitchFamily="49" charset="0"/>
                <a:cs typeface="Courier New" panose="02070309020205020404" pitchFamily="49" charset="0"/>
              </a:rPr>
              <a:t>.</a:t>
            </a:r>
          </a:p>
          <a:p>
            <a:pPr>
              <a:lnSpc>
                <a:spcPct val="100000"/>
              </a:lnSpc>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endempty</a:t>
            </a:r>
            <a:r>
              <a:rPr lang="en-US" sz="1300" b="1" dirty="0">
                <a:latin typeface="Courier New" panose="02070309020205020404" pitchFamily="49" charset="0"/>
                <a:cs typeface="Courier New" panose="02070309020205020404" pitchFamily="49" charset="0"/>
              </a:rPr>
              <a:t>  </a:t>
            </a:r>
          </a:p>
          <a:p>
            <a:pPr>
              <a:lnSpc>
                <a:spcPct val="100000"/>
              </a:lnSpc>
            </a:pPr>
            <a:r>
              <a:rPr lang="en-US" sz="1300" b="1" dirty="0">
                <a:latin typeface="Courier New" panose="02070309020205020404" pitchFamily="49" charset="0"/>
                <a:cs typeface="Courier New" panose="02070309020205020404" pitchFamily="49" charset="0"/>
              </a:rPr>
              <a:t>      &lt;/td&gt;</a:t>
            </a:r>
          </a:p>
          <a:p>
            <a:pPr>
              <a:lnSpc>
                <a:spcPct val="100000"/>
              </a:lnSpc>
            </a:pPr>
            <a:r>
              <a:rPr lang="en-US" sz="1300" b="1" dirty="0">
                <a:latin typeface="Courier New" panose="02070309020205020404" pitchFamily="49" charset="0"/>
                <a:cs typeface="Courier New" panose="02070309020205020404" pitchFamily="49" charset="0"/>
              </a:rPr>
              <a:t>    &lt;/tr&gt;</a:t>
            </a:r>
          </a:p>
          <a:p>
            <a:pPr>
              <a:lnSpc>
                <a:spcPct val="100000"/>
              </a:lnSpc>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endforeach</a:t>
            </a:r>
            <a:endParaRPr lang="en-US" dirty="0"/>
          </a:p>
          <a:p>
            <a:pPr>
              <a:lnSpc>
                <a:spcPct val="100000"/>
              </a:lnSpc>
            </a:pPr>
            <a:endParaRPr lang="en-US" dirty="0"/>
          </a:p>
        </p:txBody>
      </p:sp>
    </p:spTree>
    <p:extLst>
      <p:ext uri="{BB962C8B-B14F-4D97-AF65-F5344CB8AC3E}">
        <p14:creationId xmlns:p14="http://schemas.microsoft.com/office/powerpoint/2010/main" val="141064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 di file </a:t>
            </a:r>
            <a:r>
              <a:rPr lang="en-US" sz="1300" dirty="0" err="1">
                <a:latin typeface="Times New Roman" panose="02020603050405020304" pitchFamily="18" charset="0"/>
                <a:cs typeface="Times New Roman" panose="02020603050405020304" pitchFamily="18" charset="0"/>
              </a:rPr>
              <a:t>show.blade.php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folder views/</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penambahan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00000"/>
              </a:lnSpc>
            </a:pPr>
            <a:r>
              <a:rPr lang="en-US" sz="1300" b="1" dirty="0">
                <a:latin typeface="Courier New" panose="02070309020205020404" pitchFamily="49" charset="0"/>
                <a:cs typeface="Courier New" panose="02070309020205020404" pitchFamily="49" charset="0"/>
              </a:rPr>
              <a:t>@foreach($</a:t>
            </a:r>
            <a:r>
              <a:rPr lang="en-US" sz="1300" b="1" dirty="0" err="1">
                <a:latin typeface="Courier New" panose="02070309020205020404" pitchFamily="49" charset="0"/>
                <a:cs typeface="Courier New" panose="02070309020205020404" pitchFamily="49" charset="0"/>
              </a:rPr>
              <a:t>ar_pengarang</a:t>
            </a:r>
            <a:r>
              <a:rPr lang="en-US" sz="1300" b="1" dirty="0">
                <a:latin typeface="Courier New" panose="02070309020205020404" pitchFamily="49" charset="0"/>
                <a:cs typeface="Courier New" panose="02070309020205020404" pitchFamily="49" charset="0"/>
              </a:rPr>
              <a:t> as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a:t>
            </a:r>
          </a:p>
          <a:p>
            <a:pPr>
              <a:lnSpc>
                <a:spcPct val="100000"/>
              </a:lnSpc>
            </a:pPr>
            <a:r>
              <a:rPr lang="en-US" sz="1300" b="1" dirty="0">
                <a:latin typeface="Courier New" panose="02070309020205020404" pitchFamily="49" charset="0"/>
                <a:cs typeface="Courier New" panose="02070309020205020404" pitchFamily="49" charset="0"/>
              </a:rPr>
              <a:t>    &lt;div </a:t>
            </a:r>
            <a:r>
              <a:rPr lang="en-US" sz="1300" b="1" i="1" dirty="0">
                <a:latin typeface="Courier New" panose="02070309020205020404" pitchFamily="49" charset="0"/>
                <a:cs typeface="Courier New" panose="02070309020205020404" pitchFamily="49" charset="0"/>
              </a:rPr>
              <a:t>class</a:t>
            </a:r>
            <a:r>
              <a:rPr lang="en-US" sz="1300" b="1" dirty="0">
                <a:latin typeface="Courier New" panose="02070309020205020404" pitchFamily="49" charset="0"/>
                <a:cs typeface="Courier New" panose="02070309020205020404" pitchFamily="49" charset="0"/>
              </a:rPr>
              <a:t>="row"&gt;</a:t>
            </a:r>
          </a:p>
          <a:p>
            <a:pPr>
              <a:lnSpc>
                <a:spcPct val="100000"/>
              </a:lnSpc>
            </a:pPr>
            <a:r>
              <a:rPr lang="en-US" sz="1300" b="1" dirty="0">
                <a:latin typeface="Courier New" panose="02070309020205020404" pitchFamily="49" charset="0"/>
                <a:cs typeface="Courier New" panose="02070309020205020404" pitchFamily="49" charset="0"/>
              </a:rPr>
              <a:t>        &lt;div </a:t>
            </a:r>
            <a:r>
              <a:rPr lang="en-US" sz="1300" b="1" i="1" dirty="0">
                <a:latin typeface="Courier New" panose="02070309020205020404" pitchFamily="49" charset="0"/>
                <a:cs typeface="Courier New" panose="02070309020205020404" pitchFamily="49" charset="0"/>
              </a:rPr>
              <a:t>class</a:t>
            </a:r>
            <a:r>
              <a:rPr lang="en-US" sz="1300" b="1" dirty="0">
                <a:latin typeface="Courier New" panose="02070309020205020404" pitchFamily="49" charset="0"/>
                <a:cs typeface="Courier New" panose="02070309020205020404" pitchFamily="49" charset="0"/>
              </a:rPr>
              <a:t>="col-md-4"&gt;</a:t>
            </a:r>
          </a:p>
          <a:p>
            <a:pPr>
              <a:lnSpc>
                <a:spcPct val="100000"/>
              </a:lnSpc>
            </a:pPr>
            <a:r>
              <a:rPr lang="en-US" sz="1300" b="1" dirty="0">
                <a:latin typeface="Courier New" panose="02070309020205020404" pitchFamily="49" charset="0"/>
                <a:cs typeface="Courier New" panose="02070309020205020404" pitchFamily="49" charset="0"/>
              </a:rPr>
              <a:t>        Nama : {{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-&gt;</a:t>
            </a:r>
            <a:r>
              <a:rPr lang="en-US" sz="1300" b="1" dirty="0" err="1">
                <a:latin typeface="Courier New" panose="02070309020205020404" pitchFamily="49" charset="0"/>
                <a:cs typeface="Courier New" panose="02070309020205020404" pitchFamily="49" charset="0"/>
              </a:rPr>
              <a:t>nama</a:t>
            </a:r>
            <a:r>
              <a:rPr lang="en-US" sz="1300" b="1" dirty="0">
                <a:latin typeface="Courier New" panose="02070309020205020404" pitchFamily="49" charset="0"/>
                <a:cs typeface="Courier New" panose="02070309020205020404" pitchFamily="49" charset="0"/>
              </a:rPr>
              <a:t> }}</a:t>
            </a:r>
          </a:p>
          <a:p>
            <a:pPr>
              <a:lnSpc>
                <a:spcPct val="100000"/>
              </a:lnSpc>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br</a:t>
            </a:r>
            <a:r>
              <a:rPr lang="en-US" sz="1300" b="1" dirty="0">
                <a:latin typeface="Courier New" panose="02070309020205020404" pitchFamily="49" charset="0"/>
                <a:cs typeface="Courier New" panose="02070309020205020404" pitchFamily="49" charset="0"/>
              </a:rPr>
              <a:t>/&gt;Email : {{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-&gt;email }}</a:t>
            </a:r>
          </a:p>
          <a:p>
            <a:pPr>
              <a:lnSpc>
                <a:spcPct val="100000"/>
              </a:lnSpc>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br</a:t>
            </a:r>
            <a:r>
              <a:rPr lang="en-US" sz="1300" b="1" dirty="0">
                <a:latin typeface="Courier New" panose="02070309020205020404" pitchFamily="49" charset="0"/>
                <a:cs typeface="Courier New" panose="02070309020205020404" pitchFamily="49" charset="0"/>
              </a:rPr>
              <a:t>/&gt;HP : {{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-&gt;hp }}</a:t>
            </a:r>
          </a:p>
          <a:p>
            <a:pPr>
              <a:lnSpc>
                <a:spcPct val="100000"/>
              </a:lnSpc>
            </a:pPr>
            <a:r>
              <a:rPr lang="en-US" sz="1300" b="1" dirty="0">
                <a:latin typeface="Courier New" panose="02070309020205020404" pitchFamily="49" charset="0"/>
                <a:cs typeface="Courier New" panose="02070309020205020404" pitchFamily="49" charset="0"/>
              </a:rPr>
              <a:t>        &lt;/div&gt;</a:t>
            </a:r>
          </a:p>
          <a:p>
            <a:pPr>
              <a:lnSpc>
                <a:spcPct val="100000"/>
              </a:lnSpc>
            </a:pPr>
            <a:r>
              <a:rPr lang="en-US" sz="1300" b="1" dirty="0">
                <a:latin typeface="Courier New" panose="02070309020205020404" pitchFamily="49" charset="0"/>
                <a:cs typeface="Courier New" panose="02070309020205020404" pitchFamily="49" charset="0"/>
              </a:rPr>
              <a:t>        &lt;div </a:t>
            </a:r>
            <a:r>
              <a:rPr lang="en-US" sz="1300" b="1" i="1" dirty="0">
                <a:latin typeface="Courier New" panose="02070309020205020404" pitchFamily="49" charset="0"/>
                <a:cs typeface="Courier New" panose="02070309020205020404" pitchFamily="49" charset="0"/>
              </a:rPr>
              <a:t>class</a:t>
            </a:r>
            <a:r>
              <a:rPr lang="en-US" sz="1300" b="1" dirty="0">
                <a:latin typeface="Courier New" panose="02070309020205020404" pitchFamily="49" charset="0"/>
                <a:cs typeface="Courier New" panose="02070309020205020404" pitchFamily="49" charset="0"/>
              </a:rPr>
              <a:t>="col-md-8"&gt;</a:t>
            </a:r>
          </a:p>
          <a:p>
            <a:pPr defTabSz="961034">
              <a:defRPr/>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img</a:t>
            </a:r>
            <a:r>
              <a:rPr lang="en-US" sz="1300" b="1" dirty="0">
                <a:latin typeface="Courier New" panose="02070309020205020404" pitchFamily="49" charset="0"/>
                <a:cs typeface="Courier New" panose="02070309020205020404" pitchFamily="49" charset="0"/>
              </a:rPr>
              <a:t> </a:t>
            </a:r>
            <a:r>
              <a:rPr lang="en-US" sz="1300" b="1" i="1" dirty="0" err="1">
                <a:latin typeface="Courier New" panose="02070309020205020404" pitchFamily="49" charset="0"/>
                <a:cs typeface="Courier New" panose="02070309020205020404" pitchFamily="49" charset="0"/>
              </a:rPr>
              <a:t>src</a:t>
            </a:r>
            <a:r>
              <a:rPr lang="en-US" sz="1300" b="1" dirty="0">
                <a:latin typeface="Courier New" panose="02070309020205020404" pitchFamily="49" charset="0"/>
                <a:cs typeface="Courier New" panose="02070309020205020404" pitchFamily="49" charset="0"/>
              </a:rPr>
              <a:t>="{{ asset('images') }}/{{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-&gt;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 }}" /&gt;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foto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sesuai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diupload</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a:lnSpc>
                <a:spcPct val="100000"/>
              </a:lnSpc>
            </a:pPr>
            <a:r>
              <a:rPr lang="en-US" sz="1300" b="1" dirty="0">
                <a:latin typeface="Courier New" panose="02070309020205020404" pitchFamily="49" charset="0"/>
                <a:cs typeface="Courier New" panose="02070309020205020404" pitchFamily="49" charset="0"/>
              </a:rPr>
              <a:t>        @empty($row-&gt;</a:t>
            </a:r>
            <a:r>
              <a:rPr lang="en-US" sz="1300" b="1" dirty="0" err="1">
                <a:latin typeface="Courier New" panose="02070309020205020404" pitchFamily="49" charset="0"/>
                <a:cs typeface="Courier New" panose="02070309020205020404" pitchFamily="49" charset="0"/>
              </a:rPr>
              <a:t>foto</a:t>
            </a:r>
            <a:r>
              <a:rPr lang="en-US" sz="1300" b="1" dirty="0">
                <a:latin typeface="Courier New" panose="02070309020205020404" pitchFamily="49" charset="0"/>
                <a:cs typeface="Courier New" panose="02070309020205020404" pitchFamily="49" charset="0"/>
              </a:rPr>
              <a:t>)</a:t>
            </a:r>
          </a:p>
          <a:p>
            <a:pPr defTabSz="961034">
              <a:defRPr/>
            </a:pPr>
            <a:r>
              <a:rPr lang="en-US" sz="1300" b="1" dirty="0">
                <a:latin typeface="Courier New" panose="02070309020205020404" pitchFamily="49" charset="0"/>
                <a:cs typeface="Courier New" panose="02070309020205020404" pitchFamily="49" charset="0"/>
              </a:rPr>
              <a:t>        &lt;</a:t>
            </a:r>
            <a:r>
              <a:rPr lang="en-US" sz="1300" b="1" dirty="0" err="1">
                <a:latin typeface="Courier New" panose="02070309020205020404" pitchFamily="49" charset="0"/>
                <a:cs typeface="Courier New" panose="02070309020205020404" pitchFamily="49" charset="0"/>
              </a:rPr>
              <a:t>img</a:t>
            </a:r>
            <a:r>
              <a:rPr lang="en-US" sz="1300" b="1" dirty="0">
                <a:latin typeface="Courier New" panose="02070309020205020404" pitchFamily="49" charset="0"/>
                <a:cs typeface="Courier New" panose="02070309020205020404" pitchFamily="49" charset="0"/>
              </a:rPr>
              <a:t> </a:t>
            </a:r>
            <a:r>
              <a:rPr lang="en-US" sz="1300" b="1" i="1" dirty="0" err="1">
                <a:latin typeface="Courier New" panose="02070309020205020404" pitchFamily="49" charset="0"/>
                <a:cs typeface="Courier New" panose="02070309020205020404" pitchFamily="49" charset="0"/>
              </a:rPr>
              <a:t>src</a:t>
            </a:r>
            <a:r>
              <a:rPr lang="en-US" sz="1300" b="1" dirty="0">
                <a:latin typeface="Courier New" panose="02070309020205020404" pitchFamily="49" charset="0"/>
                <a:cs typeface="Courier New" panose="02070309020205020404" pitchFamily="49" charset="0"/>
              </a:rPr>
              <a:t>="{{ asset('images')}}/nophoto.png" /&gt;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file upload, </a:t>
            </a:r>
            <a:r>
              <a:rPr lang="en-US" sz="1300" dirty="0" err="1">
                <a:latin typeface="Times New Roman" panose="02020603050405020304" pitchFamily="18" charset="0"/>
                <a:cs typeface="Times New Roman" panose="02020603050405020304" pitchFamily="18" charset="0"/>
              </a:rPr>
              <a:t>tampilkan</a:t>
            </a:r>
            <a:r>
              <a:rPr lang="en-US" sz="1300" dirty="0">
                <a:latin typeface="Times New Roman" panose="02020603050405020304" pitchFamily="18" charset="0"/>
                <a:cs typeface="Times New Roman" panose="02020603050405020304" pitchFamily="18" charset="0"/>
              </a:rPr>
              <a:t> file nophoto.png</a:t>
            </a:r>
            <a:r>
              <a:rPr lang="en-US" sz="1300" b="1" dirty="0">
                <a:latin typeface="Courier New" panose="02070309020205020404" pitchFamily="49" charset="0"/>
                <a:cs typeface="Courier New" panose="02070309020205020404" pitchFamily="49" charset="0"/>
              </a:rPr>
              <a:t>.    </a:t>
            </a:r>
          </a:p>
          <a:p>
            <a:pPr>
              <a:lnSpc>
                <a:spcPct val="100000"/>
              </a:lnSpc>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endempty</a:t>
            </a:r>
            <a:r>
              <a:rPr lang="en-US" sz="1300" b="1" dirty="0">
                <a:latin typeface="Courier New" panose="02070309020205020404" pitchFamily="49" charset="0"/>
                <a:cs typeface="Courier New" panose="02070309020205020404" pitchFamily="49" charset="0"/>
              </a:rPr>
              <a:t> </a:t>
            </a:r>
          </a:p>
          <a:p>
            <a:pPr>
              <a:lnSpc>
                <a:spcPct val="100000"/>
              </a:lnSpc>
            </a:pPr>
            <a:r>
              <a:rPr lang="en-US" sz="1300" b="1" dirty="0">
                <a:latin typeface="Courier New" panose="02070309020205020404" pitchFamily="49" charset="0"/>
                <a:cs typeface="Courier New" panose="02070309020205020404" pitchFamily="49" charset="0"/>
              </a:rPr>
              <a:t>        &lt;/div&gt;</a:t>
            </a:r>
          </a:p>
          <a:p>
            <a:pPr>
              <a:lnSpc>
                <a:spcPct val="100000"/>
              </a:lnSpc>
            </a:pPr>
            <a:r>
              <a:rPr lang="en-US" sz="1300" b="1" dirty="0">
                <a:latin typeface="Courier New" panose="02070309020205020404" pitchFamily="49" charset="0"/>
                <a:cs typeface="Courier New" panose="02070309020205020404" pitchFamily="49" charset="0"/>
              </a:rPr>
              <a:t>    &lt;/div&gt;    </a:t>
            </a:r>
          </a:p>
          <a:p>
            <a:pPr>
              <a:lnSpc>
                <a:spcPct val="100000"/>
              </a:lnSpc>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endforeach</a:t>
            </a:r>
            <a:endParaRPr lang="en-US" dirty="0"/>
          </a:p>
          <a:p>
            <a:pPr>
              <a:lnSpc>
                <a:spcPct val="100000"/>
              </a:lnSpc>
            </a:pPr>
            <a:endParaRPr lang="en-US" dirty="0"/>
          </a:p>
        </p:txBody>
      </p:sp>
    </p:spTree>
    <p:extLst>
      <p:ext uri="{BB962C8B-B14F-4D97-AF65-F5344CB8AC3E}">
        <p14:creationId xmlns:p14="http://schemas.microsoft.com/office/powerpoint/2010/main" val="314613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Edit File Upload(</a:t>
            </a:r>
            <a:r>
              <a:rPr lang="en-US" sz="4400" b="1" spc="-1">
                <a:solidFill>
                  <a:srgbClr val="FFFFFF"/>
                </a:solidFill>
              </a:rPr>
              <a:t>1) – Cara1</a:t>
            </a:r>
            <a:endParaRPr lang="id-ID" sz="4400" spc="-1" dirty="0">
              <a:solidFill>
                <a:prstClr val="black"/>
              </a:solidFill>
            </a:endParaRPr>
          </a:p>
        </p:txBody>
      </p:sp>
      <p:sp>
        <p:nvSpPr>
          <p:cNvPr id="2" name="Rectangle 1">
            <a:extLst>
              <a:ext uri="{FF2B5EF4-FFF2-40B4-BE49-F238E27FC236}">
                <a16:creationId xmlns:a16="http://schemas.microsoft.com/office/drawing/2014/main" id="{F3E48372-2D7D-4E98-AA51-F2A541EABABD}"/>
              </a:ext>
            </a:extLst>
          </p:cNvPr>
          <p:cNvSpPr/>
          <p:nvPr/>
        </p:nvSpPr>
        <p:spPr>
          <a:xfrm>
            <a:off x="600062" y="1395438"/>
            <a:ext cx="10798199" cy="5909310"/>
          </a:xfrm>
          <a:prstGeom prst="rect">
            <a:avLst/>
          </a:prstGeom>
        </p:spPr>
        <p:txBody>
          <a:bodyPr wrap="square">
            <a:spAutoFit/>
          </a:bodyPr>
          <a:lstStyle/>
          <a:p>
            <a:r>
              <a:rPr lang="en-US" sz="2000" dirty="0">
                <a:solidFill>
                  <a:srgbClr val="4B69C6"/>
                </a:solidFill>
                <a:latin typeface="Consolas" panose="020B0609020204030204" pitchFamily="49" charset="0"/>
              </a:rPr>
              <a:t>public</a:t>
            </a:r>
            <a:r>
              <a:rPr lang="en-US" sz="2000" dirty="0">
                <a:solidFill>
                  <a:srgbClr val="333333"/>
                </a:solidFill>
                <a:latin typeface="Consolas" panose="020B0609020204030204" pitchFamily="49" charset="0"/>
              </a:rPr>
              <a:t> </a:t>
            </a:r>
            <a:r>
              <a:rPr lang="en-US" sz="2000" dirty="0">
                <a:solidFill>
                  <a:srgbClr val="7A3E9D"/>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b="1" dirty="0">
                <a:solidFill>
                  <a:srgbClr val="AA3731"/>
                </a:solidFill>
                <a:latin typeface="Consolas" panose="020B0609020204030204" pitchFamily="49" charset="0"/>
              </a:rPr>
              <a:t>update</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id</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        </a:t>
            </a:r>
            <a:r>
              <a:rPr lang="en-US" sz="2000" i="1" dirty="0">
                <a:solidFill>
                  <a:srgbClr val="AAAAAA"/>
                </a:solidFill>
                <a:latin typeface="Consolas" panose="020B0609020204030204" pitchFamily="49" charset="0"/>
              </a:rPr>
              <a:t>//proses </a:t>
            </a:r>
            <a:r>
              <a:rPr lang="en-US" sz="2000" i="1" dirty="0" err="1">
                <a:solidFill>
                  <a:srgbClr val="AAAAAA"/>
                </a:solidFill>
                <a:latin typeface="Consolas" panose="020B0609020204030204" pitchFamily="49" charset="0"/>
              </a:rPr>
              <a:t>upload,dicek</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ketika</a:t>
            </a:r>
            <a:r>
              <a:rPr lang="en-US" sz="2000" i="1" dirty="0">
                <a:solidFill>
                  <a:srgbClr val="AAAAAA"/>
                </a:solidFill>
                <a:latin typeface="Consolas" panose="020B0609020204030204" pitchFamily="49" charset="0"/>
              </a:rPr>
              <a:t> edit data </a:t>
            </a:r>
            <a:r>
              <a:rPr lang="en-US" sz="2000" i="1" dirty="0" err="1">
                <a:solidFill>
                  <a:srgbClr val="AAAAAA"/>
                </a:solidFill>
                <a:latin typeface="Consolas" panose="020B0609020204030204" pitchFamily="49" charset="0"/>
              </a:rPr>
              <a:t>ada</a:t>
            </a:r>
            <a:r>
              <a:rPr lang="en-US" sz="2000" i="1" dirty="0">
                <a:solidFill>
                  <a:srgbClr val="AAAAAA"/>
                </a:solidFill>
                <a:latin typeface="Consolas" panose="020B0609020204030204" pitchFamily="49" charset="0"/>
              </a:rPr>
              <a:t> upload file/</a:t>
            </a:r>
            <a:r>
              <a:rPr lang="en-US" sz="2000" i="1" dirty="0" err="1">
                <a:solidFill>
                  <a:srgbClr val="AAAAAA"/>
                </a:solidFill>
                <a:latin typeface="Consolas" panose="020B0609020204030204" pitchFamily="49" charset="0"/>
              </a:rPr>
              <a:t>tidak</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4B69C6"/>
                </a:solidFill>
                <a:latin typeface="Consolas" panose="020B0609020204030204" pitchFamily="49" charset="0"/>
              </a:rPr>
              <a:t>if</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empty</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foto</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            </a:t>
            </a:r>
            <a:r>
              <a:rPr lang="en-US" sz="2000" i="1" dirty="0">
                <a:solidFill>
                  <a:srgbClr val="AAAAAA"/>
                </a:solidFill>
                <a:latin typeface="Consolas" panose="020B0609020204030204" pitchFamily="49" charset="0"/>
              </a:rPr>
              <a:t>//</a:t>
            </a:r>
            <a:r>
              <a:rPr lang="en-US" sz="2000" i="1" dirty="0" err="1">
                <a:solidFill>
                  <a:srgbClr val="AAAAAA"/>
                </a:solidFill>
                <a:latin typeface="Consolas" panose="020B0609020204030204" pitchFamily="49" charset="0"/>
              </a:rPr>
              <a:t>ambil</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isi</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kolom</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foto</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lalu</a:t>
            </a:r>
            <a:r>
              <a:rPr lang="en-US" sz="2000" i="1" dirty="0">
                <a:solidFill>
                  <a:srgbClr val="AAAAAA"/>
                </a:solidFill>
                <a:latin typeface="Consolas" panose="020B0609020204030204" pitchFamily="49" charset="0"/>
              </a:rPr>
              <a:t> </a:t>
            </a:r>
            <a:r>
              <a:rPr lang="en-US" sz="2000" i="1" dirty="0" err="1">
                <a:solidFill>
                  <a:srgbClr val="AAAAAA"/>
                </a:solidFill>
                <a:latin typeface="Consolas" panose="020B0609020204030204" pitchFamily="49" charset="0"/>
              </a:rPr>
              <a:t>hapus</a:t>
            </a:r>
            <a:r>
              <a:rPr lang="en-US" sz="2000" i="1" dirty="0">
                <a:solidFill>
                  <a:srgbClr val="AAAAAA"/>
                </a:solidFill>
                <a:latin typeface="Consolas" panose="020B0609020204030204" pitchFamily="49" charset="0"/>
              </a:rPr>
              <a:t> file </a:t>
            </a:r>
            <a:r>
              <a:rPr lang="en-US" sz="2000" i="1" dirty="0" err="1">
                <a:solidFill>
                  <a:srgbClr val="AAAAAA"/>
                </a:solidFill>
                <a:latin typeface="Consolas" panose="020B0609020204030204" pitchFamily="49" charset="0"/>
              </a:rPr>
              <a:t>fotonya</a:t>
            </a:r>
            <a:r>
              <a:rPr lang="en-US" sz="2000" i="1" dirty="0">
                <a:solidFill>
                  <a:srgbClr val="AAAAAA"/>
                </a:solidFill>
                <a:latin typeface="Consolas" panose="020B0609020204030204" pitchFamily="49" charset="0"/>
              </a:rPr>
              <a:t> di folder images</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foto</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pengarang</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select</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foto</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where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id</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id</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get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4B69C6"/>
                </a:solidFill>
                <a:latin typeface="Consolas" panose="020B0609020204030204" pitchFamily="49" charset="0"/>
              </a:rPr>
              <a:t>foreach</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foto</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as</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f</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namaFile</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f</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foto</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b="1" dirty="0">
                <a:solidFill>
                  <a:srgbClr val="7A3E9D"/>
                </a:solidFill>
                <a:latin typeface="Consolas" panose="020B0609020204030204" pitchFamily="49" charset="0"/>
              </a:rPr>
              <a:t>File</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delete</a:t>
            </a:r>
            <a:r>
              <a:rPr lang="en-US" sz="2000" dirty="0">
                <a:solidFill>
                  <a:srgbClr val="777777"/>
                </a:solidFill>
                <a:latin typeface="Consolas" panose="020B0609020204030204" pitchFamily="49" charset="0"/>
              </a:rPr>
              <a:t>(</a:t>
            </a:r>
            <a:r>
              <a:rPr lang="en-US" sz="2000" b="1" dirty="0" err="1">
                <a:solidFill>
                  <a:srgbClr val="AA3731"/>
                </a:solidFill>
                <a:latin typeface="Consolas" panose="020B0609020204030204" pitchFamily="49" charset="0"/>
              </a:rPr>
              <a:t>public_path</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images/</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namaFile</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            </a:t>
            </a:r>
            <a:r>
              <a:rPr lang="en-US" sz="2000" i="1" dirty="0">
                <a:solidFill>
                  <a:srgbClr val="AAAAAA"/>
                </a:solidFill>
                <a:latin typeface="Consolas" panose="020B0609020204030204" pitchFamily="49" charset="0"/>
              </a:rPr>
              <a:t>//proses upload file </a:t>
            </a:r>
            <a:r>
              <a:rPr lang="en-US" sz="2000" i="1" dirty="0" err="1">
                <a:solidFill>
                  <a:srgbClr val="AAAAAA"/>
                </a:solidFill>
                <a:latin typeface="Consolas" panose="020B0609020204030204" pitchFamily="49" charset="0"/>
              </a:rPr>
              <a:t>baru</a:t>
            </a:r>
            <a:r>
              <a:rPr lang="en-US" sz="2000" i="1" dirty="0">
                <a:solidFill>
                  <a:srgbClr val="AAAAAA"/>
                </a:solidFill>
                <a:latin typeface="Consolas" panose="020B0609020204030204" pitchFamily="49" charset="0"/>
              </a:rPr>
              <a:t>    </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validate</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foto</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image|mimes:jpg,jpeg,png,giff|max:2048</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fileName</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nama</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foto</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extension</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            </a:t>
            </a:r>
            <a:r>
              <a:rPr lang="en-US" sz="2000" i="1" dirty="0">
                <a:solidFill>
                  <a:srgbClr val="AAAAAA"/>
                </a:solidFill>
                <a:latin typeface="Consolas" panose="020B0609020204030204" pitchFamily="49" charset="0"/>
              </a:rPr>
              <a:t>//$</a:t>
            </a:r>
            <a:r>
              <a:rPr lang="en-US" sz="2000" i="1" dirty="0" err="1">
                <a:solidFill>
                  <a:srgbClr val="AAAAAA"/>
                </a:solidFill>
                <a:latin typeface="Consolas" panose="020B0609020204030204" pitchFamily="49" charset="0"/>
              </a:rPr>
              <a:t>fileName</a:t>
            </a:r>
            <a:r>
              <a:rPr lang="en-US" sz="2000" i="1" dirty="0">
                <a:solidFill>
                  <a:srgbClr val="AAAAAA"/>
                </a:solidFill>
                <a:latin typeface="Consolas" panose="020B0609020204030204" pitchFamily="49" charset="0"/>
              </a:rPr>
              <a:t> = $request-&gt;nama.'.jpg';   </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request</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foto</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move</a:t>
            </a:r>
            <a:r>
              <a:rPr lang="en-US" sz="2000" dirty="0">
                <a:solidFill>
                  <a:srgbClr val="777777"/>
                </a:solidFill>
                <a:latin typeface="Consolas" panose="020B0609020204030204" pitchFamily="49" charset="0"/>
              </a:rPr>
              <a:t>(</a:t>
            </a:r>
            <a:r>
              <a:rPr lang="en-US" sz="2000" b="1" dirty="0" err="1">
                <a:solidFill>
                  <a:srgbClr val="AA3731"/>
                </a:solidFill>
                <a:latin typeface="Consolas" panose="020B0609020204030204" pitchFamily="49" charset="0"/>
              </a:rPr>
              <a:t>public_path</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images</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fileName</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5373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Edit File Upload(</a:t>
            </a:r>
            <a:r>
              <a:rPr lang="en-US" sz="4400" b="1" spc="-1">
                <a:solidFill>
                  <a:srgbClr val="FFFFFF"/>
                </a:solidFill>
              </a:rPr>
              <a:t>2) - Cara1</a:t>
            </a:r>
            <a:endParaRPr lang="id-ID" sz="4400" spc="-1" dirty="0">
              <a:solidFill>
                <a:prstClr val="black"/>
              </a:solidFill>
            </a:endParaRPr>
          </a:p>
        </p:txBody>
      </p:sp>
      <p:sp>
        <p:nvSpPr>
          <p:cNvPr id="3" name="Rectangle 2">
            <a:extLst>
              <a:ext uri="{FF2B5EF4-FFF2-40B4-BE49-F238E27FC236}">
                <a16:creationId xmlns:a16="http://schemas.microsoft.com/office/drawing/2014/main" id="{6CA137A5-3A4D-4CC9-AAA6-431DB1B96A60}"/>
              </a:ext>
            </a:extLst>
          </p:cNvPr>
          <p:cNvSpPr/>
          <p:nvPr/>
        </p:nvSpPr>
        <p:spPr>
          <a:xfrm>
            <a:off x="877153" y="2542733"/>
            <a:ext cx="10798199" cy="3416320"/>
          </a:xfrm>
          <a:prstGeom prst="rect">
            <a:avLst/>
          </a:prstGeom>
        </p:spPr>
        <p:txBody>
          <a:bodyPr wrap="square">
            <a:spAutoFit/>
          </a:bodyPr>
          <a:lstStyle/>
          <a:p>
            <a:r>
              <a:rPr lang="en-US" sz="2400" dirty="0">
                <a:solidFill>
                  <a:srgbClr val="4B69C6"/>
                </a:solidFill>
                <a:latin typeface="Consolas" panose="020B0609020204030204" pitchFamily="49" charset="0"/>
              </a:rPr>
              <a:t>else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i="1" dirty="0">
                <a:solidFill>
                  <a:srgbClr val="AAAAAA"/>
                </a:solidFill>
                <a:latin typeface="Consolas" panose="020B0609020204030204" pitchFamily="49" charset="0"/>
              </a:rPr>
              <a:t>//</a:t>
            </a:r>
            <a:r>
              <a:rPr lang="en-US" sz="2400" i="1" dirty="0" err="1">
                <a:solidFill>
                  <a:srgbClr val="AAAAAA"/>
                </a:solidFill>
                <a:latin typeface="Consolas" panose="020B0609020204030204" pitchFamily="49" charset="0"/>
              </a:rPr>
              <a:t>ambil</a:t>
            </a:r>
            <a:r>
              <a:rPr lang="en-US" sz="2400" i="1" dirty="0">
                <a:solidFill>
                  <a:srgbClr val="AAAAAA"/>
                </a:solidFill>
                <a:latin typeface="Consolas" panose="020B0609020204030204" pitchFamily="49" charset="0"/>
              </a:rPr>
              <a:t> </a:t>
            </a:r>
            <a:r>
              <a:rPr lang="en-US" sz="2400" i="1" dirty="0" err="1">
                <a:solidFill>
                  <a:srgbClr val="AAAAAA"/>
                </a:solidFill>
                <a:latin typeface="Consolas" panose="020B0609020204030204" pitchFamily="49" charset="0"/>
              </a:rPr>
              <a:t>isi</a:t>
            </a:r>
            <a:r>
              <a:rPr lang="en-US" sz="2400" i="1" dirty="0">
                <a:solidFill>
                  <a:srgbClr val="AAAAAA"/>
                </a:solidFill>
                <a:latin typeface="Consolas" panose="020B0609020204030204" pitchFamily="49" charset="0"/>
              </a:rPr>
              <a:t> </a:t>
            </a:r>
            <a:r>
              <a:rPr lang="en-US" sz="2400" i="1" dirty="0" err="1">
                <a:solidFill>
                  <a:srgbClr val="AAAAAA"/>
                </a:solidFill>
                <a:latin typeface="Consolas" panose="020B0609020204030204" pitchFamily="49" charset="0"/>
              </a:rPr>
              <a:t>kolom</a:t>
            </a:r>
            <a:r>
              <a:rPr lang="en-US" sz="2400" i="1" dirty="0">
                <a:solidFill>
                  <a:srgbClr val="AAAAAA"/>
                </a:solidFill>
                <a:latin typeface="Consolas" panose="020B0609020204030204" pitchFamily="49" charset="0"/>
              </a:rPr>
              <a:t> </a:t>
            </a:r>
            <a:r>
              <a:rPr lang="en-US" sz="2400" i="1" dirty="0" err="1">
                <a:solidFill>
                  <a:srgbClr val="AAAAAA"/>
                </a:solidFill>
                <a:latin typeface="Consolas" panose="020B0609020204030204" pitchFamily="49" charset="0"/>
              </a:rPr>
              <a:t>foto</a:t>
            </a:r>
            <a:r>
              <a:rPr lang="en-US" sz="2400" i="1" dirty="0">
                <a:solidFill>
                  <a:srgbClr val="AAAAAA"/>
                </a:solidFill>
                <a:latin typeface="Consolas" panose="020B0609020204030204" pitchFamily="49" charset="0"/>
              </a:rPr>
              <a:t> </a:t>
            </a:r>
            <a:r>
              <a:rPr lang="en-US" sz="2400" i="1" dirty="0" err="1">
                <a:solidFill>
                  <a:srgbClr val="AAAAAA"/>
                </a:solidFill>
                <a:latin typeface="Consolas" panose="020B0609020204030204" pitchFamily="49" charset="0"/>
              </a:rPr>
              <a:t>lalu</a:t>
            </a:r>
            <a:r>
              <a:rPr lang="en-US" sz="2400" i="1" dirty="0">
                <a:solidFill>
                  <a:srgbClr val="AAAAAA"/>
                </a:solidFill>
                <a:latin typeface="Consolas" panose="020B0609020204030204" pitchFamily="49" charset="0"/>
              </a:rPr>
              <a:t> </a:t>
            </a:r>
            <a:r>
              <a:rPr lang="en-US" sz="2400" i="1" dirty="0" err="1">
                <a:solidFill>
                  <a:srgbClr val="AAAAAA"/>
                </a:solidFill>
                <a:latin typeface="Consolas" panose="020B0609020204030204" pitchFamily="49" charset="0"/>
              </a:rPr>
              <a:t>hapus</a:t>
            </a:r>
            <a:r>
              <a:rPr lang="en-US" sz="2400" i="1" dirty="0">
                <a:solidFill>
                  <a:srgbClr val="AAAAAA"/>
                </a:solidFill>
                <a:latin typeface="Consolas" panose="020B0609020204030204" pitchFamily="49" charset="0"/>
              </a:rPr>
              <a:t> file </a:t>
            </a:r>
            <a:r>
              <a:rPr lang="en-US" sz="2400" i="1" dirty="0" err="1">
                <a:solidFill>
                  <a:srgbClr val="AAAAAA"/>
                </a:solidFill>
                <a:latin typeface="Consolas" panose="020B0609020204030204" pitchFamily="49" charset="0"/>
              </a:rPr>
              <a:t>fotonya</a:t>
            </a:r>
            <a:r>
              <a:rPr lang="en-US" sz="2400" i="1" dirty="0">
                <a:solidFill>
                  <a:srgbClr val="AAAAAA"/>
                </a:solidFill>
                <a:latin typeface="Consolas" panose="020B0609020204030204" pitchFamily="49" charset="0"/>
              </a:rPr>
              <a:t> di folder images</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foto</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DB</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table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select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foto</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where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id</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get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foto</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f</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namaFile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f</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foto</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fileName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namaFile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1167067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Edit </a:t>
            </a:r>
            <a:r>
              <a:rPr lang="en-US" sz="4400" b="1" spc="-1">
                <a:solidFill>
                  <a:srgbClr val="FFFFFF"/>
                </a:solidFill>
              </a:rPr>
              <a:t>File Upload(1) – Cara2</a:t>
            </a:r>
            <a:endParaRPr lang="id-ID" sz="4400" spc="-1" dirty="0">
              <a:solidFill>
                <a:prstClr val="black"/>
              </a:solidFill>
            </a:endParaRPr>
          </a:p>
        </p:txBody>
      </p:sp>
      <p:sp>
        <p:nvSpPr>
          <p:cNvPr id="5" name="TextBox 4">
            <a:extLst>
              <a:ext uri="{FF2B5EF4-FFF2-40B4-BE49-F238E27FC236}">
                <a16:creationId xmlns:a16="http://schemas.microsoft.com/office/drawing/2014/main" id="{A979BCCB-9229-A697-295D-27B56FD46DB4}"/>
              </a:ext>
            </a:extLst>
          </p:cNvPr>
          <p:cNvSpPr txBox="1"/>
          <p:nvPr/>
        </p:nvSpPr>
        <p:spPr>
          <a:xfrm>
            <a:off x="600062" y="1743786"/>
            <a:ext cx="10798200" cy="4524315"/>
          </a:xfrm>
          <a:prstGeom prst="rect">
            <a:avLst/>
          </a:prstGeom>
          <a:noFill/>
        </p:spPr>
        <p:txBody>
          <a:bodyPr wrap="square">
            <a:spAutoFit/>
          </a:bodyPr>
          <a:lstStyle/>
          <a:p>
            <a:r>
              <a:rPr lang="en-US" sz="2400" b="0">
                <a:solidFill>
                  <a:srgbClr val="4B69C6"/>
                </a:solidFill>
                <a:effectLst/>
                <a:latin typeface="Consolas" panose="020B0609020204030204" pitchFamily="49" charset="0"/>
              </a:rPr>
              <a:t>public</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function</a:t>
            </a:r>
            <a:r>
              <a:rPr lang="en-US" sz="2400" b="0">
                <a:solidFill>
                  <a:srgbClr val="333333"/>
                </a:solidFill>
                <a:effectLst/>
                <a:latin typeface="Consolas" panose="020B0609020204030204" pitchFamily="49" charset="0"/>
              </a:rPr>
              <a:t> </a:t>
            </a:r>
            <a:r>
              <a:rPr lang="en-US" sz="2400" b="1">
                <a:solidFill>
                  <a:srgbClr val="AA3731"/>
                </a:solidFill>
                <a:effectLst/>
                <a:latin typeface="Consolas" panose="020B0609020204030204" pitchFamily="49" charset="0"/>
              </a:rPr>
              <a:t>update</a:t>
            </a:r>
            <a:r>
              <a:rPr lang="en-US" sz="2400" b="0">
                <a:solidFill>
                  <a:srgbClr val="777777"/>
                </a:solidFill>
                <a:effectLst/>
                <a:latin typeface="Consolas" panose="020B0609020204030204" pitchFamily="49" charset="0"/>
              </a:rPr>
              <a:t>(</a:t>
            </a:r>
            <a:r>
              <a:rPr lang="en-US" sz="2400" b="1">
                <a:solidFill>
                  <a:srgbClr val="7A3E9D"/>
                </a:solidFill>
                <a:effectLst/>
                <a:latin typeface="Consolas" panose="020B0609020204030204" pitchFamily="49" charset="0"/>
              </a:rPr>
              <a:t>Request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request</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1">
                <a:solidFill>
                  <a:srgbClr val="7A3E9D"/>
                </a:solidFill>
                <a:latin typeface="Consolas" panose="020B0609020204030204" pitchFamily="49" charset="0"/>
              </a:rPr>
              <a:t>Pengarang</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a:solidFill>
                  <a:srgbClr val="7A3E9D"/>
                </a:solidFill>
                <a:latin typeface="Consolas" panose="020B0609020204030204" pitchFamily="49" charset="0"/>
              </a:rPr>
              <a:t>pengarang</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i="1">
                <a:solidFill>
                  <a:srgbClr val="AAAAAA"/>
                </a:solidFill>
                <a:effectLst/>
                <a:latin typeface="Consolas" panose="020B0609020204030204" pitchFamily="49" charset="0"/>
              </a:rPr>
              <a:t>//proses input data gedung</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request</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validate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nama</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required</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email</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required</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a:solidFill>
                  <a:srgbClr val="448C27"/>
                </a:solidFill>
                <a:latin typeface="Consolas" panose="020B0609020204030204" pitchFamily="49" charset="0"/>
              </a:rPr>
              <a:t>hp</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required</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foto</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0">
                <a:solidFill>
                  <a:srgbClr val="333333"/>
                </a:solidFill>
                <a:effectLst/>
                <a:latin typeface="Consolas" panose="020B0609020204030204" pitchFamily="49" charset="0"/>
              </a:rPr>
              <a:t> </a:t>
            </a:r>
          </a:p>
          <a:p>
            <a:r>
              <a:rPr lang="en-US" sz="2400">
                <a:solidFill>
                  <a:srgbClr val="333333"/>
                </a:solidFill>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image|mimes:jpeg,png,jpg,gif,svg|max:2048</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input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request</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all</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p>
        </p:txBody>
      </p:sp>
    </p:spTree>
    <p:extLst>
      <p:ext uri="{BB962C8B-B14F-4D97-AF65-F5344CB8AC3E}">
        <p14:creationId xmlns:p14="http://schemas.microsoft.com/office/powerpoint/2010/main" val="2569081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Edit </a:t>
            </a:r>
            <a:r>
              <a:rPr lang="en-US" sz="4400" b="1" spc="-1">
                <a:solidFill>
                  <a:srgbClr val="FFFFFF"/>
                </a:solidFill>
              </a:rPr>
              <a:t>File Upload(2) – Cara2</a:t>
            </a:r>
            <a:endParaRPr lang="id-ID" sz="4400" spc="-1" dirty="0">
              <a:solidFill>
                <a:prstClr val="black"/>
              </a:solidFill>
            </a:endParaRPr>
          </a:p>
        </p:txBody>
      </p:sp>
      <p:sp>
        <p:nvSpPr>
          <p:cNvPr id="7" name="TextBox 6">
            <a:extLst>
              <a:ext uri="{FF2B5EF4-FFF2-40B4-BE49-F238E27FC236}">
                <a16:creationId xmlns:a16="http://schemas.microsoft.com/office/drawing/2014/main" id="{01DA4366-2294-719E-D5A3-CAA0ED156DE6}"/>
              </a:ext>
            </a:extLst>
          </p:cNvPr>
          <p:cNvSpPr txBox="1"/>
          <p:nvPr/>
        </p:nvSpPr>
        <p:spPr>
          <a:xfrm>
            <a:off x="600062" y="1591891"/>
            <a:ext cx="10798199" cy="5632311"/>
          </a:xfrm>
          <a:prstGeom prst="rect">
            <a:avLst/>
          </a:prstGeom>
          <a:noFill/>
        </p:spPr>
        <p:txBody>
          <a:bodyPr wrap="square">
            <a:spAutoFit/>
          </a:bodyPr>
          <a:lstStyle/>
          <a:p>
            <a:r>
              <a:rPr lang="en-US" b="0" i="1">
                <a:solidFill>
                  <a:srgbClr val="AAAAAA"/>
                </a:solidFill>
                <a:effectLst/>
                <a:latin typeface="Consolas" panose="020B0609020204030204" pitchFamily="49" charset="0"/>
              </a:rPr>
              <a:t>        //--------proses update data lama &amp; upload file foto baru--------</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image</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request</a:t>
            </a:r>
            <a:r>
              <a:rPr lang="en-US" b="0">
                <a:solidFill>
                  <a:srgbClr val="777777"/>
                </a:solidFill>
                <a:effectLst/>
                <a:latin typeface="Consolas" panose="020B0609020204030204" pitchFamily="49" charset="0"/>
              </a:rPr>
              <a:t>-&gt;</a:t>
            </a:r>
            <a:r>
              <a:rPr lang="en-US" b="1">
                <a:solidFill>
                  <a:srgbClr val="AA3731"/>
                </a:solidFill>
                <a:effectLst/>
                <a:latin typeface="Consolas" panose="020B0609020204030204" pitchFamily="49" charset="0"/>
              </a:rPr>
              <a:t>file</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foto</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4B69C6"/>
                </a:solidFill>
                <a:effectLst/>
                <a:latin typeface="Consolas" panose="020B0609020204030204" pitchFamily="49" charset="0"/>
              </a:rPr>
              <a:t>if</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empty</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image</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i="1">
                <a:solidFill>
                  <a:srgbClr val="AAAAAA"/>
                </a:solidFill>
                <a:effectLst/>
                <a:latin typeface="Consolas" panose="020B0609020204030204" pitchFamily="49" charset="0"/>
              </a:rPr>
              <a:t>//kondisi akan upload foto baru</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4B69C6"/>
                </a:solidFill>
                <a:effectLst/>
                <a:latin typeface="Consolas" panose="020B0609020204030204" pitchFamily="49" charset="0"/>
              </a:rPr>
              <a:t>if</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empty</a:t>
            </a:r>
            <a:r>
              <a:rPr lang="en-US" b="0">
                <a:solidFill>
                  <a:srgbClr val="777777"/>
                </a:solidFill>
                <a:effectLst/>
                <a:latin typeface="Consolas" panose="020B0609020204030204" pitchFamily="49" charset="0"/>
              </a:rPr>
              <a:t>($</a:t>
            </a:r>
            <a:r>
              <a:rPr lang="en-US">
                <a:solidFill>
                  <a:srgbClr val="7A3E9D"/>
                </a:solidFill>
                <a:latin typeface="Consolas" panose="020B0609020204030204" pitchFamily="49" charset="0"/>
              </a:rPr>
              <a:t>pengarang</a:t>
            </a:r>
            <a:r>
              <a:rPr lang="en-US" b="0">
                <a:solidFill>
                  <a:srgbClr val="777777"/>
                </a:solidFill>
                <a:effectLst/>
                <a:latin typeface="Consolas" panose="020B0609020204030204" pitchFamily="49" charset="0"/>
              </a:rPr>
              <a:t>-&gt;</a:t>
            </a:r>
            <a:r>
              <a:rPr lang="en-US" b="0">
                <a:solidFill>
                  <a:srgbClr val="7A3E9D"/>
                </a:solidFill>
                <a:effectLst/>
                <a:latin typeface="Consolas" panose="020B0609020204030204" pitchFamily="49" charset="0"/>
              </a:rPr>
              <a:t>foto1</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i="1">
                <a:solidFill>
                  <a:srgbClr val="AAAAAA"/>
                </a:solidFill>
                <a:effectLst/>
                <a:latin typeface="Consolas" panose="020B0609020204030204" pitchFamily="49" charset="0"/>
              </a:rPr>
              <a:t>//kondisi ada nama file foto di tabel</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//hapus foto lama</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1">
                <a:solidFill>
                  <a:srgbClr val="AA3731"/>
                </a:solidFill>
                <a:effectLst/>
                <a:latin typeface="Consolas" panose="020B0609020204030204" pitchFamily="49" charset="0"/>
              </a:rPr>
              <a:t>unlink</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images/</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ruangan</a:t>
            </a:r>
            <a:r>
              <a:rPr lang="en-US" b="0">
                <a:solidFill>
                  <a:srgbClr val="777777"/>
                </a:solidFill>
                <a:effectLst/>
                <a:latin typeface="Consolas" panose="020B0609020204030204" pitchFamily="49" charset="0"/>
              </a:rPr>
              <a:t>-&gt;</a:t>
            </a:r>
            <a:r>
              <a:rPr lang="en-US" b="0">
                <a:solidFill>
                  <a:srgbClr val="7A3E9D"/>
                </a:solidFill>
                <a:effectLst/>
                <a:latin typeface="Consolas" panose="020B0609020204030204" pitchFamily="49" charset="0"/>
              </a:rPr>
              <a:t>foto1</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//proses upload foto baru</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destinationPath</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images/</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profileImage</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1">
                <a:solidFill>
                  <a:srgbClr val="AA3731"/>
                </a:solidFill>
                <a:effectLst/>
                <a:latin typeface="Consolas" panose="020B0609020204030204" pitchFamily="49" charset="0"/>
              </a:rPr>
              <a:t>date</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YmdHis</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p>
          <a:p>
            <a:r>
              <a:rPr lang="en-US">
                <a:solidFill>
                  <a:srgbClr val="333333"/>
                </a:solidFill>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image</a:t>
            </a:r>
            <a:r>
              <a:rPr lang="en-US" b="0">
                <a:solidFill>
                  <a:srgbClr val="777777"/>
                </a:solidFill>
                <a:effectLst/>
                <a:latin typeface="Consolas" panose="020B0609020204030204" pitchFamily="49" charset="0"/>
              </a:rPr>
              <a:t>-&gt;</a:t>
            </a:r>
            <a:r>
              <a:rPr lang="en-US" b="1">
                <a:solidFill>
                  <a:srgbClr val="AA3731"/>
                </a:solidFill>
                <a:effectLst/>
                <a:latin typeface="Consolas" panose="020B0609020204030204" pitchFamily="49" charset="0"/>
              </a:rPr>
              <a:t>getClientOriginalExtension</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//print_r($profileImage); die();</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image</a:t>
            </a:r>
            <a:r>
              <a:rPr lang="en-US" b="0">
                <a:solidFill>
                  <a:srgbClr val="777777"/>
                </a:solidFill>
                <a:effectLst/>
                <a:latin typeface="Consolas" panose="020B0609020204030204" pitchFamily="49" charset="0"/>
              </a:rPr>
              <a:t>-&gt;</a:t>
            </a:r>
            <a:r>
              <a:rPr lang="en-US" b="1">
                <a:solidFill>
                  <a:srgbClr val="AA3731"/>
                </a:solidFill>
                <a:effectLst/>
                <a:latin typeface="Consolas" panose="020B0609020204030204" pitchFamily="49" charset="0"/>
              </a:rPr>
              <a:t>move</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destinationPath</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profileImage</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input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foto</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profileImage</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4B69C6"/>
                </a:solidFill>
                <a:effectLst/>
                <a:latin typeface="Consolas" panose="020B0609020204030204" pitchFamily="49" charset="0"/>
              </a:rPr>
              <a:t>else</a:t>
            </a:r>
            <a:r>
              <a:rPr lang="en-US" b="0">
                <a:solidFill>
                  <a:srgbClr val="333333"/>
                </a:solidFill>
                <a:effectLst/>
                <a:latin typeface="Consolas" panose="020B0609020204030204" pitchFamily="49" charset="0"/>
              </a:rPr>
              <a:t> </a:t>
            </a:r>
            <a:r>
              <a:rPr lang="en-US" b="0" i="1">
                <a:solidFill>
                  <a:srgbClr val="AAAAAA"/>
                </a:solidFill>
                <a:effectLst/>
                <a:latin typeface="Consolas" panose="020B0609020204030204" pitchFamily="49" charset="0"/>
              </a:rPr>
              <a:t>//kondisi user hanya update data saja, bukan ganti foto</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input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foto</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7A3E9D"/>
                </a:solidFill>
                <a:effectLst/>
                <a:latin typeface="Consolas" panose="020B0609020204030204" pitchFamily="49" charset="0"/>
              </a:rPr>
              <a:t>ruangan</a:t>
            </a:r>
            <a:r>
              <a:rPr lang="en-US" b="0">
                <a:solidFill>
                  <a:srgbClr val="777777"/>
                </a:solidFill>
                <a:effectLst/>
                <a:latin typeface="Consolas" panose="020B0609020204030204" pitchFamily="49" charset="0"/>
              </a:rPr>
              <a:t>-&gt;</a:t>
            </a:r>
            <a:r>
              <a:rPr lang="en-US" b="0">
                <a:solidFill>
                  <a:srgbClr val="7A3E9D"/>
                </a:solidFill>
                <a:effectLst/>
                <a:latin typeface="Consolas" panose="020B0609020204030204" pitchFamily="49" charset="0"/>
              </a:rPr>
              <a:t>foto</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i="1">
                <a:solidFill>
                  <a:srgbClr val="AAAAAA"/>
                </a:solidFill>
                <a:effectLst/>
                <a:latin typeface="Consolas" panose="020B0609020204030204" pitchFamily="49" charset="0"/>
              </a:rPr>
              <a:t>//nama file foto masih yg lama</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p>
        </p:txBody>
      </p:sp>
    </p:spTree>
    <p:extLst>
      <p:ext uri="{BB962C8B-B14F-4D97-AF65-F5344CB8AC3E}">
        <p14:creationId xmlns:p14="http://schemas.microsoft.com/office/powerpoint/2010/main" val="2077827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Proses Edit </a:t>
            </a:r>
            <a:r>
              <a:rPr lang="en-US" sz="4400" b="1" spc="-1">
                <a:solidFill>
                  <a:srgbClr val="FFFFFF"/>
                </a:solidFill>
              </a:rPr>
              <a:t>File Upload(3) – Cara2</a:t>
            </a:r>
            <a:endParaRPr lang="id-ID" sz="4400" spc="-1" dirty="0">
              <a:solidFill>
                <a:prstClr val="black"/>
              </a:solidFill>
            </a:endParaRPr>
          </a:p>
        </p:txBody>
      </p:sp>
      <p:sp>
        <p:nvSpPr>
          <p:cNvPr id="5" name="TextBox 4">
            <a:extLst>
              <a:ext uri="{FF2B5EF4-FFF2-40B4-BE49-F238E27FC236}">
                <a16:creationId xmlns:a16="http://schemas.microsoft.com/office/drawing/2014/main" id="{56FE06A1-F7FE-F598-86DA-785609EDCCA9}"/>
              </a:ext>
            </a:extLst>
          </p:cNvPr>
          <p:cNvSpPr txBox="1"/>
          <p:nvPr/>
        </p:nvSpPr>
        <p:spPr>
          <a:xfrm>
            <a:off x="600062" y="1784981"/>
            <a:ext cx="10798200" cy="2677656"/>
          </a:xfrm>
          <a:prstGeom prst="rect">
            <a:avLst/>
          </a:prstGeom>
          <a:noFill/>
        </p:spPr>
        <p:txBody>
          <a:bodyPr wrap="square">
            <a:spAutoFit/>
          </a:bodyPr>
          <a:lstStyle/>
          <a:p>
            <a:r>
              <a:rPr lang="en-US" sz="2400" b="0">
                <a:solidFill>
                  <a:srgbClr val="777777"/>
                </a:solidFill>
                <a:effectLst/>
                <a:latin typeface="Consolas" panose="020B0609020204030204" pitchFamily="49" charset="0"/>
              </a:rPr>
              <a:t>$</a:t>
            </a:r>
            <a:r>
              <a:rPr lang="en-US" sz="2400">
                <a:solidFill>
                  <a:srgbClr val="7A3E9D"/>
                </a:solidFill>
                <a:latin typeface="Consolas" panose="020B0609020204030204" pitchFamily="49" charset="0"/>
              </a:rPr>
              <a:t>pengarang</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update</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input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br>
              <a:rPr lang="en-US" sz="2400" b="0">
                <a:solidFill>
                  <a:srgbClr val="333333"/>
                </a:solidFill>
                <a:effectLst/>
                <a:latin typeface="Consolas" panose="020B0609020204030204" pitchFamily="49" charset="0"/>
              </a:rPr>
            </a:br>
            <a:r>
              <a:rPr lang="en-US" sz="2400" b="0">
                <a:solidFill>
                  <a:srgbClr val="333333"/>
                </a:solidFill>
                <a:effectLst/>
                <a:latin typeface="Consolas" panose="020B0609020204030204" pitchFamily="49" charset="0"/>
              </a:rPr>
              <a:t>        </a:t>
            </a:r>
            <a:r>
              <a:rPr lang="en-US" sz="2400" b="0">
                <a:solidFill>
                  <a:srgbClr val="4B69C6"/>
                </a:solidFill>
                <a:effectLst/>
                <a:latin typeface="Consolas" panose="020B0609020204030204" pitchFamily="49" charset="0"/>
              </a:rPr>
              <a:t>return</a:t>
            </a:r>
            <a:r>
              <a:rPr lang="en-US" sz="2400" b="0">
                <a:solidFill>
                  <a:srgbClr val="333333"/>
                </a:solidFill>
                <a:effectLst/>
                <a:latin typeface="Consolas" panose="020B0609020204030204" pitchFamily="49" charset="0"/>
              </a:rPr>
              <a:t> </a:t>
            </a:r>
            <a:r>
              <a:rPr lang="en-US" sz="2400" b="1">
                <a:solidFill>
                  <a:srgbClr val="AA3731"/>
                </a:solidFill>
                <a:effectLst/>
                <a:latin typeface="Consolas" panose="020B0609020204030204" pitchFamily="49" charset="0"/>
              </a:rPr>
              <a:t>redirect</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a:solidFill>
                  <a:srgbClr val="448C27"/>
                </a:solidFill>
                <a:latin typeface="Consolas" panose="020B0609020204030204" pitchFamily="49" charset="0"/>
              </a:rPr>
              <a:t>pengarang</a:t>
            </a:r>
            <a:r>
              <a:rPr lang="en-US" sz="2400" b="0">
                <a:solidFill>
                  <a:srgbClr val="448C27"/>
                </a:solidFill>
                <a:effectLst/>
                <a:latin typeface="Consolas" panose="020B0609020204030204" pitchFamily="49" charset="0"/>
              </a:rPr>
              <a:t>.index</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with</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success</a:t>
            </a:r>
            <a:r>
              <a:rPr lang="en-US" sz="2400" b="0">
                <a:solidFill>
                  <a:srgbClr val="777777"/>
                </a:solidFill>
                <a:effectLst/>
                <a:latin typeface="Consolas" panose="020B0609020204030204" pitchFamily="49" charset="0"/>
              </a:rPr>
              <a:t>', '</a:t>
            </a:r>
            <a:r>
              <a:rPr lang="en-US" sz="2400">
                <a:solidFill>
                  <a:srgbClr val="448C27"/>
                </a:solidFill>
                <a:latin typeface="Consolas" panose="020B0609020204030204" pitchFamily="49" charset="0"/>
              </a:rPr>
              <a:t>Pengarang</a:t>
            </a:r>
            <a:r>
              <a:rPr lang="en-US" sz="2400" b="0">
                <a:solidFill>
                  <a:srgbClr val="448C27"/>
                </a:solidFill>
                <a:effectLst/>
                <a:latin typeface="Consolas" panose="020B0609020204030204" pitchFamily="49" charset="0"/>
              </a:rPr>
              <a:t> updated </a:t>
            </a:r>
          </a:p>
          <a:p>
            <a:r>
              <a:rPr lang="en-US" sz="2400">
                <a:solidFill>
                  <a:srgbClr val="448C27"/>
                </a:solidFill>
                <a:latin typeface="Consolas" panose="020B0609020204030204" pitchFamily="49" charset="0"/>
              </a:rPr>
              <a:t>                                          </a:t>
            </a:r>
            <a:r>
              <a:rPr lang="en-US" sz="2400" b="0">
                <a:solidFill>
                  <a:srgbClr val="448C27"/>
                </a:solidFill>
                <a:effectLst/>
                <a:latin typeface="Consolas" panose="020B0609020204030204" pitchFamily="49" charset="0"/>
              </a:rPr>
              <a:t>successfully.</a:t>
            </a:r>
            <a:r>
              <a:rPr lang="en-US" sz="2400" b="0">
                <a:solidFill>
                  <a:srgbClr val="777777"/>
                </a:solidFill>
                <a:effectLst/>
                <a:latin typeface="Consolas" panose="020B0609020204030204" pitchFamily="49" charset="0"/>
              </a:rPr>
              <a:t> ');</a:t>
            </a:r>
            <a:endParaRPr lang="en-US" sz="2400" b="0">
              <a:solidFill>
                <a:srgbClr val="333333"/>
              </a:solidFill>
              <a:effectLst/>
              <a:latin typeface="Consolas" panose="020B0609020204030204" pitchFamily="49" charset="0"/>
            </a:endParaRPr>
          </a:p>
          <a:p>
            <a:endParaRPr lang="en-US" sz="2400">
              <a:solidFill>
                <a:srgbClr val="333333"/>
              </a:solidFill>
              <a:latin typeface="Consolas" panose="020B0609020204030204" pitchFamily="49" charset="0"/>
            </a:endParaRPr>
          </a:p>
          <a:p>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253284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Proses </a:t>
            </a:r>
            <a:r>
              <a:rPr lang="en-US" sz="4400" b="1" spc="-1" dirty="0" err="1">
                <a:solidFill>
                  <a:srgbClr val="FFFFFF"/>
                </a:solidFill>
                <a:latin typeface="Arial"/>
                <a:ea typeface="DejaVu Sans"/>
                <a:cs typeface="DejaVu Sans"/>
              </a:rPr>
              <a:t>Hapus</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a:ln>
                  <a:noFill/>
                </a:ln>
                <a:solidFill>
                  <a:srgbClr val="FFFFFF"/>
                </a:solidFill>
                <a:effectLst/>
                <a:uLnTx/>
                <a:uFillTx/>
                <a:latin typeface="Arial"/>
                <a:ea typeface="DejaVu Sans"/>
                <a:cs typeface="DejaVu Sans"/>
              </a:rPr>
              <a:t>File Upload - Cara1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6EDD3154-9BBE-4D67-AEF3-89CF3A5882B3}"/>
              </a:ext>
            </a:extLst>
          </p:cNvPr>
          <p:cNvSpPr/>
          <p:nvPr/>
        </p:nvSpPr>
        <p:spPr>
          <a:xfrm>
            <a:off x="1108651" y="2016351"/>
            <a:ext cx="10289611" cy="4893647"/>
          </a:xfrm>
          <a:prstGeom prst="rect">
            <a:avLst/>
          </a:prstGeom>
        </p:spPr>
        <p:txBody>
          <a:bodyPr wrap="square">
            <a:spAutoFit/>
          </a:bodyPr>
          <a:lstStyle/>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destroy</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id</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foto</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DB</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table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select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foto</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where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id</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get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foto</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f</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namaFile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f</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foto</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File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delete</a:t>
            </a:r>
            <a:r>
              <a:rPr lang="en-US" sz="2400" dirty="0">
                <a:solidFill>
                  <a:srgbClr val="777777"/>
                </a:solidFill>
                <a:latin typeface="Consolas" panose="020B0609020204030204" pitchFamily="49" charset="0"/>
              </a:rPr>
              <a:t>(</a:t>
            </a:r>
            <a:r>
              <a:rPr lang="en-US" sz="2400" b="1" dirty="0" err="1">
                <a:solidFill>
                  <a:srgbClr val="AA3731"/>
                </a:solidFill>
                <a:latin typeface="Consolas" panose="020B0609020204030204" pitchFamily="49" charset="0"/>
              </a:rPr>
              <a:t>public_path</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images/</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namaFile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a:t>
            </a:r>
            <a:r>
              <a:rPr lang="en-US" sz="2400" i="1" dirty="0" err="1">
                <a:solidFill>
                  <a:srgbClr val="AAAAAA"/>
                </a:solidFill>
                <a:latin typeface="Consolas" panose="020B0609020204030204" pitchFamily="49" charset="0"/>
              </a:rPr>
              <a:t>hapus</a:t>
            </a:r>
            <a:r>
              <a:rPr lang="en-US" sz="2400" i="1" dirty="0">
                <a:solidFill>
                  <a:srgbClr val="AAAAAA"/>
                </a:solidFill>
                <a:latin typeface="Consolas" panose="020B0609020204030204" pitchFamily="49" charset="0"/>
              </a:rPr>
              <a:t> data</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DB</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table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where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id</a:t>
            </a:r>
            <a:r>
              <a:rPr lang="en-US" sz="2400" dirty="0" err="1">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id</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delete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//landing page</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redirect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6973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Proses </a:t>
            </a:r>
            <a:r>
              <a:rPr lang="en-US" sz="4400" b="1" spc="-1" dirty="0" err="1">
                <a:solidFill>
                  <a:srgbClr val="FFFFFF"/>
                </a:solidFill>
                <a:latin typeface="Arial"/>
                <a:ea typeface="DejaVu Sans"/>
                <a:cs typeface="DejaVu Sans"/>
              </a:rPr>
              <a:t>Hapus</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a:ln>
                  <a:noFill/>
                </a:ln>
                <a:solidFill>
                  <a:srgbClr val="FFFFFF"/>
                </a:solidFill>
                <a:effectLst/>
                <a:uLnTx/>
                <a:uFillTx/>
                <a:latin typeface="Arial"/>
                <a:ea typeface="DejaVu Sans"/>
                <a:cs typeface="DejaVu Sans"/>
              </a:rPr>
              <a:t>File Upload – Cara2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 name="TextBox 4">
            <a:extLst>
              <a:ext uri="{FF2B5EF4-FFF2-40B4-BE49-F238E27FC236}">
                <a16:creationId xmlns:a16="http://schemas.microsoft.com/office/drawing/2014/main" id="{9C53793C-2DB0-AC03-801F-E846DD2D84A5}"/>
              </a:ext>
            </a:extLst>
          </p:cNvPr>
          <p:cNvSpPr txBox="1"/>
          <p:nvPr/>
        </p:nvSpPr>
        <p:spPr>
          <a:xfrm>
            <a:off x="600062" y="1664570"/>
            <a:ext cx="10525138" cy="5262979"/>
          </a:xfrm>
          <a:prstGeom prst="rect">
            <a:avLst/>
          </a:prstGeom>
          <a:noFill/>
        </p:spPr>
        <p:txBody>
          <a:bodyPr wrap="square">
            <a:spAutoFit/>
          </a:bodyPr>
          <a:lstStyle/>
          <a:p>
            <a:r>
              <a:rPr lang="en-US" sz="2400" b="0">
                <a:solidFill>
                  <a:srgbClr val="333333"/>
                </a:solidFill>
                <a:effectLst/>
                <a:latin typeface="Consolas" panose="020B0609020204030204" pitchFamily="49" charset="0"/>
              </a:rPr>
              <a:t> </a:t>
            </a:r>
            <a:r>
              <a:rPr lang="en-US" sz="2400" b="0">
                <a:solidFill>
                  <a:srgbClr val="4B69C6"/>
                </a:solidFill>
                <a:effectLst/>
                <a:latin typeface="Consolas" panose="020B0609020204030204" pitchFamily="49" charset="0"/>
              </a:rPr>
              <a:t>public</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function</a:t>
            </a:r>
            <a:r>
              <a:rPr lang="en-US" sz="2400" b="0">
                <a:solidFill>
                  <a:srgbClr val="333333"/>
                </a:solidFill>
                <a:effectLst/>
                <a:latin typeface="Consolas" panose="020B0609020204030204" pitchFamily="49" charset="0"/>
              </a:rPr>
              <a:t> </a:t>
            </a:r>
            <a:r>
              <a:rPr lang="en-US" sz="2400" b="1">
                <a:solidFill>
                  <a:srgbClr val="AA3731"/>
                </a:solidFill>
                <a:effectLst/>
                <a:latin typeface="Consolas" panose="020B0609020204030204" pitchFamily="49" charset="0"/>
              </a:rPr>
              <a:t>destroy</a:t>
            </a:r>
            <a:r>
              <a:rPr lang="en-US" sz="2400" b="0">
                <a:solidFill>
                  <a:srgbClr val="777777"/>
                </a:solidFill>
                <a:effectLst/>
                <a:latin typeface="Consolas" panose="020B0609020204030204" pitchFamily="49" charset="0"/>
              </a:rPr>
              <a:t>(</a:t>
            </a:r>
            <a:r>
              <a:rPr lang="en-US" sz="2400" b="1">
                <a:solidFill>
                  <a:srgbClr val="7A3E9D"/>
                </a:solidFill>
                <a:latin typeface="Consolas" panose="020B0609020204030204" pitchFamily="49" charset="0"/>
              </a:rPr>
              <a:t>Pengarang</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a:solidFill>
                  <a:srgbClr val="7A3E9D"/>
                </a:solidFill>
                <a:latin typeface="Consolas" panose="020B0609020204030204" pitchFamily="49" charset="0"/>
              </a:rPr>
              <a:t>pengarang</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i="1">
                <a:solidFill>
                  <a:srgbClr val="AAAAAA"/>
                </a:solidFill>
                <a:effectLst/>
                <a:latin typeface="Consolas" panose="020B0609020204030204" pitchFamily="49" charset="0"/>
              </a:rPr>
              <a:t>//--------hapus dulu fisik file foto--------</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4B69C6"/>
                </a:solidFill>
                <a:effectLst/>
                <a:latin typeface="Consolas" panose="020B0609020204030204" pitchFamily="49" charset="0"/>
              </a:rPr>
              <a:t>if</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empty</a:t>
            </a:r>
            <a:r>
              <a:rPr lang="en-US" sz="2400" b="0">
                <a:solidFill>
                  <a:srgbClr val="777777"/>
                </a:solidFill>
                <a:effectLst/>
                <a:latin typeface="Consolas" panose="020B0609020204030204" pitchFamily="49" charset="0"/>
              </a:rPr>
              <a:t>($</a:t>
            </a:r>
            <a:r>
              <a:rPr lang="en-US" sz="2400">
                <a:solidFill>
                  <a:srgbClr val="7A3E9D"/>
                </a:solidFill>
                <a:latin typeface="Consolas" panose="020B0609020204030204" pitchFamily="49" charset="0"/>
              </a:rPr>
              <a:t>pengarang</a:t>
            </a:r>
            <a:r>
              <a:rPr lang="en-US" sz="2400" b="0">
                <a:solidFill>
                  <a:srgbClr val="777777"/>
                </a:solidFill>
                <a:effectLst/>
                <a:latin typeface="Consolas" panose="020B0609020204030204" pitchFamily="49" charset="0"/>
              </a:rPr>
              <a:t>-&gt;</a:t>
            </a:r>
            <a:r>
              <a:rPr lang="en-US" sz="2400" b="0">
                <a:solidFill>
                  <a:srgbClr val="7A3E9D"/>
                </a:solidFill>
                <a:effectLst/>
                <a:latin typeface="Consolas" panose="020B0609020204030204" pitchFamily="49" charset="0"/>
              </a:rPr>
              <a:t>foto</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p>
          <a:p>
            <a:r>
              <a:rPr lang="en-US" sz="2400">
                <a:solidFill>
                  <a:srgbClr val="333333"/>
                </a:solidFill>
                <a:latin typeface="Consolas" panose="020B0609020204030204" pitchFamily="49" charset="0"/>
              </a:rPr>
              <a:t>		</a:t>
            </a:r>
            <a:r>
              <a:rPr lang="en-US" sz="2400" b="1">
                <a:solidFill>
                  <a:srgbClr val="AA3731"/>
                </a:solidFill>
                <a:effectLst/>
                <a:latin typeface="Consolas" panose="020B0609020204030204" pitchFamily="49" charset="0"/>
              </a:rPr>
              <a:t>unlink</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imag</a:t>
            </a:r>
            <a:r>
              <a:rPr lang="en-US" sz="2400">
                <a:solidFill>
                  <a:srgbClr val="448C27"/>
                </a:solidFill>
                <a:latin typeface="Consolas" panose="020B0609020204030204" pitchFamily="49" charset="0"/>
              </a:rPr>
              <a:t>es/</a:t>
            </a:r>
            <a:r>
              <a:rPr lang="en-US" sz="2400" b="0">
                <a:solidFill>
                  <a:srgbClr val="777777"/>
                </a:solidFill>
                <a:effectLst/>
                <a:latin typeface="Consolas" panose="020B0609020204030204" pitchFamily="49" charset="0"/>
              </a:rPr>
              <a:t>'.$</a:t>
            </a:r>
            <a:r>
              <a:rPr lang="en-US" sz="2400">
                <a:solidFill>
                  <a:srgbClr val="7A3E9D"/>
                </a:solidFill>
                <a:latin typeface="Consolas" panose="020B0609020204030204" pitchFamily="49" charset="0"/>
              </a:rPr>
              <a:t>pengarang</a:t>
            </a:r>
            <a:r>
              <a:rPr lang="en-US" sz="2400" b="0">
                <a:solidFill>
                  <a:srgbClr val="777777"/>
                </a:solidFill>
                <a:effectLst/>
                <a:latin typeface="Consolas" panose="020B0609020204030204" pitchFamily="49" charset="0"/>
              </a:rPr>
              <a:t>-&gt;</a:t>
            </a:r>
            <a:r>
              <a:rPr lang="en-US" sz="2400" b="0">
                <a:solidFill>
                  <a:srgbClr val="7A3E9D"/>
                </a:solidFill>
                <a:effectLst/>
                <a:latin typeface="Consolas" panose="020B0609020204030204" pitchFamily="49" charset="0"/>
              </a:rPr>
              <a:t>foto</a:t>
            </a:r>
            <a:r>
              <a:rPr lang="en-US" sz="2400" b="0">
                <a:solidFill>
                  <a:srgbClr val="777777"/>
                </a:solidFill>
                <a:effectLst/>
                <a:latin typeface="Consolas" panose="020B0609020204030204" pitchFamily="49" charset="0"/>
              </a:rPr>
              <a:t>);</a:t>
            </a:r>
          </a:p>
          <a:p>
            <a:r>
              <a:rPr lang="en-US" sz="2400">
                <a:solidFill>
                  <a:srgbClr val="777777"/>
                </a:solidFill>
                <a:latin typeface="Consolas" panose="020B0609020204030204" pitchFamily="49" charset="0"/>
              </a:rPr>
              <a:t>	   }	</a:t>
            </a:r>
            <a:endParaRPr lang="en-US" sz="2400" b="0">
              <a:solidFill>
                <a:srgbClr val="333333"/>
              </a:solidFill>
              <a:effectLst/>
              <a:latin typeface="Consolas" panose="020B0609020204030204" pitchFamily="49" charset="0"/>
            </a:endParaRPr>
          </a:p>
          <a:p>
            <a:br>
              <a:rPr lang="en-US" sz="2400" b="0">
                <a:solidFill>
                  <a:srgbClr val="333333"/>
                </a:solidFill>
                <a:effectLst/>
                <a:latin typeface="Consolas" panose="020B0609020204030204" pitchFamily="49" charset="0"/>
              </a:rPr>
            </a:br>
            <a:r>
              <a:rPr lang="en-US" sz="2400" b="0">
                <a:solidFill>
                  <a:srgbClr val="777777"/>
                </a:solidFill>
                <a:effectLst/>
                <a:latin typeface="Consolas" panose="020B0609020204030204" pitchFamily="49" charset="0"/>
              </a:rPr>
              <a:t>        </a:t>
            </a:r>
            <a:r>
              <a:rPr lang="en-US" sz="2400" b="0" i="1">
                <a:solidFill>
                  <a:srgbClr val="AAAAAA"/>
                </a:solidFill>
                <a:effectLst/>
                <a:latin typeface="Consolas" panose="020B0609020204030204" pitchFamily="49" charset="0"/>
              </a:rPr>
              <a:t>//proses hapus data</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pengarang</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delete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p>
          <a:p>
            <a:r>
              <a:rPr lang="en-US" sz="2400" b="0">
                <a:solidFill>
                  <a:srgbClr val="333333"/>
                </a:solidFill>
                <a:effectLst/>
                <a:latin typeface="Consolas" panose="020B0609020204030204" pitchFamily="49" charset="0"/>
              </a:rPr>
              <a:t>        </a:t>
            </a:r>
            <a:r>
              <a:rPr lang="en-US" sz="2400" b="0">
                <a:solidFill>
                  <a:srgbClr val="4B69C6"/>
                </a:solidFill>
                <a:effectLst/>
                <a:latin typeface="Consolas" panose="020B0609020204030204" pitchFamily="49" charset="0"/>
              </a:rPr>
              <a:t>return</a:t>
            </a:r>
            <a:r>
              <a:rPr lang="en-US" sz="2400" b="0">
                <a:solidFill>
                  <a:srgbClr val="333333"/>
                </a:solidFill>
                <a:effectLst/>
                <a:latin typeface="Consolas" panose="020B0609020204030204" pitchFamily="49" charset="0"/>
              </a:rPr>
              <a:t> </a:t>
            </a:r>
            <a:r>
              <a:rPr lang="en-US" sz="2400" b="1">
                <a:solidFill>
                  <a:srgbClr val="AA3731"/>
                </a:solidFill>
                <a:effectLst/>
                <a:latin typeface="Consolas" panose="020B0609020204030204" pitchFamily="49" charset="0"/>
              </a:rPr>
              <a:t>redirect</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pengarang.index</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with</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success</a:t>
            </a:r>
            <a:r>
              <a:rPr lang="en-US" sz="2400" b="0">
                <a:solidFill>
                  <a:srgbClr val="777777"/>
                </a:solidFill>
                <a:effectLst/>
                <a:latin typeface="Consolas" panose="020B0609020204030204" pitchFamily="49" charset="0"/>
              </a:rPr>
              <a:t>',</a:t>
            </a:r>
          </a:p>
          <a:p>
            <a:r>
              <a:rPr lang="en-US" sz="2400">
                <a:solidFill>
                  <a:srgbClr val="777777"/>
                </a:solidFill>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Data </a:t>
            </a:r>
            <a:r>
              <a:rPr lang="en-US" sz="2400">
                <a:solidFill>
                  <a:srgbClr val="448C27"/>
                </a:solidFill>
                <a:latin typeface="Consolas" panose="020B0609020204030204" pitchFamily="49" charset="0"/>
              </a:rPr>
              <a:t>Pengarang</a:t>
            </a:r>
            <a:r>
              <a:rPr lang="en-US" sz="2400" b="0">
                <a:solidFill>
                  <a:srgbClr val="448C27"/>
                </a:solidFill>
                <a:effectLst/>
                <a:latin typeface="Consolas" panose="020B0609020204030204" pitchFamily="49" charset="0"/>
              </a:rPr>
              <a:t> Berhasil dihapus</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006563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Upload File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3AC5B74A-A47B-4ED3-B2B3-CE99A2CBC1CE}"/>
              </a:ext>
            </a:extLst>
          </p:cNvPr>
          <p:cNvPicPr>
            <a:picLocks noChangeAspect="1"/>
          </p:cNvPicPr>
          <p:nvPr/>
        </p:nvPicPr>
        <p:blipFill>
          <a:blip r:embed="rId4"/>
          <a:stretch>
            <a:fillRect/>
          </a:stretch>
        </p:blipFill>
        <p:spPr>
          <a:xfrm>
            <a:off x="3137044" y="2160586"/>
            <a:ext cx="5724236" cy="4515638"/>
          </a:xfrm>
          <a:prstGeom prst="rect">
            <a:avLst/>
          </a:prstGeom>
          <a:ln w="6350">
            <a:solidFill>
              <a:schemeClr val="tx1"/>
            </a:solidFill>
          </a:ln>
        </p:spPr>
      </p:pic>
    </p:spTree>
    <p:extLst>
      <p:ext uri="{BB962C8B-B14F-4D97-AF65-F5344CB8AC3E}">
        <p14:creationId xmlns:p14="http://schemas.microsoft.com/office/powerpoint/2010/main" val="3981233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Form Upload File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8C936426-EA78-41CF-AB0A-1F23C1CA4D10}"/>
              </a:ext>
            </a:extLst>
          </p:cNvPr>
          <p:cNvSpPr/>
          <p:nvPr/>
        </p:nvSpPr>
        <p:spPr>
          <a:xfrm>
            <a:off x="1163926" y="2486855"/>
            <a:ext cx="9670472" cy="3816429"/>
          </a:xfrm>
          <a:prstGeom prst="rect">
            <a:avLst/>
          </a:prstGeom>
        </p:spPr>
        <p:txBody>
          <a:bodyPr wrap="square">
            <a:spAutoFit/>
          </a:bodyPr>
          <a:lstStyle/>
          <a:p>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form</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method</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POST</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p>
          <a:p>
            <a:r>
              <a:rPr lang="en-US" sz="2800" i="1" dirty="0">
                <a:solidFill>
                  <a:srgbClr val="8190A0"/>
                </a:solidFill>
                <a:latin typeface="Consolas" panose="020B0609020204030204" pitchFamily="49" charset="0"/>
              </a:rPr>
              <a:t>action</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448C27"/>
                </a:solidFill>
                <a:latin typeface="Consolas" panose="020B0609020204030204" pitchFamily="49" charset="0"/>
              </a:rPr>
              <a:t> </a:t>
            </a:r>
            <a:r>
              <a:rPr lang="en-US" sz="2800" b="1" dirty="0">
                <a:solidFill>
                  <a:srgbClr val="AA3731"/>
                </a:solidFill>
                <a:latin typeface="Consolas" panose="020B0609020204030204" pitchFamily="49" charset="0"/>
              </a:rPr>
              <a:t>route</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pengarang.store</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p>
          <a:p>
            <a:r>
              <a:rPr lang="en-US" sz="2800" i="1" dirty="0" err="1">
                <a:solidFill>
                  <a:srgbClr val="8190A0"/>
                </a:solidFill>
                <a:latin typeface="Consolas" panose="020B0609020204030204" pitchFamily="49" charset="0"/>
              </a:rPr>
              <a:t>enctype</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multipart/form-data</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&gt;</a:t>
            </a:r>
          </a:p>
          <a:p>
            <a:endParaRPr lang="en-US" sz="2800" dirty="0">
              <a:solidFill>
                <a:srgbClr val="91B3E0"/>
              </a:solidFill>
              <a:latin typeface="Consolas" panose="020B0609020204030204" pitchFamily="49" charset="0"/>
            </a:endParaRPr>
          </a:p>
          <a:p>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div</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form-group</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    </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label</a:t>
            </a:r>
            <a:r>
              <a:rPr lang="en-US" sz="2800" dirty="0">
                <a:solidFill>
                  <a:srgbClr val="91B3E0"/>
                </a:solidFill>
                <a:latin typeface="Consolas" panose="020B0609020204030204" pitchFamily="49" charset="0"/>
              </a:rPr>
              <a:t>&gt;</a:t>
            </a:r>
            <a:r>
              <a:rPr lang="en-US" sz="2800" dirty="0" err="1">
                <a:solidFill>
                  <a:srgbClr val="333333"/>
                </a:solidFill>
                <a:latin typeface="Consolas" panose="020B0609020204030204" pitchFamily="49" charset="0"/>
              </a:rPr>
              <a:t>Foto</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label</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    </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input</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type</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file</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name</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foto</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/&gt;</a:t>
            </a:r>
            <a:endParaRPr lang="en-US" sz="2800" dirty="0">
              <a:solidFill>
                <a:srgbClr val="333333"/>
              </a:solidFill>
              <a:latin typeface="Consolas" panose="020B0609020204030204" pitchFamily="49" charset="0"/>
            </a:endParaRPr>
          </a:p>
          <a:p>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div</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078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Proses Upload File(1)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D99AF6E4-7F15-4C39-B7CE-E2119375D09F}"/>
              </a:ext>
            </a:extLst>
          </p:cNvPr>
          <p:cNvSpPr/>
          <p:nvPr/>
        </p:nvSpPr>
        <p:spPr>
          <a:xfrm>
            <a:off x="600062" y="1933177"/>
            <a:ext cx="10798200" cy="4893647"/>
          </a:xfrm>
          <a:prstGeom prst="rect">
            <a:avLst/>
          </a:prstGeom>
        </p:spPr>
        <p:txBody>
          <a:bodyPr wrap="square">
            <a:spAutoFit/>
          </a:bodyPr>
          <a:lstStyle/>
          <a:p>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store</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	if</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empty</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foto</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validate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foto</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image|mimes:jpg,jpeg,png,giff|max:2048</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fileName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nama</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p>
          <a:p>
            <a:r>
              <a:rPr lang="en-US" sz="2400" dirty="0">
                <a:solidFill>
                  <a:srgbClr val="777777"/>
                </a:solidFill>
                <a:latin typeface="Consolas" panose="020B0609020204030204" pitchFamily="49" charset="0"/>
              </a:rPr>
              <a:t>		.$</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foto</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extension</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foto</a:t>
            </a:r>
            <a:endParaRPr lang="en-US" sz="2400" dirty="0">
              <a:solidFill>
                <a:srgbClr val="7A3E9D"/>
              </a:solidFill>
              <a:latin typeface="Consolas" panose="020B0609020204030204" pitchFamily="49" charset="0"/>
            </a:endParaRPr>
          </a:p>
          <a:p>
            <a:r>
              <a:rPr lang="en-US" sz="2400" dirty="0">
                <a:solidFill>
                  <a:srgbClr val="7A3E9D"/>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move</a:t>
            </a:r>
            <a:r>
              <a:rPr lang="en-US" sz="2400" dirty="0">
                <a:solidFill>
                  <a:srgbClr val="777777"/>
                </a:solidFill>
                <a:latin typeface="Consolas" panose="020B0609020204030204" pitchFamily="49" charset="0"/>
              </a:rPr>
              <a:t>(</a:t>
            </a:r>
            <a:r>
              <a:rPr lang="en-US" sz="2400" b="1" dirty="0" err="1">
                <a:solidFill>
                  <a:srgbClr val="AA3731"/>
                </a:solidFill>
                <a:latin typeface="Consolas" panose="020B0609020204030204" pitchFamily="49" charset="0"/>
              </a:rPr>
              <a:t>public_path</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images</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fileName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B69C6"/>
                </a:solidFill>
                <a:latin typeface="Consolas" panose="020B0609020204030204" pitchFamily="49" charset="0"/>
              </a:rPr>
              <a:t>else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fileName</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778229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Proses Upload File(2)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EF3726C9-78C3-4AD0-9324-7169BD4CD7E4}"/>
              </a:ext>
            </a:extLst>
          </p:cNvPr>
          <p:cNvSpPr/>
          <p:nvPr/>
        </p:nvSpPr>
        <p:spPr>
          <a:xfrm>
            <a:off x="969818" y="2210178"/>
            <a:ext cx="10428443" cy="4154984"/>
          </a:xfrm>
          <a:prstGeom prst="rect">
            <a:avLst/>
          </a:prstGeom>
        </p:spPr>
        <p:txBody>
          <a:bodyPr wrap="square">
            <a:spAutoFit/>
          </a:bodyPr>
          <a:lstStyle/>
          <a:p>
            <a:r>
              <a:rPr lang="en-US" sz="2400" b="1" dirty="0">
                <a:solidFill>
                  <a:srgbClr val="7A3E9D"/>
                </a:solidFill>
                <a:latin typeface="Consolas" panose="020B0609020204030204" pitchFamily="49" charset="0"/>
              </a:rPr>
              <a:t>DB</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table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insert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nama</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nama</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email</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email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hp</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hp</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                </a:t>
            </a:r>
            <a:r>
              <a:rPr lang="en-US" sz="2400" i="1" dirty="0">
                <a:solidFill>
                  <a:srgbClr val="AAAAAA"/>
                </a:solidFill>
                <a:latin typeface="Consolas" panose="020B0609020204030204" pitchFamily="49" charset="0"/>
              </a:rPr>
              <a:t>//'</a:t>
            </a:r>
            <a:r>
              <a:rPr lang="en-US" sz="2400" i="1" dirty="0" err="1">
                <a:solidFill>
                  <a:srgbClr val="AAAAAA"/>
                </a:solidFill>
                <a:latin typeface="Consolas" panose="020B0609020204030204" pitchFamily="49" charset="0"/>
              </a:rPr>
              <a:t>foto</a:t>
            </a:r>
            <a:r>
              <a:rPr lang="en-US" sz="2400" i="1" dirty="0">
                <a:solidFill>
                  <a:srgbClr val="AAAAAA"/>
                </a:solidFill>
                <a:latin typeface="Consolas" panose="020B0609020204030204" pitchFamily="49" charset="0"/>
              </a:rPr>
              <a:t>'=&gt;$request-&gt;</a:t>
            </a:r>
            <a:r>
              <a:rPr lang="en-US" sz="2400" i="1" dirty="0" err="1">
                <a:solidFill>
                  <a:srgbClr val="AAAAAA"/>
                </a:solidFill>
                <a:latin typeface="Consolas" panose="020B0609020204030204" pitchFamily="49" charset="0"/>
              </a:rPr>
              <a:t>foto</a:t>
            </a:r>
            <a:r>
              <a:rPr lang="en-US" sz="2400" i="1" dirty="0">
                <a:solidFill>
                  <a:srgbClr val="AAAAAA"/>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foto</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fileName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i="1" dirty="0">
                <a:solidFill>
                  <a:srgbClr val="AAAAAA"/>
                </a:solidFill>
                <a:latin typeface="Consolas" panose="020B0609020204030204" pitchFamily="49" charset="0"/>
              </a:rPr>
              <a:t>//2.landing page</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redirect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78781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Proses Upload File(2)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E42421CE-3612-4E26-A8B4-5FC4232D8E5D}"/>
              </a:ext>
            </a:extLst>
          </p:cNvPr>
          <p:cNvPicPr>
            <a:picLocks noChangeAspect="1"/>
          </p:cNvPicPr>
          <p:nvPr/>
        </p:nvPicPr>
        <p:blipFill>
          <a:blip r:embed="rId4"/>
          <a:stretch>
            <a:fillRect/>
          </a:stretch>
        </p:blipFill>
        <p:spPr>
          <a:xfrm>
            <a:off x="862919" y="2651531"/>
            <a:ext cx="10272486" cy="3534065"/>
          </a:xfrm>
          <a:prstGeom prst="rect">
            <a:avLst/>
          </a:prstGeom>
          <a:ln w="6350">
            <a:solidFill>
              <a:schemeClr val="tx1"/>
            </a:solidFill>
          </a:ln>
        </p:spPr>
      </p:pic>
    </p:spTree>
    <p:extLst>
      <p:ext uri="{BB962C8B-B14F-4D97-AF65-F5344CB8AC3E}">
        <p14:creationId xmlns:p14="http://schemas.microsoft.com/office/powerpoint/2010/main" val="1961199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 Upload File(1)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AAC4CDC9-DCBB-4CA4-8767-CBAD59D79CCB}"/>
              </a:ext>
            </a:extLst>
          </p:cNvPr>
          <p:cNvPicPr>
            <a:picLocks noChangeAspect="1"/>
          </p:cNvPicPr>
          <p:nvPr/>
        </p:nvPicPr>
        <p:blipFill>
          <a:blip r:embed="rId4"/>
          <a:stretch>
            <a:fillRect/>
          </a:stretch>
        </p:blipFill>
        <p:spPr>
          <a:xfrm>
            <a:off x="727586" y="2490931"/>
            <a:ext cx="10543152" cy="4076124"/>
          </a:xfrm>
          <a:prstGeom prst="rect">
            <a:avLst/>
          </a:prstGeom>
          <a:ln w="6350">
            <a:solidFill>
              <a:schemeClr val="tx1"/>
            </a:solidFill>
          </a:ln>
        </p:spPr>
      </p:pic>
    </p:spTree>
    <p:extLst>
      <p:ext uri="{BB962C8B-B14F-4D97-AF65-F5344CB8AC3E}">
        <p14:creationId xmlns:p14="http://schemas.microsoft.com/office/powerpoint/2010/main" val="201532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 Upload File(2)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443A114B-AC26-4541-A131-2EFE8477E5DC}"/>
              </a:ext>
            </a:extLst>
          </p:cNvPr>
          <p:cNvPicPr>
            <a:picLocks noChangeAspect="1"/>
          </p:cNvPicPr>
          <p:nvPr/>
        </p:nvPicPr>
        <p:blipFill>
          <a:blip r:embed="rId4"/>
          <a:stretch>
            <a:fillRect/>
          </a:stretch>
        </p:blipFill>
        <p:spPr>
          <a:xfrm>
            <a:off x="2452018" y="2729921"/>
            <a:ext cx="7094287" cy="3172115"/>
          </a:xfrm>
          <a:prstGeom prst="rect">
            <a:avLst/>
          </a:prstGeom>
          <a:ln w="6350">
            <a:solidFill>
              <a:schemeClr val="tx1"/>
            </a:solidFill>
          </a:ln>
        </p:spPr>
      </p:pic>
    </p:spTree>
    <p:extLst>
      <p:ext uri="{BB962C8B-B14F-4D97-AF65-F5344CB8AC3E}">
        <p14:creationId xmlns:p14="http://schemas.microsoft.com/office/powerpoint/2010/main" val="386868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13986</TotalTime>
  <Words>2685</Words>
  <Application>Microsoft Office PowerPoint</Application>
  <PresentationFormat>Custom</PresentationFormat>
  <Paragraphs>302</Paragraphs>
  <Slides>17</Slides>
  <Notes>17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Consolas</vt:lpstr>
      <vt:lpstr>Courier New</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641</cp:revision>
  <cp:lastPrinted>2020-02-04T05:56:17Z</cp:lastPrinted>
  <dcterms:created xsi:type="dcterms:W3CDTF">2020-03-11T07:55:13Z</dcterms:created>
  <dcterms:modified xsi:type="dcterms:W3CDTF">2022-06-22T02:58:18Z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