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  <p:sldMasterId id="2147483687" r:id="rId3"/>
  </p:sldMasterIdLst>
  <p:notesMasterIdLst>
    <p:notesMasterId r:id="rId21"/>
  </p:notesMasterIdLst>
  <p:sldIdLst>
    <p:sldId id="256" r:id="rId4"/>
    <p:sldId id="531" r:id="rId5"/>
    <p:sldId id="461" r:id="rId6"/>
    <p:sldId id="532" r:id="rId7"/>
    <p:sldId id="533" r:id="rId8"/>
    <p:sldId id="534" r:id="rId9"/>
    <p:sldId id="535" r:id="rId10"/>
    <p:sldId id="536" r:id="rId11"/>
    <p:sldId id="537" r:id="rId12"/>
    <p:sldId id="543" r:id="rId13"/>
    <p:sldId id="542" r:id="rId14"/>
    <p:sldId id="538" r:id="rId15"/>
    <p:sldId id="539" r:id="rId16"/>
    <p:sldId id="540" r:id="rId17"/>
    <p:sldId id="541" r:id="rId18"/>
    <p:sldId id="544" r:id="rId19"/>
    <p:sldId id="368" r:id="rId20"/>
  </p:sldIdLst>
  <p:sldSz cx="11998325" cy="7559675"/>
  <p:notesSz cx="7315200" cy="96012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38" autoAdjust="0"/>
    <p:restoredTop sz="89105" autoAdjust="0"/>
  </p:normalViewPr>
  <p:slideViewPr>
    <p:cSldViewPr snapToGrid="0">
      <p:cViewPr varScale="1">
        <p:scale>
          <a:sx n="44" d="100"/>
          <a:sy n="44" d="100"/>
        </p:scale>
        <p:origin x="15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90" d="100"/>
          <a:sy n="90" d="100"/>
        </p:scale>
        <p:origin x="1962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96888" y="868363"/>
            <a:ext cx="6791325" cy="42799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id-ID" sz="19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778643" y="5422827"/>
            <a:ext cx="6228772" cy="513721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id-ID" sz="21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2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8939" cy="5704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id-ID" sz="15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24" name="PlaceHolder 4"/>
          <p:cNvSpPr>
            <a:spLocks noGrp="1"/>
          </p:cNvSpPr>
          <p:nvPr>
            <p:ph type="dt"/>
          </p:nvPr>
        </p:nvSpPr>
        <p:spPr>
          <a:xfrm>
            <a:off x="4407118" y="0"/>
            <a:ext cx="3378939" cy="5704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id-ID" sz="15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25" name="PlaceHolder 5"/>
          <p:cNvSpPr>
            <a:spLocks noGrp="1"/>
          </p:cNvSpPr>
          <p:nvPr>
            <p:ph type="ftr"/>
          </p:nvPr>
        </p:nvSpPr>
        <p:spPr>
          <a:xfrm>
            <a:off x="0" y="10846037"/>
            <a:ext cx="3378939" cy="5704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id-ID" sz="15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26" name="PlaceHolder 6"/>
          <p:cNvSpPr>
            <a:spLocks noGrp="1"/>
          </p:cNvSpPr>
          <p:nvPr>
            <p:ph type="sldNum"/>
          </p:nvPr>
        </p:nvSpPr>
        <p:spPr>
          <a:xfrm>
            <a:off x="4407118" y="10846037"/>
            <a:ext cx="3378939" cy="5704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FC83065C-07F1-4CB8-9AC7-8245F385ABA8}" type="slidenum">
              <a:rPr lang="id-ID" sz="1500" b="0" strike="noStrike" spc="-1">
                <a:latin typeface="Times New Roman"/>
              </a:rPr>
              <a:t>‹#›</a:t>
            </a:fld>
            <a:endParaRPr lang="id-ID" sz="15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75308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790879" y="4576747"/>
            <a:ext cx="5750833" cy="402896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just">
              <a:spcAft>
                <a:spcPts val="631"/>
              </a:spcAft>
            </a:pPr>
            <a:endParaRPr lang="id-ID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13495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891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5334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9349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0380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1806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543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1796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589" name="PlaceHolder 2"/>
          <p:cNvSpPr>
            <a:spLocks noGrp="1"/>
          </p:cNvSpPr>
          <p:nvPr>
            <p:ph type="body"/>
          </p:nvPr>
        </p:nvSpPr>
        <p:spPr>
          <a:xfrm>
            <a:off x="790878" y="4576747"/>
            <a:ext cx="5839080" cy="402858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02423" indent="-202044"/>
            <a:r>
              <a:rPr lang="id-ID" sz="1300" spc="-1" dirty="0">
                <a:solidFill>
                  <a:srgbClr val="000000"/>
                </a:solidFill>
                <a:latin typeface="Times New Roman"/>
              </a:rPr>
              <a:t>Referensi web diakses terakhir melalui websitenya </a:t>
            </a:r>
            <a:r>
              <a:rPr lang="id-ID" sz="1300" spc="-1">
                <a:solidFill>
                  <a:srgbClr val="000000"/>
                </a:solidFill>
                <a:latin typeface="Times New Roman"/>
              </a:rPr>
              <a:t>pada </a:t>
            </a:r>
            <a:r>
              <a:rPr lang="en-US" sz="1300" spc="-1">
                <a:solidFill>
                  <a:srgbClr val="000000"/>
                </a:solidFill>
                <a:latin typeface="Times New Roman"/>
              </a:rPr>
              <a:t>November</a:t>
            </a:r>
            <a:r>
              <a:rPr lang="id-ID" sz="1300" spc="-1">
                <a:solidFill>
                  <a:srgbClr val="000000"/>
                </a:solidFill>
                <a:latin typeface="Times New Roman"/>
              </a:rPr>
              <a:t> 202</a:t>
            </a:r>
            <a:r>
              <a:rPr lang="en-US" sz="1300" spc="-1">
                <a:solidFill>
                  <a:srgbClr val="000000"/>
                </a:solidFill>
                <a:latin typeface="Times New Roman"/>
              </a:rPr>
              <a:t>2</a:t>
            </a:r>
            <a:r>
              <a:rPr lang="id-ID" sz="1300" spc="-1">
                <a:solidFill>
                  <a:srgbClr val="000000"/>
                </a:solidFill>
                <a:latin typeface="Times New Roman"/>
              </a:rPr>
              <a:t>.</a:t>
            </a:r>
            <a:endParaRPr lang="id-ID" sz="13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3643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735013" y="1077913"/>
            <a:ext cx="6335712" cy="3992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41676" y="5442047"/>
            <a:ext cx="6215424" cy="479086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27016" indent="-227016"/>
            <a:endParaRPr lang="id-ID" sz="1300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786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950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473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853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161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746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303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8634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819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6915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0331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0904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60935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8896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076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8617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78864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300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55323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d-ID" sz="4400" b="1" strike="noStrike" spc="-1">
                <a:solidFill>
                  <a:srgbClr val="04617B"/>
                </a:solidFill>
                <a:latin typeface="Arial"/>
                <a:ea typeface="DejaVu Sans"/>
              </a:rPr>
              <a:t>Click to edit Master title style</a:t>
            </a:r>
            <a:endParaRPr lang="id-ID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44"/>
          <p:cNvPicPr/>
          <p:nvPr/>
        </p:nvPicPr>
        <p:blipFill>
          <a:blip r:embed="rId15"/>
          <a:stretch/>
        </p:blipFill>
        <p:spPr>
          <a:xfrm>
            <a:off x="4627440" y="6862680"/>
            <a:ext cx="2752200" cy="722160"/>
          </a:xfrm>
          <a:prstGeom prst="rect">
            <a:avLst/>
          </a:prstGeom>
          <a:ln>
            <a:noFill/>
          </a:ln>
        </p:spPr>
      </p:pic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84" name="TextShape 3"/>
          <p:cNvSpPr txBox="1"/>
          <p:nvPr/>
        </p:nvSpPr>
        <p:spPr>
          <a:xfrm>
            <a:off x="10539000" y="7061040"/>
            <a:ext cx="1458000" cy="427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fld id="{93A14F76-4C1D-4910-B7C1-EEFE8FCFAEA6}" type="slidenum">
              <a:rPr lang="id-ID" sz="2400" b="0" strike="noStrike" spc="-1">
                <a:latin typeface="Times New Roman"/>
              </a:rPr>
              <a:t>‹#›</a:t>
            </a:fld>
            <a:endParaRPr lang="id-ID" sz="2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r>
              <a:rPr lang="id-ID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11234520" cy="5419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855646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608400" y="1951689"/>
            <a:ext cx="10798200" cy="179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5400" b="1" strike="noStrike" spc="-1">
                <a:solidFill>
                  <a:srgbClr val="0066B3"/>
                </a:solidFill>
                <a:latin typeface="Arial"/>
                <a:ea typeface="DejaVu Sans"/>
              </a:rPr>
              <a:t>Extensions</a:t>
            </a:r>
            <a:r>
              <a:rPr lang="id-ID" sz="5400" b="1" strike="noStrike" spc="-1">
                <a:solidFill>
                  <a:srgbClr val="0066B3"/>
                </a:solidFill>
                <a:latin typeface="Arial"/>
                <a:ea typeface="DejaVu Sans"/>
              </a:rPr>
              <a:t> </a:t>
            </a:r>
            <a:endParaRPr lang="id-ID" sz="5400" b="1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5400" b="1" spc="-1">
                <a:solidFill>
                  <a:srgbClr val="0070C0"/>
                </a:solidFill>
                <a:latin typeface="Arial"/>
                <a:ea typeface="DejaVu Sans"/>
              </a:rPr>
              <a:t>Sweet Alert</a:t>
            </a:r>
            <a:endParaRPr lang="id-ID" sz="5400" b="1" strike="noStrike" spc="-1" dirty="0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608400" y="5823979"/>
            <a:ext cx="10789560" cy="6782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DBF5F9"/>
                </a:solidFill>
                <a:latin typeface="Source Sans Pro"/>
                <a:ea typeface="DejaVu Sans"/>
              </a:rPr>
              <a:t>Laravel Framework</a:t>
            </a:r>
            <a:endParaRPr lang="id-ID" sz="3600" b="0" strike="noStrike" spc="-1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534612-190D-4236-9668-B535F22BA20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9" y="-353314"/>
            <a:ext cx="3604133" cy="2018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Buat Tombol pada template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B44C73-8143-44AF-E620-E0CF90530514}"/>
              </a:ext>
            </a:extLst>
          </p:cNvPr>
          <p:cNvSpPr txBox="1"/>
          <p:nvPr/>
        </p:nvSpPr>
        <p:spPr>
          <a:xfrm>
            <a:off x="600062" y="1853581"/>
            <a:ext cx="107982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>
                <a:solidFill>
                  <a:srgbClr val="22863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"d-flex align-items-center"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2400" b="0">
                <a:solidFill>
                  <a:srgbClr val="22863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"{{ route('ruangan.edit', $r-&gt;id )}}"</a:t>
            </a:r>
            <a:endParaRPr lang="en-US" sz="2400" b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    class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"btn btn-success btn-sm btn-icon-text mr-3"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2400">
                <a:solidFill>
                  <a:srgbClr val="24292E"/>
                </a:solidFill>
                <a:latin typeface="Consolas" panose="020B0609020204030204" pitchFamily="49" charset="0"/>
              </a:rPr>
              <a:t>    </a:t>
            </a:r>
            <a:r>
              <a:rPr lang="en-US" sz="24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"Ubah Data Ruangan"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Ubah &lt;</a:t>
            </a:r>
            <a:r>
              <a:rPr lang="en-US" sz="2400" b="0">
                <a:solidFill>
                  <a:srgbClr val="22863A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"typcn typcn-edit btn-icon-append"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2400" b="0">
                <a:solidFill>
                  <a:srgbClr val="22863A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400">
                <a:solidFill>
                  <a:srgbClr val="24292E"/>
                </a:solidFill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>
                <a:solidFill>
                  <a:srgbClr val="22863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&gt;                                        </a:t>
            </a:r>
          </a:p>
          <a:p>
            <a:endParaRPr lang="en-US" sz="240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2400" b="0">
                <a:solidFill>
                  <a:srgbClr val="22863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"/ruangan-delete/{{$r-&gt;id}}"</a:t>
            </a:r>
            <a:endParaRPr lang="en-US" sz="2400" b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"btn btn-danger btn-sm delete-confirm"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role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400">
                <a:solidFill>
                  <a:srgbClr val="24292E"/>
                </a:solidFill>
                <a:latin typeface="Consolas" panose="020B0609020204030204" pitchFamily="49" charset="0"/>
              </a:rPr>
              <a:t>    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Hapus </a:t>
            </a:r>
          </a:p>
          <a:p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lang="en-US" sz="2400">
                <a:solidFill>
                  <a:srgbClr val="22863A"/>
                </a:solidFill>
                <a:latin typeface="Consolas" panose="020B0609020204030204" pitchFamily="49" charset="0"/>
              </a:rPr>
              <a:t>i </a:t>
            </a:r>
            <a:r>
              <a:rPr lang="en-US" sz="24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"typcn typcn-delete-outline btn-icon-append"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2400" b="0">
                <a:solidFill>
                  <a:srgbClr val="22863A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400">
                <a:solidFill>
                  <a:srgbClr val="24292E"/>
                </a:solidFill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>
                <a:solidFill>
                  <a:srgbClr val="22863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>
                <a:solidFill>
                  <a:srgbClr val="22863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576163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Setting pada Fungsi Store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D1465D-FE65-D937-C9E1-2B175911B559}"/>
              </a:ext>
            </a:extLst>
          </p:cNvPr>
          <p:cNvSpPr txBox="1"/>
          <p:nvPr/>
        </p:nvSpPr>
        <p:spPr>
          <a:xfrm>
            <a:off x="600061" y="1664570"/>
            <a:ext cx="10798199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store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$request){</a:t>
            </a:r>
          </a:p>
          <a:p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  . . . </a:t>
            </a:r>
            <a:endParaRPr lang="en-US" sz="2400" b="0">
              <a:solidFill>
                <a:srgbClr val="D73A49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sz="24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4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Ruangan</a:t>
            </a:r>
            <a:r>
              <a:rPr lang="en-US" sz="24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4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($input); </a:t>
            </a:r>
          </a:p>
          <a:p>
            <a:pPr lvl="1"/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4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4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4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'ruangan.index'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24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4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'success'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'Ruangan Created </a:t>
            </a:r>
          </a:p>
          <a:p>
            <a:pPr lvl="1"/>
            <a:r>
              <a:rPr lang="en-US" sz="2400">
                <a:solidFill>
                  <a:srgbClr val="032F62"/>
                </a:solidFill>
                <a:latin typeface="Consolas" panose="020B0609020204030204" pitchFamily="49" charset="0"/>
              </a:rPr>
              <a:t>								</a:t>
            </a:r>
            <a:r>
              <a:rPr lang="en-US" sz="2400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successfully!'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lvl="1"/>
            <a:r>
              <a:rPr lang="en-US" sz="24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4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\Exception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$e){</a:t>
            </a:r>
          </a:p>
          <a:p>
            <a:pPr lvl="1"/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4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4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4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'ruangan.index'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24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4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'error'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'Error during the </a:t>
            </a:r>
          </a:p>
          <a:p>
            <a:pPr lvl="1"/>
            <a:r>
              <a:rPr lang="en-US" sz="2400">
                <a:solidFill>
                  <a:srgbClr val="032F62"/>
                </a:solidFill>
                <a:latin typeface="Consolas" panose="020B0609020204030204" pitchFamily="49" charset="0"/>
              </a:rPr>
              <a:t>								</a:t>
            </a:r>
            <a:r>
              <a:rPr lang="en-US" sz="2400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creation!'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240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45430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Hasil saat Input Data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B7224A-D5CC-422D-3935-03FD6324F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8800" y="1855333"/>
            <a:ext cx="5860724" cy="38490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8477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Setting pada Fungsi Update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672AE3-8EF0-EF14-51C4-4A14DC7171C9}"/>
              </a:ext>
            </a:extLst>
          </p:cNvPr>
          <p:cNvSpPr txBox="1"/>
          <p:nvPr/>
        </p:nvSpPr>
        <p:spPr>
          <a:xfrm>
            <a:off x="600062" y="1606606"/>
            <a:ext cx="107982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$request, </a:t>
            </a:r>
            <a:r>
              <a:rPr lang="en-US" sz="24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Ruangan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$ruangan)</a:t>
            </a:r>
          </a:p>
          <a:p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4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   . . .</a:t>
            </a:r>
          </a:p>
          <a:p>
            <a:pPr lvl="1"/>
            <a:r>
              <a:rPr lang="en-US" sz="24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        $ruangan</a:t>
            </a:r>
            <a:r>
              <a:rPr lang="en-US" sz="24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4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($input);             </a:t>
            </a:r>
            <a:r>
              <a:rPr lang="en-US" sz="24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4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4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'ruangan.index'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24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4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'success'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'Ruangan Updated </a:t>
            </a:r>
          </a:p>
          <a:p>
            <a:pPr lvl="1"/>
            <a:r>
              <a:rPr lang="en-US" sz="2400">
                <a:solidFill>
                  <a:srgbClr val="032F62"/>
                </a:solidFill>
                <a:latin typeface="Consolas" panose="020B0609020204030204" pitchFamily="49" charset="0"/>
              </a:rPr>
              <a:t>							</a:t>
            </a:r>
            <a:r>
              <a:rPr lang="en-US" sz="2400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successfully!'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lvl="1"/>
            <a:r>
              <a:rPr lang="en-US" sz="24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4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\Exception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$e){</a:t>
            </a:r>
          </a:p>
          <a:p>
            <a:pPr lvl="1"/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4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4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4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'ruangan.index'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24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4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'error'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'Error during the </a:t>
            </a:r>
          </a:p>
          <a:p>
            <a:pPr lvl="1"/>
            <a:r>
              <a:rPr lang="en-US" sz="2400">
                <a:solidFill>
                  <a:srgbClr val="032F62"/>
                </a:solidFill>
                <a:latin typeface="Consolas" panose="020B0609020204030204" pitchFamily="49" charset="0"/>
              </a:rPr>
              <a:t>									</a:t>
            </a:r>
            <a:r>
              <a:rPr lang="en-US" sz="2400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creation!'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  </a:t>
            </a:r>
          </a:p>
          <a:p>
            <a:endParaRPr lang="en-US" sz="240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6057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Hasil saat Ubah Data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1FB2BA-B208-35F8-C395-225BC050FC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4092" y="2169464"/>
            <a:ext cx="6283364" cy="41102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2148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Setting pada Fungsi Delete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02FCA-5C97-1517-1A37-53DE051819C4}"/>
              </a:ext>
            </a:extLst>
          </p:cNvPr>
          <p:cNvSpPr txBox="1"/>
          <p:nvPr/>
        </p:nvSpPr>
        <p:spPr>
          <a:xfrm>
            <a:off x="600062" y="1803069"/>
            <a:ext cx="107982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($id)</a:t>
            </a:r>
          </a:p>
          <a:p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//--------hapus dulu fisik file foto--------</a:t>
            </a:r>
            <a:endParaRPr lang="en-US" sz="2400" b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    $ruangan </a:t>
            </a:r>
            <a:r>
              <a:rPr lang="en-US" sz="24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Ruangan</a:t>
            </a:r>
            <a:r>
              <a:rPr lang="en-US" sz="24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4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($id);</a:t>
            </a:r>
          </a:p>
          <a:p>
            <a:r>
              <a:rPr lang="en-US" sz="2400">
                <a:solidFill>
                  <a:srgbClr val="6A737D"/>
                </a:solidFill>
                <a:latin typeface="Consolas" panose="020B0609020204030204" pitchFamily="49" charset="0"/>
              </a:rPr>
              <a:t>	  //dd($ruangan); </a:t>
            </a:r>
          </a:p>
          <a:p>
            <a:b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24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($ruangan</a:t>
            </a:r>
            <a:r>
              <a:rPr lang="en-US" sz="24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foto1)){ </a:t>
            </a:r>
          </a:p>
          <a:p>
            <a:r>
              <a:rPr lang="en-US" sz="2400">
                <a:solidFill>
                  <a:srgbClr val="24292E"/>
                </a:solidFill>
                <a:latin typeface="Consolas" panose="020B0609020204030204" pitchFamily="49" charset="0"/>
              </a:rPr>
              <a:t>		</a:t>
            </a:r>
            <a:r>
              <a:rPr lang="en-US" sz="24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unlink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'img/ruangan/'</a:t>
            </a:r>
            <a:r>
              <a:rPr lang="en-US" sz="24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$ruangan</a:t>
            </a:r>
            <a:r>
              <a:rPr lang="en-US" sz="24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foto1);</a:t>
            </a:r>
          </a:p>
          <a:p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>
                <a:solidFill>
                  <a:srgbClr val="6A737D"/>
                </a:solidFill>
                <a:latin typeface="Consolas" panose="020B0609020204030204" pitchFamily="49" charset="0"/>
              </a:rPr>
              <a:t>}</a:t>
            </a:r>
            <a:endParaRPr lang="en-US" sz="2400" b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    $delete </a:t>
            </a:r>
            <a:r>
              <a:rPr lang="en-US" sz="24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Ruangan</a:t>
            </a:r>
            <a:r>
              <a:rPr lang="en-US" sz="24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4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'id'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 $id)</a:t>
            </a:r>
            <a:r>
              <a:rPr lang="en-US" sz="24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4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4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4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7351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Hasil saat Hapus Data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2FDF5B-800D-03D8-C42C-5395E4256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0584" y="2289775"/>
            <a:ext cx="5357156" cy="38684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5140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CustomShape 1"/>
          <p:cNvSpPr/>
          <p:nvPr/>
        </p:nvSpPr>
        <p:spPr>
          <a:xfrm>
            <a:off x="599040" y="121320"/>
            <a:ext cx="1079784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Referensi</a:t>
            </a:r>
            <a:endParaRPr lang="id-ID" sz="4400" b="0" strike="noStrike" spc="-1">
              <a:latin typeface="Arial"/>
            </a:endParaRPr>
          </a:p>
        </p:txBody>
      </p:sp>
      <p:sp>
        <p:nvSpPr>
          <p:cNvPr id="364" name="CustomShape 2"/>
          <p:cNvSpPr/>
          <p:nvPr/>
        </p:nvSpPr>
        <p:spPr>
          <a:xfrm>
            <a:off x="599040" y="1920240"/>
            <a:ext cx="10738800" cy="466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5" name="CustomShape 3"/>
          <p:cNvSpPr/>
          <p:nvPr/>
        </p:nvSpPr>
        <p:spPr>
          <a:xfrm>
            <a:off x="599040" y="2040840"/>
            <a:ext cx="10738800" cy="192727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432000" indent="-323280">
              <a:lnSpc>
                <a:spcPct val="100000"/>
              </a:lnSpc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id-ID" sz="3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https://laravel.</a:t>
            </a:r>
            <a:r>
              <a:rPr lang="id-ID" sz="3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com/</a:t>
            </a:r>
            <a:endParaRPr lang="en-US" sz="3200" b="0" strike="noStrike" spc="-1">
              <a:solidFill>
                <a:srgbClr val="000000"/>
              </a:solidFill>
              <a:latin typeface="Times New Roman"/>
              <a:ea typeface="DejaVu Sans"/>
            </a:endParaRPr>
          </a:p>
          <a:p>
            <a:pPr marL="432000" indent="-323280">
              <a:lnSpc>
                <a:spcPct val="100000"/>
              </a:lnSpc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id-ID" sz="3200" spc="-1">
                <a:solidFill>
                  <a:srgbClr val="000000"/>
                </a:solidFill>
                <a:latin typeface="Times New Roman"/>
                <a:ea typeface="DejaVu Sans"/>
              </a:rPr>
              <a:t>https://realrashid.github.io/sweet-alert/</a:t>
            </a:r>
            <a:endParaRPr lang="en-US" sz="3200" spc="-1">
              <a:solidFill>
                <a:srgbClr val="000000"/>
              </a:solidFill>
              <a:latin typeface="Times New Roman"/>
              <a:ea typeface="DejaVu Sans"/>
            </a:endParaRPr>
          </a:p>
          <a:p>
            <a:pPr marL="432000" indent="-323280">
              <a:lnSpc>
                <a:spcPct val="100000"/>
              </a:lnSpc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spc="-1">
                <a:solidFill>
                  <a:srgbClr val="000000"/>
                </a:solidFill>
                <a:latin typeface="Times New Roman"/>
                <a:ea typeface="DejaVu Sans"/>
              </a:rPr>
              <a:t>https://8bityard.com/sweet-alert-delete-confirm-in-laravel-8/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Nasrul, </a:t>
            </a: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S.Pd.I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, </a:t>
            </a: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S.Kom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, </a:t>
            </a: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M.Kom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65760" y="1920240"/>
            <a:ext cx="1097244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1080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Tx/>
              <a:buSzTx/>
              <a:buFontTx/>
              <a:buNone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0F80E8-6F4B-4EF3-A91F-5834602CA19D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177253" y="1920240"/>
            <a:ext cx="5691299" cy="3858769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err="1"/>
              <a:t>Dosen</a:t>
            </a:r>
            <a:r>
              <a:rPr lang="en-US" sz="3200" dirty="0"/>
              <a:t> </a:t>
            </a:r>
            <a:r>
              <a:rPr lang="en-US" sz="3200" dirty="0" err="1"/>
              <a:t>Tetap</a:t>
            </a:r>
            <a:r>
              <a:rPr lang="en-US" sz="3200" dirty="0"/>
              <a:t> STT Nurul </a:t>
            </a:r>
            <a:r>
              <a:rPr lang="en-US" sz="3200" dirty="0" err="1"/>
              <a:t>Fikri</a:t>
            </a: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err="1"/>
              <a:t>Instruktur</a:t>
            </a:r>
            <a:r>
              <a:rPr lang="en-US" sz="3200" dirty="0"/>
              <a:t> IT NF Computer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err="1"/>
              <a:t>Instruktur</a:t>
            </a:r>
            <a:r>
              <a:rPr lang="en-US" sz="3200" dirty="0"/>
              <a:t> IT </a:t>
            </a:r>
            <a:r>
              <a:rPr lang="en-US" sz="3200" dirty="0" err="1"/>
              <a:t>Sekolah</a:t>
            </a:r>
            <a:r>
              <a:rPr lang="en-US" sz="3200" dirty="0"/>
              <a:t> Programmer YBM PLN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err="1"/>
              <a:t>Instruktur</a:t>
            </a:r>
            <a:r>
              <a:rPr lang="en-US" sz="3200" dirty="0"/>
              <a:t> IT Fast Com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/>
              <a:t>Programmer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F8B616-3FFE-473C-B2B5-83EE8C4A45E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88" t="10403" r="17589" b="20410"/>
          <a:stretch/>
        </p:blipFill>
        <p:spPr>
          <a:xfrm>
            <a:off x="449560" y="1920241"/>
            <a:ext cx="5113541" cy="38587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Install Extensions Sweet Alert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CCF740-9120-4827-2A72-CB9F70CB9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62" y="2442672"/>
            <a:ext cx="9727149" cy="337783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81233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Konfigurasi di Config/App (Provider)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B1C45F-F211-A7FF-88FD-78EC5207D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9139" y="4015956"/>
            <a:ext cx="8720046" cy="2463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BE4A9E-6796-65D8-E229-695999896D05}"/>
              </a:ext>
            </a:extLst>
          </p:cNvPr>
          <p:cNvSpPr txBox="1"/>
          <p:nvPr/>
        </p:nvSpPr>
        <p:spPr>
          <a:xfrm>
            <a:off x="600062" y="1974058"/>
            <a:ext cx="107982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/>
              <a:t>Setelah berhasil menginstall extension sweet alert melalui composer, langkah selanjutnya melakukan konfigurasi tambahan di config/app.php untuk menambahkan provider dan alias vendor seperti kode program sebagai berikut:</a:t>
            </a:r>
          </a:p>
        </p:txBody>
      </p:sp>
    </p:spTree>
    <p:extLst>
      <p:ext uri="{BB962C8B-B14F-4D97-AF65-F5344CB8AC3E}">
        <p14:creationId xmlns:p14="http://schemas.microsoft.com/office/powerpoint/2010/main" val="946686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Konfigurasi di Config/App (Aliases)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F8643F-2CCB-BEFF-5CC6-6482E415C5BC}"/>
              </a:ext>
            </a:extLst>
          </p:cNvPr>
          <p:cNvSpPr txBox="1"/>
          <p:nvPr/>
        </p:nvSpPr>
        <p:spPr>
          <a:xfrm>
            <a:off x="600062" y="2912321"/>
            <a:ext cx="1067167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'aliases'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=&gt; Facade::defaultAliases()-&gt;merge([</a:t>
            </a:r>
          </a:p>
          <a:p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tambahan</a:t>
            </a:r>
            <a:endParaRPr lang="en-US" sz="2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'Alert'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=&gt; RealRashid\SweetAlert\Facades\Alert::</a:t>
            </a:r>
            <a:r>
              <a:rPr lang="en-US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])-&gt;toArray(),</a:t>
            </a:r>
          </a:p>
        </p:txBody>
      </p:sp>
    </p:spTree>
    <p:extLst>
      <p:ext uri="{BB962C8B-B14F-4D97-AF65-F5344CB8AC3E}">
        <p14:creationId xmlns:p14="http://schemas.microsoft.com/office/powerpoint/2010/main" val="2298650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Sertakan di admin/index.blade.php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54D79D-E485-9EBC-9DC2-D243A2D23B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5688" y="3177465"/>
            <a:ext cx="6546947" cy="149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686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Publis Paket Sweet Alert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4316BA-7F3D-141A-2C1A-C80BCD5C4D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2190365"/>
            <a:ext cx="11998325" cy="388232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27706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Setting Global pada Controller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C6E6E5-4D4B-C985-72DA-A2077D989C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7663" y="1643515"/>
            <a:ext cx="5947111" cy="510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002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Buat Route Baru pada routes/web.php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9413E9-238A-C8AB-9D5E-FFD5A8897F3F}"/>
              </a:ext>
            </a:extLst>
          </p:cNvPr>
          <p:cNvSpPr txBox="1"/>
          <p:nvPr/>
        </p:nvSpPr>
        <p:spPr>
          <a:xfrm>
            <a:off x="600062" y="2071677"/>
            <a:ext cx="107982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&lt;?php</a:t>
            </a:r>
          </a:p>
          <a:p>
            <a:b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Illuminate\Support\Facades\Route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App\Http\Controllers\RuanganController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2400" b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24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4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resource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'/ruangan'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RuanganController</a:t>
            </a:r>
            <a:r>
              <a:rPr lang="en-US" sz="24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::class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2400" b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24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4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'/ruangan-delete/{id}’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sz="2400">
                <a:solidFill>
                  <a:srgbClr val="24292E"/>
                </a:solidFill>
                <a:latin typeface="Consolas" panose="020B0609020204030204" pitchFamily="49" charset="0"/>
              </a:rPr>
              <a:t>		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RuanganController</a:t>
            </a:r>
            <a:r>
              <a:rPr lang="en-US" sz="24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::class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'delete'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968002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modul_es6</Template>
  <TotalTime>14303</TotalTime>
  <Words>617</Words>
  <Application>Microsoft Office PowerPoint</Application>
  <PresentationFormat>Custom</PresentationFormat>
  <Paragraphs>96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Consolas</vt:lpstr>
      <vt:lpstr>Source Sans Pro</vt:lpstr>
      <vt:lpstr>Symbol</vt:lpstr>
      <vt:lpstr>Times New Roman</vt:lpstr>
      <vt:lpstr>Wingdings</vt:lpstr>
      <vt:lpstr>Office Theme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nasrul</dc:creator>
  <dc:description/>
  <cp:lastModifiedBy>nasrul ivan</cp:lastModifiedBy>
  <cp:revision>649</cp:revision>
  <cp:lastPrinted>2020-02-04T05:56:17Z</cp:lastPrinted>
  <dcterms:created xsi:type="dcterms:W3CDTF">2020-03-11T07:55:13Z</dcterms:created>
  <dcterms:modified xsi:type="dcterms:W3CDTF">2022-11-20T23:22:34Z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113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113</vt:i4>
  </property>
</Properties>
</file>