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12"/>
  </p:notesMasterIdLst>
  <p:sldIdLst>
    <p:sldId id="256" r:id="rId4"/>
    <p:sldId id="531" r:id="rId5"/>
    <p:sldId id="498" r:id="rId6"/>
    <p:sldId id="526" r:id="rId7"/>
    <p:sldId id="527" r:id="rId8"/>
    <p:sldId id="528" r:id="rId9"/>
    <p:sldId id="529" r:id="rId10"/>
    <p:sldId id="368" r:id="rId11"/>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79926" autoAdjust="0"/>
  </p:normalViewPr>
  <p:slideViewPr>
    <p:cSldViewPr snapToGrid="0">
      <p:cViewPr varScale="1">
        <p:scale>
          <a:sx n="53" d="100"/>
          <a:sy n="53" d="100"/>
        </p:scale>
        <p:origin x="1578" y="66"/>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dan proses </a:t>
            </a:r>
            <a:r>
              <a:rPr lang="en-US" dirty="0" err="1">
                <a:solidFill>
                  <a:schemeClr val="tx1"/>
                </a:solidFill>
                <a:latin typeface="Times New Roman" panose="02020603050405020304" pitchFamily="18" charset="0"/>
                <a:cs typeface="Times New Roman" panose="02020603050405020304" pitchFamily="18" charset="0"/>
              </a:rPr>
              <a:t>mungkin</a:t>
            </a:r>
            <a:r>
              <a:rPr lang="en-US" dirty="0">
                <a:solidFill>
                  <a:schemeClr val="tx1"/>
                </a:solidFill>
                <a:latin typeface="Times New Roman" panose="02020603050405020304" pitchFamily="18" charset="0"/>
                <a:cs typeface="Times New Roman" panose="02020603050405020304" pitchFamily="18" charset="0"/>
              </a:rPr>
              <a:t> juga </a:t>
            </a:r>
            <a:r>
              <a:rPr lang="en-US" dirty="0" err="1">
                <a:solidFill>
                  <a:schemeClr val="tx1"/>
                </a:solidFill>
                <a:latin typeface="Times New Roman" panose="02020603050405020304" pitchFamily="18" charset="0"/>
                <a:cs typeface="Times New Roman" panose="02020603050405020304" pitchFamily="18" charset="0"/>
              </a:rPr>
              <a:t>perlu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mengotorisasi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tindakan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otomatis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jaringan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Layanan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pencadangan</a:t>
            </a:r>
            <a:r>
              <a:rPr lang="en-US" dirty="0">
                <a:solidFill>
                  <a:schemeClr val="tx1"/>
                </a:solidFill>
                <a:latin typeface="Times New Roman" panose="02020603050405020304" pitchFamily="18" charset="0"/>
                <a:cs typeface="Times New Roman" panose="02020603050405020304" pitchFamily="18" charset="0"/>
              </a:rPr>
              <a:t> online,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penambalan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pemutakhiran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pemantauan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jarak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jauh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teknologi</a:t>
            </a:r>
            <a:r>
              <a:rPr lang="en-US" dirty="0">
                <a:solidFill>
                  <a:schemeClr val="tx1"/>
                </a:solidFill>
                <a:latin typeface="Times New Roman" panose="02020603050405020304" pitchFamily="18" charset="0"/>
                <a:cs typeface="Times New Roman" panose="02020603050405020304" pitchFamily="18" charset="0"/>
              </a:rPr>
              <a:t> telemedicine dan smart grid, </a:t>
            </a:r>
            <a:r>
              <a:rPr lang="en-US" dirty="0" err="1">
                <a:solidFill>
                  <a:schemeClr val="tx1"/>
                </a:solidFill>
                <a:latin typeface="Times New Roman" panose="02020603050405020304" pitchFamily="18" charset="0"/>
                <a:cs typeface="Times New Roman" panose="02020603050405020304" pitchFamily="18" charset="0"/>
              </a:rPr>
              <a:t>semua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perlu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mengotentikasi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aman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memverifikasi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bahwa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resmi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terlibat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interaksi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apa</a:t>
            </a:r>
            <a:r>
              <a:rPr lang="en-US" dirty="0">
                <a:solidFill>
                  <a:schemeClr val="tx1"/>
                </a:solidFill>
                <a:latin typeface="Times New Roman" panose="02020603050405020304" pitchFamily="18" charset="0"/>
                <a:cs typeface="Times New Roman" panose="02020603050405020304" pitchFamily="18" charset="0"/>
              </a:rPr>
              <a:t> pun dan </a:t>
            </a:r>
            <a:r>
              <a:rPr lang="en-US" dirty="0" err="1">
                <a:solidFill>
                  <a:schemeClr val="tx1"/>
                </a:solidFill>
                <a:latin typeface="Times New Roman" panose="02020603050405020304" pitchFamily="18" charset="0"/>
                <a:cs typeface="Times New Roman" panose="02020603050405020304" pitchFamily="18" charset="0"/>
              </a:rPr>
              <a:t>bukan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peretas</a:t>
            </a:r>
            <a:r>
              <a:rPr lang="en-US" dirty="0">
                <a:solidFill>
                  <a:schemeClr val="tx1"/>
                </a:solidFill>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98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latin typeface="Times New Roman" panose="02020603050405020304" pitchFamily="18" charset="0"/>
                <a:cs typeface="Times New Roman" panose="02020603050405020304" pitchFamily="18" charset="0"/>
              </a:rPr>
              <a:t>Ketika </a:t>
            </a:r>
            <a:r>
              <a:rPr lang="en-US" sz="1300" dirty="0" err="1">
                <a:latin typeface="Times New Roman" panose="02020603050405020304" pitchFamily="18" charset="0"/>
                <a:cs typeface="Times New Roman" panose="02020603050405020304" pitchFamily="18" charset="0"/>
              </a:rPr>
              <a:t>hanya</a:t>
            </a:r>
            <a:r>
              <a:rPr lang="en-US" sz="1300" dirty="0">
                <a:latin typeface="Times New Roman" panose="02020603050405020304" pitchFamily="18" charset="0"/>
                <a:cs typeface="Times New Roman" panose="02020603050405020304" pitchFamily="18" charset="0"/>
              </a:rPr>
              <a:t> role user admin yang </a:t>
            </a:r>
            <a:r>
              <a:rPr lang="en-US" sz="1300" dirty="0" err="1">
                <a:latin typeface="Times New Roman" panose="02020603050405020304" pitchFamily="18" charset="0"/>
                <a:cs typeface="Times New Roman" panose="02020603050405020304" pitchFamily="18" charset="0"/>
              </a:rPr>
              <a:t>boleh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menu </a:t>
            </a:r>
            <a:r>
              <a:rPr lang="en-US" sz="1300" dirty="0" err="1">
                <a:latin typeface="Times New Roman" panose="02020603050405020304" pitchFamily="18" charset="0"/>
                <a:cs typeface="Times New Roman" panose="02020603050405020304" pitchFamily="18" charset="0"/>
              </a:rPr>
              <a:t>kelola</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buatkan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logika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atas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@if( Auth::user()-&gt;role == ’admin’)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awal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kondisi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hanya</a:t>
            </a:r>
            <a:r>
              <a:rPr lang="en-US" sz="1300" dirty="0">
                <a:latin typeface="Times New Roman" panose="02020603050405020304" pitchFamily="18" charset="0"/>
                <a:cs typeface="Times New Roman" panose="02020603050405020304" pitchFamily="18" charset="0"/>
              </a:rPr>
              <a:t> role user admin yang </a:t>
            </a:r>
            <a:r>
              <a:rPr lang="en-US" sz="1300" dirty="0" err="1">
                <a:latin typeface="Times New Roman" panose="02020603050405020304" pitchFamily="18" charset="0"/>
                <a:cs typeface="Times New Roman" panose="02020603050405020304" pitchFamily="18" charset="0"/>
              </a:rPr>
              <a:t>boleh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menu </a:t>
            </a:r>
            <a:r>
              <a:rPr lang="en-US" sz="1300" dirty="0" err="1">
                <a:latin typeface="Times New Roman" panose="02020603050405020304" pitchFamily="18" charset="0"/>
                <a:cs typeface="Times New Roman" panose="02020603050405020304" pitchFamily="18" charset="0"/>
              </a:rPr>
              <a:t>kelola</a:t>
            </a:r>
            <a:r>
              <a:rPr lang="en-US" sz="1300" dirty="0">
                <a:latin typeface="Times New Roman" panose="02020603050405020304" pitchFamily="18" charset="0"/>
                <a:cs typeface="Times New Roman" panose="02020603050405020304" pitchFamily="18" charset="0"/>
              </a:rPr>
              <a:t> user.</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&lt;a </a:t>
            </a:r>
            <a:r>
              <a:rPr lang="en-US" sz="1300" b="1" i="1" dirty="0">
                <a:latin typeface="Consolas" panose="020B0609020204030204" pitchFamily="49" charset="0"/>
              </a:rPr>
              <a:t>class</a:t>
            </a:r>
            <a:r>
              <a:rPr lang="en-US" sz="1300" b="1" dirty="0">
                <a:latin typeface="Consolas" panose="020B0609020204030204" pitchFamily="49" charset="0"/>
              </a:rPr>
              <a:t>=“dropdown-item"&gt; . . . &lt;/li&gt;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menu link </a:t>
            </a:r>
            <a:r>
              <a:rPr lang="en-US" sz="1300" dirty="0" err="1">
                <a:latin typeface="Times New Roman" panose="02020603050405020304" pitchFamily="18" charset="0"/>
                <a:cs typeface="Times New Roman" panose="02020603050405020304" pitchFamily="18" charset="0"/>
              </a:rPr>
              <a:t>kelola</a:t>
            </a:r>
            <a:r>
              <a:rPr lang="en-US" sz="1300" dirty="0">
                <a:latin typeface="Times New Roman" panose="02020603050405020304" pitchFamily="18" charset="0"/>
                <a:cs typeface="Times New Roman" panose="02020603050405020304" pitchFamily="18" charset="0"/>
              </a:rPr>
              <a:t> user.</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@endif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kondisi</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70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42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a:latin typeface="Times New Roman" panose="02020603050405020304" pitchFamily="18" charset="0"/>
                <a:cs typeface="Times New Roman" panose="02020603050405020304" pitchFamily="18" charset="0"/>
              </a:rPr>
              <a:t>Ketika </a:t>
            </a:r>
            <a:r>
              <a:rPr lang="en-US" sz="1300" dirty="0" err="1">
                <a:latin typeface="Times New Roman" panose="02020603050405020304" pitchFamily="18" charset="0"/>
                <a:cs typeface="Times New Roman" panose="02020603050405020304" pitchFamily="18" charset="0"/>
              </a:rPr>
              <a:t>seorang</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boleh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tertentu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saja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terlarang.blade.php</a:t>
            </a:r>
            <a:r>
              <a:rPr lang="en-US" sz="1300" dirty="0">
                <a:latin typeface="Times New Roman" panose="02020603050405020304" pitchFamily="18" charset="0"/>
                <a:cs typeface="Times New Roman" panose="02020603050405020304" pitchFamily="18" charset="0"/>
              </a:rPr>
              <a:t> (access denied)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atas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@extends('</a:t>
            </a:r>
            <a:r>
              <a:rPr lang="en-US" sz="1300" b="1" dirty="0" err="1">
                <a:latin typeface="Consolas" panose="020B0609020204030204" pitchFamily="49" charset="0"/>
              </a:rPr>
              <a:t>layouts.index</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layout web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layouts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index.blade.php</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@section('content’)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awal</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@if( Auth::user()-&gt;role != '</a:t>
            </a:r>
            <a:r>
              <a:rPr lang="en-US" sz="1300" b="1" dirty="0" err="1">
                <a:latin typeface="Consolas" panose="020B0609020204030204" pitchFamily="49" charset="0"/>
              </a:rPr>
              <a:t>anggota</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kondisi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role </a:t>
            </a:r>
            <a:r>
              <a:rPr lang="en-US" sz="1300" dirty="0" err="1">
                <a:latin typeface="Times New Roman" panose="02020603050405020304" pitchFamily="18" charset="0"/>
                <a:cs typeface="Times New Roman" panose="02020603050405020304" pitchFamily="18" charset="0"/>
              </a:rPr>
              <a:t>usernya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anggota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boleh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web.</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i="1" dirty="0">
                <a:latin typeface="Consolas" panose="020B0609020204030204" pitchFamily="49" charset="0"/>
              </a:rPr>
              <a:t>{{-- content--}}</a:t>
            </a:r>
            <a:r>
              <a:rPr lang="en-US" sz="1300" i="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@else @include('</a:t>
            </a:r>
            <a:r>
              <a:rPr lang="en-US" sz="1300" b="1" dirty="0" err="1">
                <a:latin typeface="Consolas" panose="020B0609020204030204" pitchFamily="49" charset="0"/>
              </a:rPr>
              <a:t>auth.terlarang</a:t>
            </a:r>
            <a:r>
              <a:rPr lang="en-US" sz="1300" b="1" dirty="0">
                <a:latin typeface="Consolas" panose="020B0609020204030204" pitchFamily="49" charset="0"/>
              </a:rPr>
              <a:t>') @endif</a:t>
            </a:r>
            <a:r>
              <a:rPr lang="en-US" sz="1300" dirty="0">
                <a:latin typeface="Times New Roman" panose="02020603050405020304" pitchFamily="18" charset="0"/>
                <a:cs typeface="Times New Roman" panose="02020603050405020304" pitchFamily="18" charset="0"/>
              </a:rPr>
              <a:t> role user </a:t>
            </a:r>
            <a:r>
              <a:rPr lang="en-US" sz="1300" dirty="0" err="1">
                <a:latin typeface="Times New Roman" panose="02020603050405020304" pitchFamily="18" charset="0"/>
                <a:cs typeface="Times New Roman" panose="02020603050405020304" pitchFamily="18" charset="0"/>
              </a:rPr>
              <a:t>selain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anggota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akses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access denied.</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a:t>
            </a:r>
            <a:r>
              <a:rPr lang="en-US" sz="1300" b="1" dirty="0" err="1">
                <a:latin typeface="Consolas" panose="020B0609020204030204" pitchFamily="49" charset="0"/>
              </a:rPr>
              <a:t>endsection</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78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id-ID" sz="1300" spc="-1" dirty="0">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mencoba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otorisasi</a:t>
            </a:r>
            <a:r>
              <a:rPr lang="en-US" sz="1300" spc="-1" dirty="0">
                <a:latin typeface="Times New Roman" panose="02020603050405020304" pitchFamily="18" charset="0"/>
                <a:cs typeface="Times New Roman" panose="02020603050405020304" pitchFamily="18" charset="0"/>
              </a:rPr>
              <a:t> user pada</a:t>
            </a:r>
            <a:r>
              <a:rPr lang="id-ID" sz="1300" spc="-1" dirty="0">
                <a:latin typeface="Times New Roman" panose="02020603050405020304" pitchFamily="18" charset="0"/>
                <a:cs typeface="Times New Roman" panose="02020603050405020304" pitchFamily="18" charset="0"/>
              </a:rPr>
              <a:t> aplikasi, ikuti langkah-langkah sebagai berikut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ini</a:t>
            </a:r>
            <a:r>
              <a:rPr lang="id-ID" sz="1300" spc="-1" dirty="0">
                <a:latin typeface="Times New Roman" panose="02020603050405020304" pitchFamily="18" charset="0"/>
                <a:cs typeface="Times New Roman" panose="02020603050405020304" pitchFamily="18" charset="0"/>
              </a:rPr>
              <a:t>:</a:t>
            </a:r>
            <a:endParaRPr lang="en-US" sz="1300" spc="-1" dirty="0">
              <a:latin typeface="Times New Roman" panose="02020603050405020304" pitchFamily="18" charset="0"/>
              <a:cs typeface="Times New Roman" panose="02020603050405020304" pitchFamily="18" charset="0"/>
            </a:endParaRPr>
          </a:p>
          <a:p>
            <a:pPr algn="just">
              <a:lnSpc>
                <a:spcPct val="150000"/>
              </a:lnSpc>
            </a:pP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Hidupkan service apache/web server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CMD, lalu masuk ke folder aplikasi web Laravel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CMD ketikkan perintah: </a:t>
            </a:r>
            <a:r>
              <a:rPr lang="id-ID" sz="1300" b="1" spc="-1" dirty="0">
                <a:latin typeface="Times New Roman" panose="02020603050405020304" pitchFamily="18" charset="0"/>
                <a:cs typeface="Times New Roman" panose="02020603050405020304" pitchFamily="18" charset="0"/>
              </a:rPr>
              <a:t>php artisan serve</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salah satu web browser kesukaan Anda, misal: Google Chrome atau Firefox.</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Login </a:t>
            </a:r>
            <a:r>
              <a:rPr lang="en-US" sz="1300" spc="-1" dirty="0" err="1">
                <a:latin typeface="Times New Roman" panose="02020603050405020304" pitchFamily="18" charset="0"/>
                <a:cs typeface="Times New Roman" panose="02020603050405020304" pitchFamily="18" charset="0"/>
              </a:rPr>
              <a:t>sebagai</a:t>
            </a:r>
            <a:r>
              <a:rPr lang="en-US" sz="1300" spc="-1" dirty="0">
                <a:latin typeface="Times New Roman" panose="02020603050405020304" pitchFamily="18" charset="0"/>
                <a:cs typeface="Times New Roman" panose="02020603050405020304" pitchFamily="18" charset="0"/>
              </a:rPr>
              <a:t> role </a:t>
            </a:r>
            <a:r>
              <a:rPr lang="en-US" sz="1300" spc="-1" dirty="0" err="1">
                <a:latin typeface="Times New Roman" panose="02020603050405020304" pitchFamily="18" charset="0"/>
                <a:cs typeface="Times New Roman" panose="02020603050405020304" pitchFamily="18" charset="0"/>
              </a:rPr>
              <a:t>anggota</a:t>
            </a:r>
            <a:r>
              <a:rPr lang="id-ID" sz="1300" spc="-1" dirty="0">
                <a:latin typeface="Times New Roman" panose="02020603050405020304" pitchFamily="18" charset="0"/>
                <a:cs typeface="Times New Roman" panose="02020603050405020304" pitchFamily="18" charset="0"/>
              </a:rPr>
              <a:t>. </a:t>
            </a:r>
            <a:endParaRPr lang="en-US"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alamat web/url akan terlihat request http://localhost:8000/pengarang.</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Karena role </a:t>
            </a:r>
            <a:r>
              <a:rPr lang="en-US" sz="1300" spc="-1" dirty="0" err="1">
                <a:latin typeface="Times New Roman" panose="02020603050405020304" pitchFamily="18" charset="0"/>
                <a:cs typeface="Times New Roman" panose="02020603050405020304" pitchFamily="18" charset="0"/>
              </a:rPr>
              <a:t>anggota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tidak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diizinkan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ke</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pengarang</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maka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akan</a:t>
            </a:r>
            <a:r>
              <a:rPr lang="en-US" sz="1300" spc="-1" dirty="0">
                <a:latin typeface="Times New Roman" panose="02020603050405020304" pitchFamily="18" charset="0"/>
                <a:cs typeface="Times New Roman" panose="02020603050405020304" pitchFamily="18" charset="0"/>
              </a:rPr>
              <a:t> di </a:t>
            </a:r>
            <a:r>
              <a:rPr lang="en-US" sz="1300" spc="-1" dirty="0" err="1">
                <a:latin typeface="Times New Roman" panose="02020603050405020304" pitchFamily="18" charset="0"/>
                <a:cs typeface="Times New Roman" panose="02020603050405020304" pitchFamily="18" charset="0"/>
              </a:rPr>
              <a:t>arahkan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ke</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halaman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terlarang.blade</a:t>
            </a:r>
            <a:r>
              <a:rPr lang="id-ID" sz="1300" spc="-1" dirty="0">
                <a:latin typeface="Times New Roman" panose="02020603050405020304" pitchFamily="18" charset="0"/>
                <a:cs typeface="Times New Roman" panose="02020603050405020304" pitchFamily="18" charset="0"/>
              </a:rPr>
              <a:t>.</a:t>
            </a:r>
            <a:r>
              <a:rPr lang="en-US" sz="1300" spc="-1" dirty="0">
                <a:latin typeface="Times New Roman" panose="02020603050405020304" pitchFamily="18" charset="0"/>
                <a:cs typeface="Times New Roman" panose="02020603050405020304" pitchFamily="18" charset="0"/>
              </a:rPr>
              <a:t>php (access denied).</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Selamat Anda sudah berhasil </a:t>
            </a:r>
            <a:r>
              <a:rPr lang="en-US" sz="1300" spc="-1" dirty="0" err="1">
                <a:latin typeface="Times New Roman" panose="02020603050405020304" pitchFamily="18" charset="0"/>
                <a:cs typeface="Times New Roman" panose="02020603050405020304" pitchFamily="18" charset="0"/>
              </a:rPr>
              <a:t>menerapkan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otorisasi</a:t>
            </a:r>
            <a:r>
              <a:rPr lang="en-US" sz="1300" spc="-1" dirty="0">
                <a:latin typeface="Times New Roman" panose="02020603050405020304" pitchFamily="18" charset="0"/>
                <a:cs typeface="Times New Roman" panose="02020603050405020304" pitchFamily="18" charset="0"/>
              </a:rPr>
              <a:t> user </a:t>
            </a:r>
            <a:r>
              <a:rPr lang="id-ID" sz="1300" spc="-1" dirty="0">
                <a:latin typeface="Times New Roman" panose="02020603050405020304" pitchFamily="18" charset="0"/>
                <a:cs typeface="Times New Roman" panose="02020603050405020304" pitchFamily="18" charset="0"/>
              </a:rPr>
              <a:t>pada aplikasi framework Laravel Anda.</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18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3" name="TextShape 3"/>
          <p:cNvSpPr txBox="1"/>
          <p:nvPr/>
        </p:nvSpPr>
        <p:spPr>
          <a:xfrm>
            <a:off x="10323000" y="7060680"/>
            <a:ext cx="1458000" cy="427320"/>
          </a:xfrm>
          <a:prstGeom prst="rect">
            <a:avLst/>
          </a:prstGeom>
          <a:noFill/>
          <a:ln>
            <a:noFill/>
          </a:ln>
        </p:spPr>
        <p:txBody>
          <a:bodyPr lIns="90000" tIns="45000" rIns="90000" bIns="45000">
            <a:noAutofit/>
          </a:bodyPr>
          <a:lstStyle/>
          <a:p>
            <a:fld id="{E89CAEA6-8921-4D4A-BF38-1032550ECBCE}"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Otorisasi</a:t>
            </a:r>
            <a:r>
              <a:rPr lang="en-US" sz="4400" b="1" spc="-1" dirty="0">
                <a:solidFill>
                  <a:srgbClr val="FFFFFF"/>
                </a:solidFill>
              </a:rPr>
              <a:t> User(1)</a:t>
            </a:r>
            <a:endParaRPr lang="id-ID" sz="4400" spc="-1" dirty="0">
              <a:solidFill>
                <a:prstClr val="black"/>
              </a:solidFill>
            </a:endParaRPr>
          </a:p>
        </p:txBody>
      </p:sp>
      <p:sp>
        <p:nvSpPr>
          <p:cNvPr id="2" name="Rectangle 1">
            <a:extLst>
              <a:ext uri="{FF2B5EF4-FFF2-40B4-BE49-F238E27FC236}">
                <a16:creationId xmlns:a16="http://schemas.microsoft.com/office/drawing/2014/main" id="{5B4E92BC-EA7D-4916-87EE-50E85207CA37}"/>
              </a:ext>
            </a:extLst>
          </p:cNvPr>
          <p:cNvSpPr/>
          <p:nvPr/>
        </p:nvSpPr>
        <p:spPr>
          <a:xfrm>
            <a:off x="600061" y="2125439"/>
            <a:ext cx="10798199" cy="4524315"/>
          </a:xfrm>
          <a:prstGeom prst="rect">
            <a:avLst/>
          </a:prstGeom>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Otorisasi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mencakup</a:t>
            </a:r>
            <a:r>
              <a:rPr lang="en-US" sz="3200" dirty="0">
                <a:latin typeface="Times New Roman" panose="02020603050405020304" pitchFamily="18" charset="0"/>
                <a:cs typeface="Times New Roman" panose="02020603050405020304" pitchFamily="18" charset="0"/>
              </a:rPr>
              <a:t> proses </a:t>
            </a:r>
            <a:r>
              <a:rPr lang="en-US" sz="3200" dirty="0" err="1">
                <a:latin typeface="Times New Roman" panose="02020603050405020304" pitchFamily="18" charset="0"/>
                <a:cs typeface="Times New Roman" panose="02020603050405020304" pitchFamily="18" charset="0"/>
              </a:rPr>
              <a:t>melalui</a:t>
            </a:r>
            <a:r>
              <a:rPr lang="en-US" sz="3200" dirty="0">
                <a:latin typeface="Times New Roman" panose="02020603050405020304" pitchFamily="18" charset="0"/>
                <a:cs typeface="Times New Roman" panose="02020603050405020304" pitchFamily="18" charset="0"/>
              </a:rPr>
              <a:t> administrator yang </a:t>
            </a:r>
            <a:r>
              <a:rPr lang="en-US" sz="3200" dirty="0" err="1">
                <a:latin typeface="Times New Roman" panose="02020603050405020304" pitchFamily="18" charset="0"/>
                <a:cs typeface="Times New Roman" panose="02020603050405020304" pitchFamily="18" charset="0"/>
              </a:rPr>
              <a:t>memberikan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akses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kepada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diautentikasi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serta</a:t>
            </a:r>
            <a:r>
              <a:rPr lang="en-US" sz="3200" dirty="0">
                <a:latin typeface="Times New Roman" panose="02020603050405020304" pitchFamily="18" charset="0"/>
                <a:cs typeface="Times New Roman" panose="02020603050405020304" pitchFamily="18" charset="0"/>
              </a:rPr>
              <a:t> proses </a:t>
            </a:r>
            <a:r>
              <a:rPr lang="en-US" sz="3200" dirty="0" err="1">
                <a:latin typeface="Times New Roman" panose="02020603050405020304" pitchFamily="18" charset="0"/>
                <a:cs typeface="Times New Roman" panose="02020603050405020304" pitchFamily="18" charset="0"/>
              </a:rPr>
              <a:t>pengecekan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izin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memverifikasi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bahwa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diberikan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akses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sumber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tersebut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istimewa</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preferensi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diberikan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resmi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bergantung</a:t>
            </a:r>
            <a:r>
              <a:rPr lang="en-US" sz="3200" dirty="0">
                <a:latin typeface="Times New Roman" panose="02020603050405020304" pitchFamily="18" charset="0"/>
                <a:cs typeface="Times New Roman" panose="02020603050405020304" pitchFamily="18" charset="0"/>
              </a:rPr>
              <a:t> pada </a:t>
            </a:r>
            <a:r>
              <a:rPr lang="en-US" sz="3200" dirty="0" err="1">
                <a:latin typeface="Times New Roman" panose="02020603050405020304" pitchFamily="18" charset="0"/>
                <a:cs typeface="Times New Roman" panose="02020603050405020304" pitchFamily="18" charset="0"/>
              </a:rPr>
              <a:t>izin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disimpan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lokal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di server </a:t>
            </a:r>
            <a:r>
              <a:rPr lang="en-US" sz="3200" dirty="0" err="1">
                <a:latin typeface="Times New Roman" panose="02020603050405020304" pitchFamily="18" charset="0"/>
                <a:cs typeface="Times New Roman" panose="02020603050405020304" pitchFamily="18" charset="0"/>
              </a:rPr>
              <a:t>otentikasi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Pengaturan</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ditentukan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semua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variabel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lingkungan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ditetapkan</a:t>
            </a:r>
            <a:r>
              <a:rPr lang="en-US" sz="3200" dirty="0">
                <a:latin typeface="Times New Roman" panose="02020603050405020304" pitchFamily="18" charset="0"/>
                <a:cs typeface="Times New Roman" panose="02020603050405020304" pitchFamily="18" charset="0"/>
              </a:rPr>
              <a:t> oleh administrator.</a:t>
            </a:r>
          </a:p>
        </p:txBody>
      </p:sp>
    </p:spTree>
    <p:extLst>
      <p:ext uri="{BB962C8B-B14F-4D97-AF65-F5344CB8AC3E}">
        <p14:creationId xmlns:p14="http://schemas.microsoft.com/office/powerpoint/2010/main" val="28647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Otorisasi</a:t>
            </a:r>
            <a:r>
              <a:rPr lang="en-US" sz="4400" b="1" spc="-1" dirty="0">
                <a:solidFill>
                  <a:srgbClr val="FFFFFF"/>
                </a:solidFill>
              </a:rPr>
              <a:t> User(2)</a:t>
            </a:r>
            <a:endParaRPr lang="id-ID" sz="4400" spc="-1" dirty="0">
              <a:solidFill>
                <a:prstClr val="black"/>
              </a:solidFill>
            </a:endParaRPr>
          </a:p>
        </p:txBody>
      </p:sp>
      <p:sp>
        <p:nvSpPr>
          <p:cNvPr id="3" name="Rectangle 2">
            <a:extLst>
              <a:ext uri="{FF2B5EF4-FFF2-40B4-BE49-F238E27FC236}">
                <a16:creationId xmlns:a16="http://schemas.microsoft.com/office/drawing/2014/main" id="{9CF440F8-3F4E-4422-9E80-6EB6F56DFD56}"/>
              </a:ext>
            </a:extLst>
          </p:cNvPr>
          <p:cNvSpPr/>
          <p:nvPr/>
        </p:nvSpPr>
        <p:spPr>
          <a:xfrm>
            <a:off x="600063" y="2625676"/>
            <a:ext cx="10416280" cy="3539430"/>
          </a:xfrm>
          <a:prstGeom prst="rect">
            <a:avLst/>
          </a:prstGeom>
        </p:spPr>
        <p:txBody>
          <a:bodyPr wrap="square">
            <a:spAutoFit/>
          </a:bodyPr>
          <a:lstStyle/>
          <a:p>
            <a:r>
              <a:rPr lang="en-US" sz="2800" dirty="0">
                <a:solidFill>
                  <a:srgbClr val="4B69C6"/>
                </a:solidFill>
                <a:latin typeface="Consolas" panose="020B0609020204030204" pitchFamily="49" charset="0"/>
              </a:rPr>
              <a:t>@if</a:t>
            </a:r>
            <a:r>
              <a:rPr lang="en-US" sz="2800" dirty="0">
                <a:solidFill>
                  <a:srgbClr val="333333"/>
                </a:solidFill>
                <a:latin typeface="Consolas" panose="020B0609020204030204" pitchFamily="49" charset="0"/>
              </a:rPr>
              <a:t>( Auth</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user</a:t>
            </a:r>
            <a:r>
              <a:rPr lang="en-US" sz="2800" dirty="0">
                <a:solidFill>
                  <a:srgbClr val="777777"/>
                </a:solidFill>
                <a:latin typeface="Consolas" panose="020B0609020204030204" pitchFamily="49" charset="0"/>
              </a:rPr>
              <a:t>()-&gt;</a:t>
            </a:r>
            <a:r>
              <a:rPr lang="en-US" sz="2800" dirty="0">
                <a:solidFill>
                  <a:srgbClr val="7A3E9D"/>
                </a:solidFill>
                <a:latin typeface="Consolas" panose="020B0609020204030204" pitchFamily="49" charset="0"/>
              </a:rPr>
              <a:t>role</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admin</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a:t>
            </a:r>
          </a:p>
          <a:p>
            <a:r>
              <a:rPr lang="en-US" sz="2800" dirty="0">
                <a:solidFill>
                  <a:srgbClr val="333333"/>
                </a:solidFill>
                <a:latin typeface="Consolas" panose="020B0609020204030204" pitchFamily="49" charset="0"/>
              </a:rPr>
              <a:t>	</a:t>
            </a:r>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a</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class</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dropdown-item</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a:t>
            </a:r>
          </a:p>
          <a:p>
            <a:r>
              <a:rPr lang="en-US" sz="2800" i="1" dirty="0">
                <a:solidFill>
                  <a:srgbClr val="91B3E0"/>
                </a:solidFill>
                <a:latin typeface="Consolas" panose="020B0609020204030204" pitchFamily="49" charset="0"/>
              </a:rPr>
              <a:t>			 </a:t>
            </a:r>
            <a:r>
              <a:rPr lang="en-US" sz="2800" i="1" dirty="0" err="1">
                <a:solidFill>
                  <a:srgbClr val="8190A0"/>
                </a:solidFill>
                <a:latin typeface="Consolas" panose="020B0609020204030204" pitchFamily="49" charset="0"/>
              </a:rPr>
              <a:t>href</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a:t>
            </a:r>
            <a:r>
              <a:rPr lang="en-US" sz="2800" dirty="0">
                <a:solidFill>
                  <a:srgbClr val="448C27"/>
                </a:solidFill>
                <a:latin typeface="Consolas" panose="020B0609020204030204" pitchFamily="49" charset="0"/>
              </a:rPr>
              <a:t> </a:t>
            </a:r>
            <a:r>
              <a:rPr lang="en-US" sz="2800" b="1" dirty="0" err="1">
                <a:solidFill>
                  <a:srgbClr val="AA3731"/>
                </a:solidFill>
                <a:latin typeface="Consolas" panose="020B0609020204030204" pitchFamily="49" charset="0"/>
              </a:rPr>
              <a:t>url</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member</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&gt;</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		</a:t>
            </a:r>
            <a:r>
              <a:rPr lang="en-US" sz="2800" dirty="0">
                <a:solidFill>
                  <a:srgbClr val="91B3E0"/>
                </a:solidFill>
                <a:latin typeface="Consolas" panose="020B0609020204030204" pitchFamily="49" charset="0"/>
              </a:rPr>
              <a:t>&lt;</a:t>
            </a:r>
            <a:r>
              <a:rPr lang="en-US" sz="2800" dirty="0" err="1">
                <a:solidFill>
                  <a:srgbClr val="4B69C6"/>
                </a:solidFill>
                <a:latin typeface="Consolas" panose="020B0609020204030204" pitchFamily="49" charset="0"/>
              </a:rPr>
              <a:t>i</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class</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fas</a:t>
            </a:r>
            <a:r>
              <a:rPr lang="en-US" sz="2800" dirty="0">
                <a:solidFill>
                  <a:srgbClr val="448C27"/>
                </a:solidFill>
                <a:latin typeface="Consolas" panose="020B0609020204030204" pitchFamily="49" charset="0"/>
              </a:rPr>
              <a:t> fa-cogs fa-</a:t>
            </a:r>
            <a:r>
              <a:rPr lang="en-US" sz="2800" dirty="0" err="1">
                <a:solidFill>
                  <a:srgbClr val="448C27"/>
                </a:solidFill>
                <a:latin typeface="Consolas" panose="020B0609020204030204" pitchFamily="49" charset="0"/>
              </a:rPr>
              <a:t>sm</a:t>
            </a:r>
            <a:r>
              <a:rPr lang="en-US" sz="2800" dirty="0">
                <a:solidFill>
                  <a:srgbClr val="448C27"/>
                </a:solidFill>
                <a:latin typeface="Consolas" panose="020B0609020204030204" pitchFamily="49" charset="0"/>
              </a:rPr>
              <a:t> </a:t>
            </a:r>
          </a:p>
          <a:p>
            <a:r>
              <a:rPr lang="en-US" sz="2800" dirty="0">
                <a:solidFill>
                  <a:srgbClr val="448C27"/>
                </a:solidFill>
                <a:latin typeface="Consolas" panose="020B0609020204030204" pitchFamily="49" charset="0"/>
              </a:rPr>
              <a:t>		 fa-</a:t>
            </a:r>
            <a:r>
              <a:rPr lang="en-US" sz="2800" dirty="0" err="1">
                <a:solidFill>
                  <a:srgbClr val="448C27"/>
                </a:solidFill>
                <a:latin typeface="Consolas" panose="020B0609020204030204" pitchFamily="49" charset="0"/>
              </a:rPr>
              <a:t>fw</a:t>
            </a:r>
            <a:r>
              <a:rPr lang="en-US" sz="2800" dirty="0">
                <a:solidFill>
                  <a:srgbClr val="448C27"/>
                </a:solidFill>
                <a:latin typeface="Consolas" panose="020B0609020204030204" pitchFamily="49" charset="0"/>
              </a:rPr>
              <a:t> mr-2 text-gray-400</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&gt;&lt;/</a:t>
            </a:r>
            <a:r>
              <a:rPr lang="en-US" sz="2800" dirty="0" err="1">
                <a:solidFill>
                  <a:srgbClr val="4B69C6"/>
                </a:solidFill>
                <a:latin typeface="Consolas" panose="020B0609020204030204" pitchFamily="49" charset="0"/>
              </a:rPr>
              <a:t>i</a:t>
            </a:r>
            <a:r>
              <a:rPr lang="en-US" sz="2800" dirty="0">
                <a:solidFill>
                  <a:srgbClr val="91B3E0"/>
                </a:solidFill>
                <a:latin typeface="Consolas" panose="020B0609020204030204" pitchFamily="49" charset="0"/>
              </a:rPr>
              <a:t>&gt;</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         Kelola User</a:t>
            </a:r>
          </a:p>
          <a:p>
            <a:r>
              <a:rPr lang="en-US" sz="2800" dirty="0">
                <a:solidFill>
                  <a:srgbClr val="333333"/>
                </a:solidFill>
                <a:latin typeface="Consolas" panose="020B0609020204030204" pitchFamily="49" charset="0"/>
              </a:rPr>
              <a:t>	</a:t>
            </a:r>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a</a:t>
            </a:r>
            <a:r>
              <a:rPr lang="en-US" sz="2800" dirty="0">
                <a:solidFill>
                  <a:srgbClr val="91B3E0"/>
                </a:solidFill>
                <a:latin typeface="Consolas" panose="020B0609020204030204" pitchFamily="49" charset="0"/>
              </a:rPr>
              <a:t>&gt;</a:t>
            </a:r>
            <a:endParaRPr lang="en-US" sz="2800" dirty="0">
              <a:solidFill>
                <a:srgbClr val="333333"/>
              </a:solidFill>
              <a:latin typeface="Consolas" panose="020B0609020204030204" pitchFamily="49" charset="0"/>
            </a:endParaRPr>
          </a:p>
          <a:p>
            <a:r>
              <a:rPr lang="en-US" sz="2800" dirty="0">
                <a:solidFill>
                  <a:srgbClr val="4B69C6"/>
                </a:solidFill>
                <a:latin typeface="Consolas" panose="020B0609020204030204" pitchFamily="49" charset="0"/>
              </a:rPr>
              <a:t>@endif</a:t>
            </a:r>
            <a:endParaRPr lang="en-US" sz="2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7494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Otorisasi</a:t>
            </a:r>
            <a:r>
              <a:rPr lang="en-US" sz="4400" b="1" spc="-1" dirty="0">
                <a:solidFill>
                  <a:srgbClr val="FFFFFF"/>
                </a:solidFill>
              </a:rPr>
              <a:t> User(3)</a:t>
            </a:r>
            <a:endParaRPr lang="id-ID" sz="4400" spc="-1" dirty="0">
              <a:solidFill>
                <a:prstClr val="black"/>
              </a:solidFill>
            </a:endParaRPr>
          </a:p>
        </p:txBody>
      </p:sp>
      <p:sp>
        <p:nvSpPr>
          <p:cNvPr id="2" name="Rectangle 1">
            <a:extLst>
              <a:ext uri="{FF2B5EF4-FFF2-40B4-BE49-F238E27FC236}">
                <a16:creationId xmlns:a16="http://schemas.microsoft.com/office/drawing/2014/main" id="{AC3CB843-9B8D-4505-BE51-CA33A20D8D8A}"/>
              </a:ext>
            </a:extLst>
          </p:cNvPr>
          <p:cNvSpPr/>
          <p:nvPr/>
        </p:nvSpPr>
        <p:spPr>
          <a:xfrm>
            <a:off x="600062" y="2225565"/>
            <a:ext cx="10798200" cy="3108543"/>
          </a:xfrm>
          <a:prstGeom prst="rect">
            <a:avLst/>
          </a:prstGeom>
        </p:spPr>
        <p:txBody>
          <a:bodyPr wrap="square">
            <a:spAutoFit/>
          </a:bodyPr>
          <a:lstStyle/>
          <a:p>
            <a:r>
              <a:rPr lang="en-US" sz="2800">
                <a:solidFill>
                  <a:srgbClr val="4B69C6"/>
                </a:solidFill>
                <a:latin typeface="Consolas" panose="020B0609020204030204" pitchFamily="49" charset="0"/>
              </a:rPr>
              <a:t>@if</a:t>
            </a:r>
            <a:r>
              <a:rPr lang="en-US" sz="2800">
                <a:solidFill>
                  <a:srgbClr val="333333"/>
                </a:solidFill>
                <a:latin typeface="Consolas" panose="020B0609020204030204" pitchFamily="49" charset="0"/>
              </a:rPr>
              <a:t>( Auth</a:t>
            </a:r>
            <a:r>
              <a:rPr lang="en-US" sz="2800">
                <a:solidFill>
                  <a:srgbClr val="777777"/>
                </a:solidFill>
                <a:latin typeface="Consolas" panose="020B0609020204030204" pitchFamily="49" charset="0"/>
              </a:rPr>
              <a:t>::</a:t>
            </a:r>
            <a:r>
              <a:rPr lang="en-US" sz="2800" b="1">
                <a:solidFill>
                  <a:srgbClr val="AA3731"/>
                </a:solidFill>
                <a:latin typeface="Consolas" panose="020B0609020204030204" pitchFamily="49" charset="0"/>
              </a:rPr>
              <a:t>user</a:t>
            </a:r>
            <a:r>
              <a:rPr lang="en-US" sz="2800">
                <a:solidFill>
                  <a:srgbClr val="777777"/>
                </a:solidFill>
                <a:latin typeface="Consolas" panose="020B0609020204030204" pitchFamily="49" charset="0"/>
              </a:rPr>
              <a:t>()-&gt;</a:t>
            </a:r>
            <a:r>
              <a:rPr lang="en-US" sz="2800">
                <a:solidFill>
                  <a:srgbClr val="7A3E9D"/>
                </a:solidFill>
                <a:latin typeface="Consolas" panose="020B0609020204030204" pitchFamily="49" charset="0"/>
              </a:rPr>
              <a:t>role</a:t>
            </a:r>
            <a:r>
              <a:rPr lang="en-US" sz="2800">
                <a:solidFill>
                  <a:srgbClr val="333333"/>
                </a:solidFill>
                <a:latin typeface="Consolas" panose="020B0609020204030204" pitchFamily="49" charset="0"/>
              </a:rPr>
              <a:t> </a:t>
            </a:r>
            <a:r>
              <a:rPr lang="en-US" sz="2800">
                <a:solidFill>
                  <a:srgbClr val="777777"/>
                </a:solidFill>
                <a:latin typeface="Consolas" panose="020B0609020204030204" pitchFamily="49" charset="0"/>
              </a:rPr>
              <a:t>!=</a:t>
            </a:r>
            <a:r>
              <a:rPr lang="en-US" sz="2800">
                <a:solidFill>
                  <a:srgbClr val="333333"/>
                </a:solidFill>
                <a:latin typeface="Consolas" panose="020B0609020204030204" pitchFamily="49" charset="0"/>
              </a:rPr>
              <a:t> </a:t>
            </a:r>
            <a:r>
              <a:rPr lang="en-US" sz="2800">
                <a:solidFill>
                  <a:srgbClr val="777777"/>
                </a:solidFill>
                <a:latin typeface="Consolas" panose="020B0609020204030204" pitchFamily="49" charset="0"/>
              </a:rPr>
              <a:t>'</a:t>
            </a:r>
            <a:r>
              <a:rPr lang="en-US" sz="2800">
                <a:solidFill>
                  <a:srgbClr val="448C27"/>
                </a:solidFill>
                <a:latin typeface="Consolas" panose="020B0609020204030204" pitchFamily="49" charset="0"/>
              </a:rPr>
              <a:t>anggota</a:t>
            </a:r>
            <a:r>
              <a:rPr lang="en-US" sz="2800">
                <a:solidFill>
                  <a:srgbClr val="777777"/>
                </a:solidFill>
                <a:latin typeface="Consolas" panose="020B0609020204030204" pitchFamily="49" charset="0"/>
              </a:rPr>
              <a:t>'</a:t>
            </a:r>
            <a:r>
              <a:rPr lang="en-US" sz="2800">
                <a:solidFill>
                  <a:srgbClr val="333333"/>
                </a:solidFill>
                <a:latin typeface="Consolas" panose="020B0609020204030204" pitchFamily="49" charset="0"/>
              </a:rPr>
              <a:t>)</a:t>
            </a:r>
          </a:p>
          <a:p>
            <a:endParaRPr lang="en-US" sz="2800">
              <a:solidFill>
                <a:srgbClr val="333333"/>
              </a:solidFill>
              <a:latin typeface="Consolas" panose="020B0609020204030204" pitchFamily="49" charset="0"/>
            </a:endParaRPr>
          </a:p>
          <a:p>
            <a:r>
              <a:rPr lang="en-US" sz="2800">
                <a:solidFill>
                  <a:srgbClr val="333333"/>
                </a:solidFill>
                <a:latin typeface="Consolas" panose="020B0609020204030204" pitchFamily="49" charset="0"/>
              </a:rPr>
              <a:t>	</a:t>
            </a:r>
            <a:r>
              <a:rPr lang="en-US" sz="280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a</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class</a:t>
            </a:r>
            <a:r>
              <a:rPr lang="en-US" sz="2800">
                <a:solidFill>
                  <a:srgbClr val="777777"/>
                </a:solidFill>
                <a:latin typeface="Consolas" panose="020B0609020204030204" pitchFamily="49" charset="0"/>
              </a:rPr>
              <a:t>="</a:t>
            </a:r>
            <a:r>
              <a:rPr lang="en-US" sz="2800">
                <a:solidFill>
                  <a:srgbClr val="448C27"/>
                </a:solidFill>
                <a:latin typeface="Consolas" panose="020B0609020204030204" pitchFamily="49" charset="0"/>
              </a:rPr>
              <a:t>collapse-item</a:t>
            </a:r>
            <a:r>
              <a:rPr lang="en-US" sz="2800">
                <a:solidFill>
                  <a:srgbClr val="777777"/>
                </a:solidFill>
                <a:latin typeface="Consolas" panose="020B0609020204030204" pitchFamily="49" charset="0"/>
              </a:rPr>
              <a:t>"</a:t>
            </a:r>
            <a:r>
              <a:rPr lang="en-US" sz="2800">
                <a:solidFill>
                  <a:srgbClr val="91B3E0"/>
                </a:solidFill>
                <a:latin typeface="Consolas" panose="020B0609020204030204" pitchFamily="49" charset="0"/>
              </a:rPr>
              <a:t> </a:t>
            </a:r>
          </a:p>
          <a:p>
            <a:r>
              <a:rPr lang="en-US" sz="2800" i="1">
                <a:solidFill>
                  <a:srgbClr val="91B3E0"/>
                </a:solidFill>
                <a:latin typeface="Consolas" panose="020B0609020204030204" pitchFamily="49" charset="0"/>
              </a:rPr>
              <a:t>		</a:t>
            </a:r>
            <a:r>
              <a:rPr lang="en-US" sz="2800" i="1">
                <a:solidFill>
                  <a:srgbClr val="8190A0"/>
                </a:solidFill>
                <a:latin typeface="Consolas" panose="020B0609020204030204" pitchFamily="49" charset="0"/>
              </a:rPr>
              <a:t>href</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a:t>
            </a:r>
            <a:r>
              <a:rPr lang="en-US" sz="2800" dirty="0">
                <a:solidFill>
                  <a:srgbClr val="448C27"/>
                </a:solidFill>
                <a:latin typeface="Consolas" panose="020B0609020204030204" pitchFamily="49" charset="0"/>
              </a:rPr>
              <a:t> </a:t>
            </a:r>
            <a:r>
              <a:rPr lang="en-US" sz="2800" b="1" dirty="0" err="1">
                <a:solidFill>
                  <a:srgbClr val="AA3731"/>
                </a:solidFill>
                <a:latin typeface="Consolas" panose="020B0609020204030204" pitchFamily="49" charset="0"/>
              </a:rPr>
              <a:t>url</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pengarang</a:t>
            </a:r>
            <a:r>
              <a:rPr lang="en-US" sz="2800">
                <a:solidFill>
                  <a:srgbClr val="777777"/>
                </a:solidFill>
                <a:latin typeface="Consolas" panose="020B0609020204030204" pitchFamily="49" charset="0"/>
              </a:rPr>
              <a:t>')</a:t>
            </a:r>
            <a:r>
              <a:rPr lang="en-US" sz="2800">
                <a:solidFill>
                  <a:srgbClr val="448C27"/>
                </a:solidFill>
                <a:latin typeface="Consolas" panose="020B0609020204030204" pitchFamily="49" charset="0"/>
              </a:rPr>
              <a:t> </a:t>
            </a:r>
            <a:r>
              <a:rPr lang="en-US" sz="2800" b="1">
                <a:solidFill>
                  <a:srgbClr val="AA3731"/>
                </a:solidFill>
                <a:latin typeface="Consolas" panose="020B0609020204030204" pitchFamily="49" charset="0"/>
              </a:rPr>
              <a:t>}}</a:t>
            </a:r>
            <a:r>
              <a:rPr lang="en-US" sz="2800">
                <a:solidFill>
                  <a:srgbClr val="777777"/>
                </a:solidFill>
                <a:latin typeface="Consolas" panose="020B0609020204030204" pitchFamily="49" charset="0"/>
              </a:rPr>
              <a:t>"</a:t>
            </a:r>
            <a:r>
              <a:rPr lang="en-US" sz="2800">
                <a:solidFill>
                  <a:srgbClr val="91B3E0"/>
                </a:solidFill>
                <a:latin typeface="Consolas" panose="020B0609020204030204" pitchFamily="49" charset="0"/>
              </a:rPr>
              <a:t>&gt;</a:t>
            </a:r>
          </a:p>
          <a:p>
            <a:r>
              <a:rPr lang="en-US" sz="2800">
                <a:solidFill>
                  <a:srgbClr val="91B3E0"/>
                </a:solidFill>
                <a:latin typeface="Consolas" panose="020B0609020204030204" pitchFamily="49" charset="0"/>
              </a:rPr>
              <a:t>		</a:t>
            </a:r>
            <a:r>
              <a:rPr lang="en-US" sz="2800">
                <a:solidFill>
                  <a:srgbClr val="333333"/>
                </a:solidFill>
                <a:latin typeface="Consolas" panose="020B0609020204030204" pitchFamily="49" charset="0"/>
              </a:rPr>
              <a:t>Pengarang</a:t>
            </a:r>
            <a:r>
              <a:rPr lang="en-US" sz="2800" dirty="0">
                <a:solidFill>
                  <a:srgbClr val="91B3E0"/>
                </a:solidFill>
                <a:latin typeface="Consolas" panose="020B0609020204030204" pitchFamily="49" charset="0"/>
              </a:rPr>
              <a:t>&lt;/</a:t>
            </a:r>
            <a:r>
              <a:rPr lang="en-US" sz="2800">
                <a:solidFill>
                  <a:srgbClr val="4B69C6"/>
                </a:solidFill>
                <a:latin typeface="Consolas" panose="020B0609020204030204" pitchFamily="49" charset="0"/>
              </a:rPr>
              <a:t>a</a:t>
            </a:r>
            <a:r>
              <a:rPr lang="en-US" sz="2800">
                <a:solidFill>
                  <a:srgbClr val="91B3E0"/>
                </a:solidFill>
                <a:latin typeface="Consolas" panose="020B0609020204030204" pitchFamily="49" charset="0"/>
              </a:rPr>
              <a:t>&gt;</a:t>
            </a:r>
          </a:p>
          <a:p>
            <a:endParaRPr lang="en-US" sz="2800">
              <a:solidFill>
                <a:srgbClr val="91B3E0"/>
              </a:solidFill>
              <a:latin typeface="Consolas" panose="020B0609020204030204" pitchFamily="49" charset="0"/>
            </a:endParaRPr>
          </a:p>
          <a:p>
            <a:r>
              <a:rPr lang="en-US" sz="2800">
                <a:solidFill>
                  <a:srgbClr val="4B69C6"/>
                </a:solidFill>
                <a:latin typeface="Consolas" panose="020B0609020204030204" pitchFamily="49" charset="0"/>
              </a:rPr>
              <a:t>@</a:t>
            </a:r>
            <a:r>
              <a:rPr lang="en-US" sz="2800" dirty="0">
                <a:solidFill>
                  <a:srgbClr val="4B69C6"/>
                </a:solidFill>
                <a:latin typeface="Consolas" panose="020B0609020204030204" pitchFamily="49" charset="0"/>
              </a:rPr>
              <a:t>endif</a:t>
            </a:r>
            <a:endParaRPr lang="en-US" sz="2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3836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Otorisasi</a:t>
            </a:r>
            <a:r>
              <a:rPr lang="en-US" sz="4400" b="1" spc="-1" dirty="0">
                <a:solidFill>
                  <a:srgbClr val="FFFFFF"/>
                </a:solidFill>
              </a:rPr>
              <a:t> User(4)</a:t>
            </a:r>
            <a:endParaRPr lang="id-ID" sz="4400" spc="-1" dirty="0">
              <a:solidFill>
                <a:prstClr val="black"/>
              </a:solidFill>
            </a:endParaRPr>
          </a:p>
        </p:txBody>
      </p:sp>
      <p:sp>
        <p:nvSpPr>
          <p:cNvPr id="3" name="Rectangle 2">
            <a:extLst>
              <a:ext uri="{FF2B5EF4-FFF2-40B4-BE49-F238E27FC236}">
                <a16:creationId xmlns:a16="http://schemas.microsoft.com/office/drawing/2014/main" id="{3E0E1F17-2D5E-4FE3-A162-7B0BABBC9CF5}"/>
              </a:ext>
            </a:extLst>
          </p:cNvPr>
          <p:cNvSpPr/>
          <p:nvPr/>
        </p:nvSpPr>
        <p:spPr>
          <a:xfrm>
            <a:off x="2242457" y="2516819"/>
            <a:ext cx="7822293" cy="3539430"/>
          </a:xfrm>
          <a:prstGeom prst="rect">
            <a:avLst/>
          </a:prstGeom>
        </p:spPr>
        <p:txBody>
          <a:bodyPr wrap="square">
            <a:spAutoFit/>
          </a:bodyPr>
          <a:lstStyle/>
          <a:p>
            <a:r>
              <a:rPr lang="en-US" sz="2800" dirty="0">
                <a:solidFill>
                  <a:srgbClr val="4B69C6"/>
                </a:solidFill>
                <a:latin typeface="Consolas" panose="020B0609020204030204" pitchFamily="49" charset="0"/>
              </a:rPr>
              <a:t>@extends</a:t>
            </a:r>
            <a:r>
              <a:rPr lang="en-US" sz="2800" dirty="0">
                <a:solidFill>
                  <a:srgbClr val="333333"/>
                </a:solidFill>
                <a:latin typeface="Consolas" panose="020B0609020204030204" pitchFamily="49" charset="0"/>
              </a:rPr>
              <a:t>(</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layouts.index</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a:t>
            </a:r>
          </a:p>
          <a:p>
            <a:r>
              <a:rPr lang="en-US" sz="2800" dirty="0">
                <a:solidFill>
                  <a:srgbClr val="4B69C6"/>
                </a:solidFill>
                <a:latin typeface="Consolas" panose="020B0609020204030204" pitchFamily="49" charset="0"/>
              </a:rPr>
              <a:t>@section</a:t>
            </a:r>
            <a:r>
              <a:rPr lang="en-US" sz="2800" dirty="0">
                <a:solidFill>
                  <a:srgbClr val="333333"/>
                </a:solidFill>
                <a:latin typeface="Consolas" panose="020B0609020204030204" pitchFamily="49" charset="0"/>
              </a:rPr>
              <a:t>(</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content</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a:t>
            </a:r>
          </a:p>
          <a:p>
            <a:r>
              <a:rPr lang="en-US" sz="2800" dirty="0">
                <a:solidFill>
                  <a:srgbClr val="4B69C6"/>
                </a:solidFill>
                <a:latin typeface="Consolas" panose="020B0609020204030204" pitchFamily="49" charset="0"/>
              </a:rPr>
              <a:t>@if</a:t>
            </a:r>
            <a:r>
              <a:rPr lang="en-US" sz="2800" dirty="0">
                <a:solidFill>
                  <a:srgbClr val="333333"/>
                </a:solidFill>
                <a:latin typeface="Consolas" panose="020B0609020204030204" pitchFamily="49" charset="0"/>
              </a:rPr>
              <a:t>( Auth</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user</a:t>
            </a:r>
            <a:r>
              <a:rPr lang="en-US" sz="2800" dirty="0">
                <a:solidFill>
                  <a:srgbClr val="777777"/>
                </a:solidFill>
                <a:latin typeface="Consolas" panose="020B0609020204030204" pitchFamily="49" charset="0"/>
              </a:rPr>
              <a:t>()-&gt;</a:t>
            </a:r>
            <a:r>
              <a:rPr lang="en-US" sz="2800" dirty="0">
                <a:solidFill>
                  <a:srgbClr val="7A3E9D"/>
                </a:solidFill>
                <a:latin typeface="Consolas" panose="020B0609020204030204" pitchFamily="49" charset="0"/>
              </a:rPr>
              <a:t>role</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anggota</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a:t>
            </a:r>
          </a:p>
          <a:p>
            <a:r>
              <a:rPr lang="en-US" sz="2800" i="1" dirty="0">
                <a:solidFill>
                  <a:srgbClr val="AAAAAA"/>
                </a:solidFill>
                <a:latin typeface="Consolas" panose="020B0609020204030204" pitchFamily="49" charset="0"/>
              </a:rPr>
              <a:t>{{-- content--}}</a:t>
            </a:r>
            <a:endParaRPr lang="en-US" sz="2800" dirty="0">
              <a:solidFill>
                <a:srgbClr val="333333"/>
              </a:solidFill>
              <a:latin typeface="Consolas" panose="020B0609020204030204" pitchFamily="49" charset="0"/>
            </a:endParaRPr>
          </a:p>
          <a:p>
            <a:r>
              <a:rPr lang="en-US" sz="2800" dirty="0">
                <a:solidFill>
                  <a:srgbClr val="4B69C6"/>
                </a:solidFill>
                <a:latin typeface="Consolas" panose="020B0609020204030204" pitchFamily="49" charset="0"/>
              </a:rPr>
              <a:t>@else</a:t>
            </a:r>
            <a:r>
              <a:rPr lang="en-US" sz="2800" dirty="0">
                <a:solidFill>
                  <a:srgbClr val="333333"/>
                </a:solidFill>
                <a:latin typeface="Consolas" panose="020B0609020204030204" pitchFamily="49" charset="0"/>
              </a:rPr>
              <a:t> </a:t>
            </a:r>
          </a:p>
          <a:p>
            <a:r>
              <a:rPr lang="en-US" sz="2800" dirty="0">
                <a:solidFill>
                  <a:srgbClr val="333333"/>
                </a:solidFill>
                <a:latin typeface="Consolas" panose="020B0609020204030204" pitchFamily="49" charset="0"/>
              </a:rPr>
              <a:t>  </a:t>
            </a:r>
            <a:r>
              <a:rPr lang="en-US" sz="2800" dirty="0">
                <a:solidFill>
                  <a:srgbClr val="4B69C6"/>
                </a:solidFill>
                <a:latin typeface="Consolas" panose="020B0609020204030204" pitchFamily="49" charset="0"/>
              </a:rPr>
              <a:t>@</a:t>
            </a:r>
            <a:r>
              <a:rPr lang="en-US" sz="2800">
                <a:solidFill>
                  <a:srgbClr val="4B69C6"/>
                </a:solidFill>
                <a:latin typeface="Consolas" panose="020B0609020204030204" pitchFamily="49" charset="0"/>
              </a:rPr>
              <a:t>include</a:t>
            </a:r>
            <a:r>
              <a:rPr lang="en-US" sz="2800">
                <a:solidFill>
                  <a:srgbClr val="333333"/>
                </a:solidFill>
                <a:latin typeface="Consolas" panose="020B0609020204030204" pitchFamily="49" charset="0"/>
              </a:rPr>
              <a:t>(</a:t>
            </a:r>
            <a:r>
              <a:rPr lang="en-US" sz="2800">
                <a:solidFill>
                  <a:srgbClr val="777777"/>
                </a:solidFill>
                <a:latin typeface="Consolas" panose="020B0609020204030204" pitchFamily="49" charset="0"/>
              </a:rPr>
              <a:t>'</a:t>
            </a:r>
            <a:r>
              <a:rPr lang="en-US" sz="2800">
                <a:solidFill>
                  <a:srgbClr val="448C27"/>
                </a:solidFill>
                <a:latin typeface="Consolas" panose="020B0609020204030204" pitchFamily="49" charset="0"/>
              </a:rPr>
              <a:t>layouts.accessDenied</a:t>
            </a:r>
            <a:r>
              <a:rPr lang="en-US" sz="2800">
                <a:solidFill>
                  <a:srgbClr val="777777"/>
                </a:solidFill>
                <a:latin typeface="Consolas" panose="020B0609020204030204" pitchFamily="49" charset="0"/>
              </a:rPr>
              <a:t>'</a:t>
            </a:r>
            <a:r>
              <a:rPr lang="en-US" sz="2800">
                <a:solidFill>
                  <a:srgbClr val="333333"/>
                </a:solidFill>
                <a:latin typeface="Consolas" panose="020B0609020204030204" pitchFamily="49" charset="0"/>
              </a:rPr>
              <a:t>) </a:t>
            </a:r>
            <a:endParaRPr lang="en-US" sz="2800" dirty="0">
              <a:solidFill>
                <a:srgbClr val="333333"/>
              </a:solidFill>
              <a:latin typeface="Consolas" panose="020B0609020204030204" pitchFamily="49" charset="0"/>
            </a:endParaRPr>
          </a:p>
          <a:p>
            <a:r>
              <a:rPr lang="en-US" sz="2800" dirty="0">
                <a:solidFill>
                  <a:srgbClr val="4B69C6"/>
                </a:solidFill>
                <a:latin typeface="Consolas" panose="020B0609020204030204" pitchFamily="49" charset="0"/>
              </a:rPr>
              <a:t>@endif</a:t>
            </a:r>
            <a:endParaRPr lang="en-US" sz="2800" dirty="0">
              <a:solidFill>
                <a:srgbClr val="333333"/>
              </a:solidFill>
              <a:latin typeface="Consolas" panose="020B0609020204030204" pitchFamily="49" charset="0"/>
            </a:endParaRPr>
          </a:p>
          <a:p>
            <a:r>
              <a:rPr lang="en-US" sz="2800" dirty="0">
                <a:solidFill>
                  <a:srgbClr val="4B69C6"/>
                </a:solidFill>
                <a:latin typeface="Consolas" panose="020B0609020204030204" pitchFamily="49" charset="0"/>
              </a:rPr>
              <a:t>@</a:t>
            </a:r>
            <a:r>
              <a:rPr lang="en-US" sz="2800" dirty="0" err="1">
                <a:solidFill>
                  <a:srgbClr val="4B69C6"/>
                </a:solidFill>
                <a:latin typeface="Consolas" panose="020B0609020204030204" pitchFamily="49" charset="0"/>
              </a:rPr>
              <a:t>endsection</a:t>
            </a:r>
            <a:endParaRPr lang="en-US" sz="2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20646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Otorisasi</a:t>
            </a:r>
            <a:r>
              <a:rPr lang="en-US" sz="4400" b="1" spc="-1" dirty="0">
                <a:solidFill>
                  <a:srgbClr val="FFFFFF"/>
                </a:solidFill>
              </a:rPr>
              <a:t> User(5)</a:t>
            </a:r>
            <a:endParaRPr lang="id-ID" sz="4400" spc="-1" dirty="0">
              <a:solidFill>
                <a:prstClr val="black"/>
              </a:solidFill>
            </a:endParaRPr>
          </a:p>
        </p:txBody>
      </p:sp>
      <p:pic>
        <p:nvPicPr>
          <p:cNvPr id="2" name="Picture 1">
            <a:extLst>
              <a:ext uri="{FF2B5EF4-FFF2-40B4-BE49-F238E27FC236}">
                <a16:creationId xmlns:a16="http://schemas.microsoft.com/office/drawing/2014/main" id="{C5C52B86-DE2F-4A2F-A02A-9C8FDF6FBB81}"/>
              </a:ext>
            </a:extLst>
          </p:cNvPr>
          <p:cNvPicPr>
            <a:picLocks noChangeAspect="1"/>
          </p:cNvPicPr>
          <p:nvPr/>
        </p:nvPicPr>
        <p:blipFill>
          <a:blip r:embed="rId4"/>
          <a:stretch>
            <a:fillRect/>
          </a:stretch>
        </p:blipFill>
        <p:spPr>
          <a:xfrm>
            <a:off x="491784" y="2166029"/>
            <a:ext cx="11014755" cy="3980771"/>
          </a:xfrm>
          <a:prstGeom prst="rect">
            <a:avLst/>
          </a:prstGeom>
          <a:ln w="6350">
            <a:solidFill>
              <a:schemeClr val="tx1"/>
            </a:solidFill>
          </a:ln>
        </p:spPr>
      </p:pic>
    </p:spTree>
    <p:extLst>
      <p:ext uri="{BB962C8B-B14F-4D97-AF65-F5344CB8AC3E}">
        <p14:creationId xmlns:p14="http://schemas.microsoft.com/office/powerpoint/2010/main" val="1069656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763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latin typeface="Times New Roman"/>
                <a:ea typeface="DejaVu Sans"/>
              </a:rPr>
              <a:t>Modul Laravel Nurul Fikri Computer, Nasrul, 2019</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14035</TotalTime>
  <Words>918</Words>
  <Application>Microsoft Office PowerPoint</Application>
  <PresentationFormat>Custom</PresentationFormat>
  <Paragraphs>77</Paragraphs>
  <Slides>8</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Consolas</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cp:lastModifiedBy>
  <cp:revision>639</cp:revision>
  <cp:lastPrinted>2020-02-04T05:56:17Z</cp:lastPrinted>
  <dcterms:created xsi:type="dcterms:W3CDTF">2020-03-11T07:55:13Z</dcterms:created>
  <dcterms:modified xsi:type="dcterms:W3CDTF">2021-01-25T16:09:39Z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