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7" r:id="rId2"/>
  </p:sldMasterIdLst>
  <p:notesMasterIdLst>
    <p:notesMasterId r:id="rId22"/>
  </p:notesMasterIdLst>
  <p:sldIdLst>
    <p:sldId id="256" r:id="rId3"/>
    <p:sldId id="269" r:id="rId4"/>
    <p:sldId id="553" r:id="rId5"/>
    <p:sldId id="554" r:id="rId6"/>
    <p:sldId id="555" r:id="rId7"/>
    <p:sldId id="556" r:id="rId8"/>
    <p:sldId id="506" r:id="rId9"/>
    <p:sldId id="271" r:id="rId10"/>
    <p:sldId id="557" r:id="rId11"/>
    <p:sldId id="270" r:id="rId12"/>
    <p:sldId id="272" r:id="rId13"/>
    <p:sldId id="274" r:id="rId14"/>
    <p:sldId id="275" r:id="rId15"/>
    <p:sldId id="558" r:id="rId16"/>
    <p:sldId id="559" r:id="rId17"/>
    <p:sldId id="276" r:id="rId18"/>
    <p:sldId id="277" r:id="rId19"/>
    <p:sldId id="560" r:id="rId20"/>
    <p:sldId id="357" r:id="rId21"/>
  </p:sldIdLst>
  <p:sldSz cx="11998325" cy="7559675"/>
  <p:notesSz cx="7102475" cy="89916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80663" autoAdjust="0"/>
  </p:normalViewPr>
  <p:slideViewPr>
    <p:cSldViewPr snapToGrid="0">
      <p:cViewPr varScale="1">
        <p:scale>
          <a:sx n="50" d="100"/>
          <a:sy n="50" d="100"/>
        </p:scale>
        <p:origin x="1584" y="54"/>
      </p:cViewPr>
      <p:guideLst/>
    </p:cSldViewPr>
  </p:slideViewPr>
  <p:notesTextViewPr>
    <p:cViewPr>
      <p:scale>
        <a:sx n="1" d="1"/>
        <a:sy n="1" d="1"/>
      </p:scale>
      <p:origin x="0" y="-54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E30E05-FADD-43E3-A154-71FB64F647ED}"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n-US"/>
        </a:p>
      </dgm:t>
    </dgm:pt>
    <dgm:pt modelId="{E636E9D3-890E-4DB5-A56C-6B3D3CDFC71C}">
      <dgm:prSet phldrT="[Text]"/>
      <dgm:spPr/>
      <dgm:t>
        <a:bodyPr/>
        <a:lstStyle/>
        <a:p>
          <a:r>
            <a:rPr lang="en-US" dirty="0"/>
            <a:t>One To One</a:t>
          </a:r>
        </a:p>
      </dgm:t>
    </dgm:pt>
    <dgm:pt modelId="{692AC484-9C82-43AB-AF30-8C39D3934191}" type="parTrans" cxnId="{AC1A5425-483D-4DF5-AAEB-1F2A15A8139C}">
      <dgm:prSet/>
      <dgm:spPr/>
      <dgm:t>
        <a:bodyPr/>
        <a:lstStyle/>
        <a:p>
          <a:endParaRPr lang="en-US"/>
        </a:p>
      </dgm:t>
    </dgm:pt>
    <dgm:pt modelId="{26E7407A-3CED-4E48-85AA-532B68BBEF5A}" type="sibTrans" cxnId="{AC1A5425-483D-4DF5-AAEB-1F2A15A8139C}">
      <dgm:prSet/>
      <dgm:spPr/>
      <dgm:t>
        <a:bodyPr/>
        <a:lstStyle/>
        <a:p>
          <a:endParaRPr lang="en-US"/>
        </a:p>
      </dgm:t>
    </dgm:pt>
    <dgm:pt modelId="{1C744485-5598-4283-90C1-BDAD4EC02EBA}">
      <dgm:prSet phldrT="[Text]"/>
      <dgm:spPr/>
      <dgm:t>
        <a:bodyPr/>
        <a:lstStyle/>
        <a:p>
          <a:r>
            <a:rPr lang="en-US" dirty="0"/>
            <a:t>One To Many</a:t>
          </a:r>
        </a:p>
      </dgm:t>
    </dgm:pt>
    <dgm:pt modelId="{B3AFA17B-8300-4499-8F83-0384C455CF32}" type="parTrans" cxnId="{3EF8D90A-9DED-458F-AF79-D1E9F598090F}">
      <dgm:prSet/>
      <dgm:spPr/>
      <dgm:t>
        <a:bodyPr/>
        <a:lstStyle/>
        <a:p>
          <a:endParaRPr lang="en-US"/>
        </a:p>
      </dgm:t>
    </dgm:pt>
    <dgm:pt modelId="{A1C74E57-ED6B-4D78-82BD-EEFB9D87AE46}" type="sibTrans" cxnId="{3EF8D90A-9DED-458F-AF79-D1E9F598090F}">
      <dgm:prSet/>
      <dgm:spPr/>
      <dgm:t>
        <a:bodyPr/>
        <a:lstStyle/>
        <a:p>
          <a:endParaRPr lang="en-US"/>
        </a:p>
      </dgm:t>
    </dgm:pt>
    <dgm:pt modelId="{AA7A7835-C51C-4490-BFF9-58EC13F7A11E}">
      <dgm:prSet phldrT="[Text]"/>
      <dgm:spPr/>
      <dgm:t>
        <a:bodyPr/>
        <a:lstStyle/>
        <a:p>
          <a:r>
            <a:rPr lang="en-US" dirty="0"/>
            <a:t>Many to Many</a:t>
          </a:r>
        </a:p>
      </dgm:t>
    </dgm:pt>
    <dgm:pt modelId="{9E059332-4AF0-43F9-9895-EF0B4A336DB1}" type="parTrans" cxnId="{9C2D46A5-AD46-4C4F-807D-B963EC6693E2}">
      <dgm:prSet/>
      <dgm:spPr/>
      <dgm:t>
        <a:bodyPr/>
        <a:lstStyle/>
        <a:p>
          <a:endParaRPr lang="en-US"/>
        </a:p>
      </dgm:t>
    </dgm:pt>
    <dgm:pt modelId="{010B969A-D4B6-4F2E-BB75-A298D5153A18}" type="sibTrans" cxnId="{9C2D46A5-AD46-4C4F-807D-B963EC6693E2}">
      <dgm:prSet/>
      <dgm:spPr/>
      <dgm:t>
        <a:bodyPr/>
        <a:lstStyle/>
        <a:p>
          <a:endParaRPr lang="en-US"/>
        </a:p>
      </dgm:t>
    </dgm:pt>
    <dgm:pt modelId="{9774787A-754D-428F-A524-F7AAF1724480}" type="pres">
      <dgm:prSet presAssocID="{61E30E05-FADD-43E3-A154-71FB64F647ED}" presName="linear" presStyleCnt="0">
        <dgm:presLayoutVars>
          <dgm:dir/>
          <dgm:animLvl val="lvl"/>
          <dgm:resizeHandles val="exact"/>
        </dgm:presLayoutVars>
      </dgm:prSet>
      <dgm:spPr/>
    </dgm:pt>
    <dgm:pt modelId="{85BFE513-E139-4496-9979-8466A303EDA8}" type="pres">
      <dgm:prSet presAssocID="{E636E9D3-890E-4DB5-A56C-6B3D3CDFC71C}" presName="parentLin" presStyleCnt="0"/>
      <dgm:spPr/>
    </dgm:pt>
    <dgm:pt modelId="{DC2B8EBF-A702-4001-A6CF-2AE65BE84FC7}" type="pres">
      <dgm:prSet presAssocID="{E636E9D3-890E-4DB5-A56C-6B3D3CDFC71C}" presName="parentLeftMargin" presStyleLbl="node1" presStyleIdx="0" presStyleCnt="3"/>
      <dgm:spPr/>
    </dgm:pt>
    <dgm:pt modelId="{D3B266D2-7123-4AA2-82D2-3B3AF2B44F08}" type="pres">
      <dgm:prSet presAssocID="{E636E9D3-890E-4DB5-A56C-6B3D3CDFC71C}" presName="parentText" presStyleLbl="node1" presStyleIdx="0" presStyleCnt="3">
        <dgm:presLayoutVars>
          <dgm:chMax val="0"/>
          <dgm:bulletEnabled val="1"/>
        </dgm:presLayoutVars>
      </dgm:prSet>
      <dgm:spPr/>
    </dgm:pt>
    <dgm:pt modelId="{8E4121EA-15A4-4BF8-BD7D-DC3805BD37B4}" type="pres">
      <dgm:prSet presAssocID="{E636E9D3-890E-4DB5-A56C-6B3D3CDFC71C}" presName="negativeSpace" presStyleCnt="0"/>
      <dgm:spPr/>
    </dgm:pt>
    <dgm:pt modelId="{6E0152B1-3FEF-4864-9465-6BB3BBA9B9EF}" type="pres">
      <dgm:prSet presAssocID="{E636E9D3-890E-4DB5-A56C-6B3D3CDFC71C}" presName="childText" presStyleLbl="conFgAcc1" presStyleIdx="0" presStyleCnt="3">
        <dgm:presLayoutVars>
          <dgm:bulletEnabled val="1"/>
        </dgm:presLayoutVars>
      </dgm:prSet>
      <dgm:spPr/>
    </dgm:pt>
    <dgm:pt modelId="{A6E1FB35-A98A-4824-8020-8E6977601DD5}" type="pres">
      <dgm:prSet presAssocID="{26E7407A-3CED-4E48-85AA-532B68BBEF5A}" presName="spaceBetweenRectangles" presStyleCnt="0"/>
      <dgm:spPr/>
    </dgm:pt>
    <dgm:pt modelId="{B5483A5F-F64F-4B2F-B322-39BCE005DC2F}" type="pres">
      <dgm:prSet presAssocID="{1C744485-5598-4283-90C1-BDAD4EC02EBA}" presName="parentLin" presStyleCnt="0"/>
      <dgm:spPr/>
    </dgm:pt>
    <dgm:pt modelId="{6B67FCC5-B255-4431-A0DA-EE549A2783A4}" type="pres">
      <dgm:prSet presAssocID="{1C744485-5598-4283-90C1-BDAD4EC02EBA}" presName="parentLeftMargin" presStyleLbl="node1" presStyleIdx="0" presStyleCnt="3"/>
      <dgm:spPr/>
    </dgm:pt>
    <dgm:pt modelId="{1E305672-6813-4745-B039-C90B96D36ABC}" type="pres">
      <dgm:prSet presAssocID="{1C744485-5598-4283-90C1-BDAD4EC02EBA}" presName="parentText" presStyleLbl="node1" presStyleIdx="1" presStyleCnt="3">
        <dgm:presLayoutVars>
          <dgm:chMax val="0"/>
          <dgm:bulletEnabled val="1"/>
        </dgm:presLayoutVars>
      </dgm:prSet>
      <dgm:spPr/>
    </dgm:pt>
    <dgm:pt modelId="{949FE783-E8F1-4739-A750-E4B90C9F2760}" type="pres">
      <dgm:prSet presAssocID="{1C744485-5598-4283-90C1-BDAD4EC02EBA}" presName="negativeSpace" presStyleCnt="0"/>
      <dgm:spPr/>
    </dgm:pt>
    <dgm:pt modelId="{CDA6EEC5-4CDC-4EC5-B943-B626C593C1F5}" type="pres">
      <dgm:prSet presAssocID="{1C744485-5598-4283-90C1-BDAD4EC02EBA}" presName="childText" presStyleLbl="conFgAcc1" presStyleIdx="1" presStyleCnt="3">
        <dgm:presLayoutVars>
          <dgm:bulletEnabled val="1"/>
        </dgm:presLayoutVars>
      </dgm:prSet>
      <dgm:spPr/>
    </dgm:pt>
    <dgm:pt modelId="{CB36F214-C1D8-4662-AD6F-CE86A595305F}" type="pres">
      <dgm:prSet presAssocID="{A1C74E57-ED6B-4D78-82BD-EEFB9D87AE46}" presName="spaceBetweenRectangles" presStyleCnt="0"/>
      <dgm:spPr/>
    </dgm:pt>
    <dgm:pt modelId="{2474EF60-A0BF-4936-85A9-3FC52F16C897}" type="pres">
      <dgm:prSet presAssocID="{AA7A7835-C51C-4490-BFF9-58EC13F7A11E}" presName="parentLin" presStyleCnt="0"/>
      <dgm:spPr/>
    </dgm:pt>
    <dgm:pt modelId="{6E57B23C-543C-44F5-AF8E-A12C72CA77E3}" type="pres">
      <dgm:prSet presAssocID="{AA7A7835-C51C-4490-BFF9-58EC13F7A11E}" presName="parentLeftMargin" presStyleLbl="node1" presStyleIdx="1" presStyleCnt="3"/>
      <dgm:spPr/>
    </dgm:pt>
    <dgm:pt modelId="{39B01F1A-B420-4745-9B12-6692E601C28F}" type="pres">
      <dgm:prSet presAssocID="{AA7A7835-C51C-4490-BFF9-58EC13F7A11E}" presName="parentText" presStyleLbl="node1" presStyleIdx="2" presStyleCnt="3">
        <dgm:presLayoutVars>
          <dgm:chMax val="0"/>
          <dgm:bulletEnabled val="1"/>
        </dgm:presLayoutVars>
      </dgm:prSet>
      <dgm:spPr/>
    </dgm:pt>
    <dgm:pt modelId="{F9788081-64F8-40DC-A361-AAD0505B5D9F}" type="pres">
      <dgm:prSet presAssocID="{AA7A7835-C51C-4490-BFF9-58EC13F7A11E}" presName="negativeSpace" presStyleCnt="0"/>
      <dgm:spPr/>
    </dgm:pt>
    <dgm:pt modelId="{F9E7B3F8-2BE7-4B6E-A70A-1AB6B48079BE}" type="pres">
      <dgm:prSet presAssocID="{AA7A7835-C51C-4490-BFF9-58EC13F7A11E}" presName="childText" presStyleLbl="conFgAcc1" presStyleIdx="2" presStyleCnt="3">
        <dgm:presLayoutVars>
          <dgm:bulletEnabled val="1"/>
        </dgm:presLayoutVars>
      </dgm:prSet>
      <dgm:spPr/>
    </dgm:pt>
  </dgm:ptLst>
  <dgm:cxnLst>
    <dgm:cxn modelId="{3EF8D90A-9DED-458F-AF79-D1E9F598090F}" srcId="{61E30E05-FADD-43E3-A154-71FB64F647ED}" destId="{1C744485-5598-4283-90C1-BDAD4EC02EBA}" srcOrd="1" destOrd="0" parTransId="{B3AFA17B-8300-4499-8F83-0384C455CF32}" sibTransId="{A1C74E57-ED6B-4D78-82BD-EEFB9D87AE46}"/>
    <dgm:cxn modelId="{60324D15-8DF7-465D-AFCE-110DC76958D0}" type="presOf" srcId="{E636E9D3-890E-4DB5-A56C-6B3D3CDFC71C}" destId="{DC2B8EBF-A702-4001-A6CF-2AE65BE84FC7}" srcOrd="0" destOrd="0" presId="urn:microsoft.com/office/officeart/2005/8/layout/list1"/>
    <dgm:cxn modelId="{AC1A5425-483D-4DF5-AAEB-1F2A15A8139C}" srcId="{61E30E05-FADD-43E3-A154-71FB64F647ED}" destId="{E636E9D3-890E-4DB5-A56C-6B3D3CDFC71C}" srcOrd="0" destOrd="0" parTransId="{692AC484-9C82-43AB-AF30-8C39D3934191}" sibTransId="{26E7407A-3CED-4E48-85AA-532B68BBEF5A}"/>
    <dgm:cxn modelId="{116BB168-45AD-448E-A175-82B85224928B}" type="presOf" srcId="{61E30E05-FADD-43E3-A154-71FB64F647ED}" destId="{9774787A-754D-428F-A524-F7AAF1724480}" srcOrd="0" destOrd="0" presId="urn:microsoft.com/office/officeart/2005/8/layout/list1"/>
    <dgm:cxn modelId="{1DDB5D6B-AB42-4C84-96A0-6F01159AC9D3}" type="presOf" srcId="{AA7A7835-C51C-4490-BFF9-58EC13F7A11E}" destId="{6E57B23C-543C-44F5-AF8E-A12C72CA77E3}" srcOrd="0" destOrd="0" presId="urn:microsoft.com/office/officeart/2005/8/layout/list1"/>
    <dgm:cxn modelId="{941DB46E-8C69-4949-A0E4-F32007746DA5}" type="presOf" srcId="{E636E9D3-890E-4DB5-A56C-6B3D3CDFC71C}" destId="{D3B266D2-7123-4AA2-82D2-3B3AF2B44F08}" srcOrd="1" destOrd="0" presId="urn:microsoft.com/office/officeart/2005/8/layout/list1"/>
    <dgm:cxn modelId="{0DDC0859-62D7-4B1F-ABF3-C8BBDBECC45C}" type="presOf" srcId="{1C744485-5598-4283-90C1-BDAD4EC02EBA}" destId="{1E305672-6813-4745-B039-C90B96D36ABC}" srcOrd="1" destOrd="0" presId="urn:microsoft.com/office/officeart/2005/8/layout/list1"/>
    <dgm:cxn modelId="{9C2D46A5-AD46-4C4F-807D-B963EC6693E2}" srcId="{61E30E05-FADD-43E3-A154-71FB64F647ED}" destId="{AA7A7835-C51C-4490-BFF9-58EC13F7A11E}" srcOrd="2" destOrd="0" parTransId="{9E059332-4AF0-43F9-9895-EF0B4A336DB1}" sibTransId="{010B969A-D4B6-4F2E-BB75-A298D5153A18}"/>
    <dgm:cxn modelId="{62670AB3-8B0C-4427-AF36-2787B54190A4}" type="presOf" srcId="{AA7A7835-C51C-4490-BFF9-58EC13F7A11E}" destId="{39B01F1A-B420-4745-9B12-6692E601C28F}" srcOrd="1" destOrd="0" presId="urn:microsoft.com/office/officeart/2005/8/layout/list1"/>
    <dgm:cxn modelId="{6951CDE6-26F4-4326-9055-7FCA41270E95}" type="presOf" srcId="{1C744485-5598-4283-90C1-BDAD4EC02EBA}" destId="{6B67FCC5-B255-4431-A0DA-EE549A2783A4}" srcOrd="0" destOrd="0" presId="urn:microsoft.com/office/officeart/2005/8/layout/list1"/>
    <dgm:cxn modelId="{F26445FB-9E90-4011-8C79-8D857DCB9FC6}" type="presParOf" srcId="{9774787A-754D-428F-A524-F7AAF1724480}" destId="{85BFE513-E139-4496-9979-8466A303EDA8}" srcOrd="0" destOrd="0" presId="urn:microsoft.com/office/officeart/2005/8/layout/list1"/>
    <dgm:cxn modelId="{9B7385EB-2366-4E52-B050-0A46CD2AF4E9}" type="presParOf" srcId="{85BFE513-E139-4496-9979-8466A303EDA8}" destId="{DC2B8EBF-A702-4001-A6CF-2AE65BE84FC7}" srcOrd="0" destOrd="0" presId="urn:microsoft.com/office/officeart/2005/8/layout/list1"/>
    <dgm:cxn modelId="{942DF3BC-B66C-4FA0-9DD4-C876A21A6114}" type="presParOf" srcId="{85BFE513-E139-4496-9979-8466A303EDA8}" destId="{D3B266D2-7123-4AA2-82D2-3B3AF2B44F08}" srcOrd="1" destOrd="0" presId="urn:microsoft.com/office/officeart/2005/8/layout/list1"/>
    <dgm:cxn modelId="{AB37309F-58D2-4952-8F7A-DE9FDD1DE853}" type="presParOf" srcId="{9774787A-754D-428F-A524-F7AAF1724480}" destId="{8E4121EA-15A4-4BF8-BD7D-DC3805BD37B4}" srcOrd="1" destOrd="0" presId="urn:microsoft.com/office/officeart/2005/8/layout/list1"/>
    <dgm:cxn modelId="{7DA7DBF2-5000-4388-8012-90A01C827433}" type="presParOf" srcId="{9774787A-754D-428F-A524-F7AAF1724480}" destId="{6E0152B1-3FEF-4864-9465-6BB3BBA9B9EF}" srcOrd="2" destOrd="0" presId="urn:microsoft.com/office/officeart/2005/8/layout/list1"/>
    <dgm:cxn modelId="{F1279212-342D-4C6F-A64B-618F0788AECF}" type="presParOf" srcId="{9774787A-754D-428F-A524-F7AAF1724480}" destId="{A6E1FB35-A98A-4824-8020-8E6977601DD5}" srcOrd="3" destOrd="0" presId="urn:microsoft.com/office/officeart/2005/8/layout/list1"/>
    <dgm:cxn modelId="{7DE6AEDA-FB0C-40E8-96CA-1490F034AA94}" type="presParOf" srcId="{9774787A-754D-428F-A524-F7AAF1724480}" destId="{B5483A5F-F64F-4B2F-B322-39BCE005DC2F}" srcOrd="4" destOrd="0" presId="urn:microsoft.com/office/officeart/2005/8/layout/list1"/>
    <dgm:cxn modelId="{6BF2F875-C7CF-46B2-8B56-F3734975400C}" type="presParOf" srcId="{B5483A5F-F64F-4B2F-B322-39BCE005DC2F}" destId="{6B67FCC5-B255-4431-A0DA-EE549A2783A4}" srcOrd="0" destOrd="0" presId="urn:microsoft.com/office/officeart/2005/8/layout/list1"/>
    <dgm:cxn modelId="{A17FE24C-4CC1-4AEB-A796-AAF241C0DEA2}" type="presParOf" srcId="{B5483A5F-F64F-4B2F-B322-39BCE005DC2F}" destId="{1E305672-6813-4745-B039-C90B96D36ABC}" srcOrd="1" destOrd="0" presId="urn:microsoft.com/office/officeart/2005/8/layout/list1"/>
    <dgm:cxn modelId="{C329704B-4732-40A6-A87C-C528BED740B4}" type="presParOf" srcId="{9774787A-754D-428F-A524-F7AAF1724480}" destId="{949FE783-E8F1-4739-A750-E4B90C9F2760}" srcOrd="5" destOrd="0" presId="urn:microsoft.com/office/officeart/2005/8/layout/list1"/>
    <dgm:cxn modelId="{B2C151E0-83A0-4567-9AFA-E2960881C386}" type="presParOf" srcId="{9774787A-754D-428F-A524-F7AAF1724480}" destId="{CDA6EEC5-4CDC-4EC5-B943-B626C593C1F5}" srcOrd="6" destOrd="0" presId="urn:microsoft.com/office/officeart/2005/8/layout/list1"/>
    <dgm:cxn modelId="{12E0F6CA-75EB-4A29-9EB0-631A593F4475}" type="presParOf" srcId="{9774787A-754D-428F-A524-F7AAF1724480}" destId="{CB36F214-C1D8-4662-AD6F-CE86A595305F}" srcOrd="7" destOrd="0" presId="urn:microsoft.com/office/officeart/2005/8/layout/list1"/>
    <dgm:cxn modelId="{B91F8E44-E5C8-42A1-BD75-185420EB03FB}" type="presParOf" srcId="{9774787A-754D-428F-A524-F7AAF1724480}" destId="{2474EF60-A0BF-4936-85A9-3FC52F16C897}" srcOrd="8" destOrd="0" presId="urn:microsoft.com/office/officeart/2005/8/layout/list1"/>
    <dgm:cxn modelId="{40A69068-2DE8-44D1-9334-4BEF2456FC51}" type="presParOf" srcId="{2474EF60-A0BF-4936-85A9-3FC52F16C897}" destId="{6E57B23C-543C-44F5-AF8E-A12C72CA77E3}" srcOrd="0" destOrd="0" presId="urn:microsoft.com/office/officeart/2005/8/layout/list1"/>
    <dgm:cxn modelId="{CC4AF20E-3F58-4757-A319-26043F2FDE83}" type="presParOf" srcId="{2474EF60-A0BF-4936-85A9-3FC52F16C897}" destId="{39B01F1A-B420-4745-9B12-6692E601C28F}" srcOrd="1" destOrd="0" presId="urn:microsoft.com/office/officeart/2005/8/layout/list1"/>
    <dgm:cxn modelId="{73190ADC-E977-4575-836A-E69FD69EAC0B}" type="presParOf" srcId="{9774787A-754D-428F-A524-F7AAF1724480}" destId="{F9788081-64F8-40DC-A361-AAD0505B5D9F}" srcOrd="9" destOrd="0" presId="urn:microsoft.com/office/officeart/2005/8/layout/list1"/>
    <dgm:cxn modelId="{AA5426E4-2E69-4194-9BBE-D99ECC89D031}" type="presParOf" srcId="{9774787A-754D-428F-A524-F7AAF1724480}" destId="{F9E7B3F8-2BE7-4B6E-A70A-1AB6B48079B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2DF846-59BF-432F-BACC-FB7976E958E5}"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en-US"/>
        </a:p>
      </dgm:t>
    </dgm:pt>
    <dgm:pt modelId="{C825627F-05EE-4881-AA1C-7BF9ABC836D5}">
      <dgm:prSet phldrT="[Text]"/>
      <dgm:spPr/>
      <dgm:t>
        <a:bodyPr/>
        <a:lstStyle/>
        <a:p>
          <a:r>
            <a:rPr lang="en-US" dirty="0"/>
            <a:t>INNER JOIN</a:t>
          </a:r>
        </a:p>
      </dgm:t>
    </dgm:pt>
    <dgm:pt modelId="{98B31ADB-AEE6-4A7A-9CDE-844E628C02D6}" type="parTrans" cxnId="{B8E81392-410C-4CA9-AD94-533824E8876B}">
      <dgm:prSet/>
      <dgm:spPr/>
      <dgm:t>
        <a:bodyPr/>
        <a:lstStyle/>
        <a:p>
          <a:endParaRPr lang="en-US"/>
        </a:p>
      </dgm:t>
    </dgm:pt>
    <dgm:pt modelId="{E5452506-4BB8-4EA9-975E-5A73347E44C1}" type="sibTrans" cxnId="{B8E81392-410C-4CA9-AD94-533824E8876B}">
      <dgm:prSet/>
      <dgm:spPr/>
      <dgm:t>
        <a:bodyPr/>
        <a:lstStyle/>
        <a:p>
          <a:endParaRPr lang="en-US"/>
        </a:p>
      </dgm:t>
    </dgm:pt>
    <dgm:pt modelId="{468EDDC6-F1E6-496D-BDF2-4A2D49086363}">
      <dgm:prSet phldrT="[Text]"/>
      <dgm:spPr/>
      <dgm:t>
        <a:bodyPr/>
        <a:lstStyle/>
        <a:p>
          <a:r>
            <a:rPr lang="en-US" dirty="0"/>
            <a:t>OUTER JOIN</a:t>
          </a:r>
        </a:p>
      </dgm:t>
    </dgm:pt>
    <dgm:pt modelId="{D65685C3-AC1A-4A4D-8025-44D83A61686A}" type="parTrans" cxnId="{287CA281-EE74-49F8-AD62-8C5EFF885FEC}">
      <dgm:prSet/>
      <dgm:spPr/>
      <dgm:t>
        <a:bodyPr/>
        <a:lstStyle/>
        <a:p>
          <a:endParaRPr lang="en-US"/>
        </a:p>
      </dgm:t>
    </dgm:pt>
    <dgm:pt modelId="{13859E6A-186E-47BD-9ABA-FA06757B96C7}" type="sibTrans" cxnId="{287CA281-EE74-49F8-AD62-8C5EFF885FEC}">
      <dgm:prSet/>
      <dgm:spPr/>
      <dgm:t>
        <a:bodyPr/>
        <a:lstStyle/>
        <a:p>
          <a:endParaRPr lang="en-US"/>
        </a:p>
      </dgm:t>
    </dgm:pt>
    <dgm:pt modelId="{46394406-2403-416F-BA0B-C9179E3D49A9}">
      <dgm:prSet phldrT="[Text]"/>
      <dgm:spPr/>
      <dgm:t>
        <a:bodyPr/>
        <a:lstStyle/>
        <a:p>
          <a:r>
            <a:rPr lang="en-US" dirty="0"/>
            <a:t>LEFT JOIN</a:t>
          </a:r>
        </a:p>
      </dgm:t>
    </dgm:pt>
    <dgm:pt modelId="{6552C56C-5161-4F17-84FB-C988FD38046A}" type="parTrans" cxnId="{E592FA26-EC91-417E-A31A-C647F10F5A5D}">
      <dgm:prSet/>
      <dgm:spPr/>
      <dgm:t>
        <a:bodyPr/>
        <a:lstStyle/>
        <a:p>
          <a:endParaRPr lang="en-US"/>
        </a:p>
      </dgm:t>
    </dgm:pt>
    <dgm:pt modelId="{20F0E88D-0EC9-44D5-B78F-75025B911B20}" type="sibTrans" cxnId="{E592FA26-EC91-417E-A31A-C647F10F5A5D}">
      <dgm:prSet/>
      <dgm:spPr/>
      <dgm:t>
        <a:bodyPr/>
        <a:lstStyle/>
        <a:p>
          <a:endParaRPr lang="en-US"/>
        </a:p>
      </dgm:t>
    </dgm:pt>
    <dgm:pt modelId="{6CBEED50-E2A4-46D3-B6E0-CC07FD434D3C}">
      <dgm:prSet phldrT="[Text]"/>
      <dgm:spPr/>
      <dgm:t>
        <a:bodyPr/>
        <a:lstStyle/>
        <a:p>
          <a:r>
            <a:rPr lang="en-US" dirty="0"/>
            <a:t>RIGHT JOIN</a:t>
          </a:r>
        </a:p>
      </dgm:t>
    </dgm:pt>
    <dgm:pt modelId="{3C03E674-92A7-40B8-9B31-CB3570B9A81C}" type="parTrans" cxnId="{F851AE5B-82E3-457B-A162-D520190C4E6D}">
      <dgm:prSet/>
      <dgm:spPr/>
      <dgm:t>
        <a:bodyPr/>
        <a:lstStyle/>
        <a:p>
          <a:endParaRPr lang="en-US"/>
        </a:p>
      </dgm:t>
    </dgm:pt>
    <dgm:pt modelId="{B8657D6F-CFB1-4F89-9B7D-63CB50C4F932}" type="sibTrans" cxnId="{F851AE5B-82E3-457B-A162-D520190C4E6D}">
      <dgm:prSet/>
      <dgm:spPr/>
      <dgm:t>
        <a:bodyPr/>
        <a:lstStyle/>
        <a:p>
          <a:endParaRPr lang="en-US"/>
        </a:p>
      </dgm:t>
    </dgm:pt>
    <dgm:pt modelId="{A110AD08-2842-4368-9D69-D8776A2CD4E6}" type="pres">
      <dgm:prSet presAssocID="{8E2DF846-59BF-432F-BACC-FB7976E958E5}" presName="Name0" presStyleCnt="0">
        <dgm:presLayoutVars>
          <dgm:dir/>
          <dgm:animLvl val="lvl"/>
          <dgm:resizeHandles/>
        </dgm:presLayoutVars>
      </dgm:prSet>
      <dgm:spPr/>
    </dgm:pt>
    <dgm:pt modelId="{9A279AE0-CE96-4C1C-9B97-95CC5F44887B}" type="pres">
      <dgm:prSet presAssocID="{C825627F-05EE-4881-AA1C-7BF9ABC836D5}" presName="linNode" presStyleCnt="0"/>
      <dgm:spPr/>
    </dgm:pt>
    <dgm:pt modelId="{8F4EC51F-1679-49C8-B602-5D7C64B56749}" type="pres">
      <dgm:prSet presAssocID="{C825627F-05EE-4881-AA1C-7BF9ABC836D5}" presName="parentShp" presStyleLbl="node1" presStyleIdx="0" presStyleCnt="2">
        <dgm:presLayoutVars>
          <dgm:bulletEnabled val="1"/>
        </dgm:presLayoutVars>
      </dgm:prSet>
      <dgm:spPr/>
    </dgm:pt>
    <dgm:pt modelId="{4EB74C0B-D2D2-45E4-B378-3FF7AF4DEED3}" type="pres">
      <dgm:prSet presAssocID="{C825627F-05EE-4881-AA1C-7BF9ABC836D5}" presName="childShp" presStyleLbl="bgAccFollowNode1" presStyleIdx="0" presStyleCnt="2">
        <dgm:presLayoutVars>
          <dgm:bulletEnabled val="1"/>
        </dgm:presLayoutVars>
      </dgm:prSet>
      <dgm:spPr/>
    </dgm:pt>
    <dgm:pt modelId="{6BFB1E1B-2EDD-4C3D-A1D6-9CFC6764BAE3}" type="pres">
      <dgm:prSet presAssocID="{E5452506-4BB8-4EA9-975E-5A73347E44C1}" presName="spacing" presStyleCnt="0"/>
      <dgm:spPr/>
    </dgm:pt>
    <dgm:pt modelId="{04C7BD31-4C94-4461-ADCB-337A535F78B8}" type="pres">
      <dgm:prSet presAssocID="{468EDDC6-F1E6-496D-BDF2-4A2D49086363}" presName="linNode" presStyleCnt="0"/>
      <dgm:spPr/>
    </dgm:pt>
    <dgm:pt modelId="{516FADE0-C1BD-4251-8A6B-09552F75B40B}" type="pres">
      <dgm:prSet presAssocID="{468EDDC6-F1E6-496D-BDF2-4A2D49086363}" presName="parentShp" presStyleLbl="node1" presStyleIdx="1" presStyleCnt="2">
        <dgm:presLayoutVars>
          <dgm:bulletEnabled val="1"/>
        </dgm:presLayoutVars>
      </dgm:prSet>
      <dgm:spPr/>
    </dgm:pt>
    <dgm:pt modelId="{E975B6E1-F78B-4371-BB6C-5D6F15DF81D3}" type="pres">
      <dgm:prSet presAssocID="{468EDDC6-F1E6-496D-BDF2-4A2D49086363}" presName="childShp" presStyleLbl="bgAccFollowNode1" presStyleIdx="1" presStyleCnt="2">
        <dgm:presLayoutVars>
          <dgm:bulletEnabled val="1"/>
        </dgm:presLayoutVars>
      </dgm:prSet>
      <dgm:spPr/>
    </dgm:pt>
  </dgm:ptLst>
  <dgm:cxnLst>
    <dgm:cxn modelId="{DE29BB0F-506D-4BEA-974C-F88878668801}" type="presOf" srcId="{8E2DF846-59BF-432F-BACC-FB7976E958E5}" destId="{A110AD08-2842-4368-9D69-D8776A2CD4E6}" srcOrd="0" destOrd="0" presId="urn:microsoft.com/office/officeart/2005/8/layout/vList6"/>
    <dgm:cxn modelId="{EA53E618-CA87-4031-953C-E2C2AA964E19}" type="presOf" srcId="{C825627F-05EE-4881-AA1C-7BF9ABC836D5}" destId="{8F4EC51F-1679-49C8-B602-5D7C64B56749}" srcOrd="0" destOrd="0" presId="urn:microsoft.com/office/officeart/2005/8/layout/vList6"/>
    <dgm:cxn modelId="{E592FA26-EC91-417E-A31A-C647F10F5A5D}" srcId="{468EDDC6-F1E6-496D-BDF2-4A2D49086363}" destId="{46394406-2403-416F-BA0B-C9179E3D49A9}" srcOrd="0" destOrd="0" parTransId="{6552C56C-5161-4F17-84FB-C988FD38046A}" sibTransId="{20F0E88D-0EC9-44D5-B78F-75025B911B20}"/>
    <dgm:cxn modelId="{F851AE5B-82E3-457B-A162-D520190C4E6D}" srcId="{468EDDC6-F1E6-496D-BDF2-4A2D49086363}" destId="{6CBEED50-E2A4-46D3-B6E0-CC07FD434D3C}" srcOrd="1" destOrd="0" parTransId="{3C03E674-92A7-40B8-9B31-CB3570B9A81C}" sibTransId="{B8657D6F-CFB1-4F89-9B7D-63CB50C4F932}"/>
    <dgm:cxn modelId="{287CA281-EE74-49F8-AD62-8C5EFF885FEC}" srcId="{8E2DF846-59BF-432F-BACC-FB7976E958E5}" destId="{468EDDC6-F1E6-496D-BDF2-4A2D49086363}" srcOrd="1" destOrd="0" parTransId="{D65685C3-AC1A-4A4D-8025-44D83A61686A}" sibTransId="{13859E6A-186E-47BD-9ABA-FA06757B96C7}"/>
    <dgm:cxn modelId="{B8E81392-410C-4CA9-AD94-533824E8876B}" srcId="{8E2DF846-59BF-432F-BACC-FB7976E958E5}" destId="{C825627F-05EE-4881-AA1C-7BF9ABC836D5}" srcOrd="0" destOrd="0" parTransId="{98B31ADB-AEE6-4A7A-9CDE-844E628C02D6}" sibTransId="{E5452506-4BB8-4EA9-975E-5A73347E44C1}"/>
    <dgm:cxn modelId="{8BA7B49A-73FC-400B-A539-7304D7DB9D43}" type="presOf" srcId="{46394406-2403-416F-BA0B-C9179E3D49A9}" destId="{E975B6E1-F78B-4371-BB6C-5D6F15DF81D3}" srcOrd="0" destOrd="0" presId="urn:microsoft.com/office/officeart/2005/8/layout/vList6"/>
    <dgm:cxn modelId="{EE27ED9B-BD21-4228-93C5-A0DDE8A77C6B}" type="presOf" srcId="{6CBEED50-E2A4-46D3-B6E0-CC07FD434D3C}" destId="{E975B6E1-F78B-4371-BB6C-5D6F15DF81D3}" srcOrd="0" destOrd="1" presId="urn:microsoft.com/office/officeart/2005/8/layout/vList6"/>
    <dgm:cxn modelId="{A499D1E1-D775-4296-B43D-05E947CBF2C3}" type="presOf" srcId="{468EDDC6-F1E6-496D-BDF2-4A2D49086363}" destId="{516FADE0-C1BD-4251-8A6B-09552F75B40B}" srcOrd="0" destOrd="0" presId="urn:microsoft.com/office/officeart/2005/8/layout/vList6"/>
    <dgm:cxn modelId="{7D4A1017-78A2-4D82-8A3D-CA11A3AE150D}" type="presParOf" srcId="{A110AD08-2842-4368-9D69-D8776A2CD4E6}" destId="{9A279AE0-CE96-4C1C-9B97-95CC5F44887B}" srcOrd="0" destOrd="0" presId="urn:microsoft.com/office/officeart/2005/8/layout/vList6"/>
    <dgm:cxn modelId="{7217AA47-C651-4B3C-A80C-21B85A00F4B0}" type="presParOf" srcId="{9A279AE0-CE96-4C1C-9B97-95CC5F44887B}" destId="{8F4EC51F-1679-49C8-B602-5D7C64B56749}" srcOrd="0" destOrd="0" presId="urn:microsoft.com/office/officeart/2005/8/layout/vList6"/>
    <dgm:cxn modelId="{96C5F6D1-4597-44BC-BA4E-75B1FA9CC891}" type="presParOf" srcId="{9A279AE0-CE96-4C1C-9B97-95CC5F44887B}" destId="{4EB74C0B-D2D2-45E4-B378-3FF7AF4DEED3}" srcOrd="1" destOrd="0" presId="urn:microsoft.com/office/officeart/2005/8/layout/vList6"/>
    <dgm:cxn modelId="{7B5BFC9D-26A9-46B5-9D83-F3890DE0199C}" type="presParOf" srcId="{A110AD08-2842-4368-9D69-D8776A2CD4E6}" destId="{6BFB1E1B-2EDD-4C3D-A1D6-9CFC6764BAE3}" srcOrd="1" destOrd="0" presId="urn:microsoft.com/office/officeart/2005/8/layout/vList6"/>
    <dgm:cxn modelId="{348EE22C-D2FB-4264-9A28-8C3AEDA8F511}" type="presParOf" srcId="{A110AD08-2842-4368-9D69-D8776A2CD4E6}" destId="{04C7BD31-4C94-4461-ADCB-337A535F78B8}" srcOrd="2" destOrd="0" presId="urn:microsoft.com/office/officeart/2005/8/layout/vList6"/>
    <dgm:cxn modelId="{859D8374-50BE-42F7-91E8-F32DEADF5FEE}" type="presParOf" srcId="{04C7BD31-4C94-4461-ADCB-337A535F78B8}" destId="{516FADE0-C1BD-4251-8A6B-09552F75B40B}" srcOrd="0" destOrd="0" presId="urn:microsoft.com/office/officeart/2005/8/layout/vList6"/>
    <dgm:cxn modelId="{EA340CCE-492F-408E-8F62-4557DE78785C}" type="presParOf" srcId="{04C7BD31-4C94-4461-ADCB-337A535F78B8}" destId="{E975B6E1-F78B-4371-BB6C-5D6F15DF81D3}"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152B1-3FEF-4864-9465-6BB3BBA9B9EF}">
      <dsp:nvSpPr>
        <dsp:cNvPr id="0" name=""/>
        <dsp:cNvSpPr/>
      </dsp:nvSpPr>
      <dsp:spPr>
        <a:xfrm>
          <a:off x="0" y="537564"/>
          <a:ext cx="7248783" cy="882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3B266D2-7123-4AA2-82D2-3B3AF2B44F08}">
      <dsp:nvSpPr>
        <dsp:cNvPr id="0" name=""/>
        <dsp:cNvSpPr/>
      </dsp:nvSpPr>
      <dsp:spPr>
        <a:xfrm>
          <a:off x="362439" y="20964"/>
          <a:ext cx="5074148" cy="1033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1791" tIns="0" rIns="191791" bIns="0" numCol="1" spcCol="1270" anchor="ctr" anchorCtr="0">
          <a:noAutofit/>
        </a:bodyPr>
        <a:lstStyle/>
        <a:p>
          <a:pPr marL="0" lvl="0" indent="0" algn="l" defTabSz="1555750">
            <a:lnSpc>
              <a:spcPct val="90000"/>
            </a:lnSpc>
            <a:spcBef>
              <a:spcPct val="0"/>
            </a:spcBef>
            <a:spcAft>
              <a:spcPct val="35000"/>
            </a:spcAft>
            <a:buNone/>
          </a:pPr>
          <a:r>
            <a:rPr lang="en-US" sz="3500" kern="1200" dirty="0"/>
            <a:t>One To One</a:t>
          </a:r>
        </a:p>
      </dsp:txBody>
      <dsp:txXfrm>
        <a:off x="412876" y="71401"/>
        <a:ext cx="4973274" cy="932326"/>
      </dsp:txXfrm>
    </dsp:sp>
    <dsp:sp modelId="{CDA6EEC5-4CDC-4EC5-B943-B626C593C1F5}">
      <dsp:nvSpPr>
        <dsp:cNvPr id="0" name=""/>
        <dsp:cNvSpPr/>
      </dsp:nvSpPr>
      <dsp:spPr>
        <a:xfrm>
          <a:off x="0" y="2125164"/>
          <a:ext cx="7248783" cy="882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E305672-6813-4745-B039-C90B96D36ABC}">
      <dsp:nvSpPr>
        <dsp:cNvPr id="0" name=""/>
        <dsp:cNvSpPr/>
      </dsp:nvSpPr>
      <dsp:spPr>
        <a:xfrm>
          <a:off x="362439" y="1608564"/>
          <a:ext cx="5074148" cy="1033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1791" tIns="0" rIns="191791" bIns="0" numCol="1" spcCol="1270" anchor="ctr" anchorCtr="0">
          <a:noAutofit/>
        </a:bodyPr>
        <a:lstStyle/>
        <a:p>
          <a:pPr marL="0" lvl="0" indent="0" algn="l" defTabSz="1555750">
            <a:lnSpc>
              <a:spcPct val="90000"/>
            </a:lnSpc>
            <a:spcBef>
              <a:spcPct val="0"/>
            </a:spcBef>
            <a:spcAft>
              <a:spcPct val="35000"/>
            </a:spcAft>
            <a:buNone/>
          </a:pPr>
          <a:r>
            <a:rPr lang="en-US" sz="3500" kern="1200" dirty="0"/>
            <a:t>One To Many</a:t>
          </a:r>
        </a:p>
      </dsp:txBody>
      <dsp:txXfrm>
        <a:off x="412876" y="1659001"/>
        <a:ext cx="4973274" cy="932326"/>
      </dsp:txXfrm>
    </dsp:sp>
    <dsp:sp modelId="{F9E7B3F8-2BE7-4B6E-A70A-1AB6B48079BE}">
      <dsp:nvSpPr>
        <dsp:cNvPr id="0" name=""/>
        <dsp:cNvSpPr/>
      </dsp:nvSpPr>
      <dsp:spPr>
        <a:xfrm>
          <a:off x="0" y="3712764"/>
          <a:ext cx="7248783" cy="882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9B01F1A-B420-4745-9B12-6692E601C28F}">
      <dsp:nvSpPr>
        <dsp:cNvPr id="0" name=""/>
        <dsp:cNvSpPr/>
      </dsp:nvSpPr>
      <dsp:spPr>
        <a:xfrm>
          <a:off x="362439" y="3196164"/>
          <a:ext cx="5074148" cy="1033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1791" tIns="0" rIns="191791" bIns="0" numCol="1" spcCol="1270" anchor="ctr" anchorCtr="0">
          <a:noAutofit/>
        </a:bodyPr>
        <a:lstStyle/>
        <a:p>
          <a:pPr marL="0" lvl="0" indent="0" algn="l" defTabSz="1555750">
            <a:lnSpc>
              <a:spcPct val="90000"/>
            </a:lnSpc>
            <a:spcBef>
              <a:spcPct val="0"/>
            </a:spcBef>
            <a:spcAft>
              <a:spcPct val="35000"/>
            </a:spcAft>
            <a:buNone/>
          </a:pPr>
          <a:r>
            <a:rPr lang="en-US" sz="3500" kern="1200" dirty="0"/>
            <a:t>Many to Many</a:t>
          </a:r>
        </a:p>
      </dsp:txBody>
      <dsp:txXfrm>
        <a:off x="412876" y="3246601"/>
        <a:ext cx="4973274" cy="932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74C0B-D2D2-45E4-B378-3FF7AF4DEED3}">
      <dsp:nvSpPr>
        <dsp:cNvPr id="0" name=""/>
        <dsp:cNvSpPr/>
      </dsp:nvSpPr>
      <dsp:spPr>
        <a:xfrm>
          <a:off x="2596454" y="496"/>
          <a:ext cx="3894681" cy="1936999"/>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F4EC51F-1679-49C8-B602-5D7C64B56749}">
      <dsp:nvSpPr>
        <dsp:cNvPr id="0" name=""/>
        <dsp:cNvSpPr/>
      </dsp:nvSpPr>
      <dsp:spPr>
        <a:xfrm>
          <a:off x="0" y="496"/>
          <a:ext cx="2596454" cy="193699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US" sz="4400" kern="1200" dirty="0"/>
            <a:t>INNER JOIN</a:t>
          </a:r>
        </a:p>
      </dsp:txBody>
      <dsp:txXfrm>
        <a:off x="94556" y="95052"/>
        <a:ext cx="2407342" cy="1747887"/>
      </dsp:txXfrm>
    </dsp:sp>
    <dsp:sp modelId="{E975B6E1-F78B-4371-BB6C-5D6F15DF81D3}">
      <dsp:nvSpPr>
        <dsp:cNvPr id="0" name=""/>
        <dsp:cNvSpPr/>
      </dsp:nvSpPr>
      <dsp:spPr>
        <a:xfrm>
          <a:off x="2596454" y="2131195"/>
          <a:ext cx="3894681" cy="1936999"/>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 tIns="24765" rIns="24765" bIns="24765" numCol="1" spcCol="1270" anchor="t" anchorCtr="0">
          <a:noAutofit/>
        </a:bodyPr>
        <a:lstStyle/>
        <a:p>
          <a:pPr marL="285750" lvl="1" indent="-285750" algn="l" defTabSz="1733550">
            <a:lnSpc>
              <a:spcPct val="90000"/>
            </a:lnSpc>
            <a:spcBef>
              <a:spcPct val="0"/>
            </a:spcBef>
            <a:spcAft>
              <a:spcPct val="15000"/>
            </a:spcAft>
            <a:buChar char="•"/>
          </a:pPr>
          <a:r>
            <a:rPr lang="en-US" sz="3900" kern="1200" dirty="0"/>
            <a:t>LEFT JOIN</a:t>
          </a:r>
        </a:p>
        <a:p>
          <a:pPr marL="285750" lvl="1" indent="-285750" algn="l" defTabSz="1733550">
            <a:lnSpc>
              <a:spcPct val="90000"/>
            </a:lnSpc>
            <a:spcBef>
              <a:spcPct val="0"/>
            </a:spcBef>
            <a:spcAft>
              <a:spcPct val="15000"/>
            </a:spcAft>
            <a:buChar char="•"/>
          </a:pPr>
          <a:r>
            <a:rPr lang="en-US" sz="3900" kern="1200" dirty="0"/>
            <a:t>RIGHT JOIN</a:t>
          </a:r>
        </a:p>
      </dsp:txBody>
      <dsp:txXfrm>
        <a:off x="2596454" y="2373320"/>
        <a:ext cx="3168306" cy="1452749"/>
      </dsp:txXfrm>
    </dsp:sp>
    <dsp:sp modelId="{516FADE0-C1BD-4251-8A6B-09552F75B40B}">
      <dsp:nvSpPr>
        <dsp:cNvPr id="0" name=""/>
        <dsp:cNvSpPr/>
      </dsp:nvSpPr>
      <dsp:spPr>
        <a:xfrm>
          <a:off x="0" y="2131195"/>
          <a:ext cx="2596454" cy="193699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US" sz="4400" kern="1200" dirty="0"/>
            <a:t>OUTER JOIN</a:t>
          </a:r>
        </a:p>
      </dsp:txBody>
      <dsp:txXfrm>
        <a:off x="94556" y="2225751"/>
        <a:ext cx="2407342" cy="174788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1065213" y="849313"/>
            <a:ext cx="4989512" cy="3143250"/>
          </a:xfrm>
          <a:prstGeom prst="rect">
            <a:avLst/>
          </a:prstGeom>
        </p:spPr>
        <p:txBody>
          <a:bodyPr lIns="0" tIns="0" rIns="0" bIns="0" anchor="b">
            <a:normAutofit/>
          </a:bodyPr>
          <a:lstStyle/>
          <a:p>
            <a:r>
              <a:rPr lang="en-US" sz="7100" b="0" strike="noStrike" spc="-1">
                <a:solidFill>
                  <a:srgbClr val="04617B"/>
                </a:solidFill>
                <a:latin typeface="Source Sans Pro Light"/>
              </a:rPr>
              <a:t>Click to move the slide</a:t>
            </a:r>
          </a:p>
        </p:txBody>
      </p:sp>
      <p:sp>
        <p:nvSpPr>
          <p:cNvPr id="124" name="PlaceHolder 2"/>
          <p:cNvSpPr>
            <a:spLocks noGrp="1"/>
          </p:cNvSpPr>
          <p:nvPr>
            <p:ph type="body"/>
          </p:nvPr>
        </p:nvSpPr>
        <p:spPr>
          <a:xfrm>
            <a:off x="767777" y="4286071"/>
            <a:ext cx="5584138" cy="3773511"/>
          </a:xfrm>
          <a:prstGeom prst="rect">
            <a:avLst/>
          </a:prstGeom>
        </p:spPr>
        <p:txBody>
          <a:bodyPr lIns="0" tIns="0" rIns="0" bIns="0"/>
          <a:lstStyle/>
          <a:p>
            <a:r>
              <a:rPr lang="en-US" sz="1100" b="0" strike="noStrike" spc="-1">
                <a:latin typeface="Times New Roman"/>
              </a:rPr>
              <a:t>Click to edit the notes format</a:t>
            </a:r>
          </a:p>
        </p:txBody>
      </p:sp>
    </p:spTree>
    <p:extLst>
      <p:ext uri="{BB962C8B-B14F-4D97-AF65-F5344CB8AC3E}">
        <p14:creationId xmlns:p14="http://schemas.microsoft.com/office/powerpoint/2010/main" val="277622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esabamedia.com/pengertian-sistem-komputer/"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nesabamedia.com/pengertian-data/"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1066800" y="849313"/>
            <a:ext cx="4987925" cy="3143250"/>
          </a:xfrm>
          <a:prstGeom prst="rect">
            <a:avLst/>
          </a:prstGeom>
        </p:spPr>
      </p:sp>
      <p:sp>
        <p:nvSpPr>
          <p:cNvPr id="152" name="PlaceHolder 2"/>
          <p:cNvSpPr>
            <a:spLocks noGrp="1"/>
          </p:cNvSpPr>
          <p:nvPr>
            <p:ph type="body"/>
          </p:nvPr>
        </p:nvSpPr>
        <p:spPr>
          <a:xfrm>
            <a:off x="767777" y="4286071"/>
            <a:ext cx="5584138" cy="3773511"/>
          </a:xfrm>
          <a:prstGeom prst="rect">
            <a:avLst/>
          </a:prstGeom>
        </p:spPr>
        <p:txBody>
          <a:bodyPr lIns="0" tIns="0" rIns="0" bIns="0"/>
          <a:lstStyle/>
          <a:p>
            <a:endParaRPr lang="en-US" sz="1100" spc="-1" dirty="0">
              <a:latin typeface="Times New Roman"/>
            </a:endParaRPr>
          </a:p>
        </p:txBody>
      </p:sp>
    </p:spTree>
    <p:extLst>
      <p:ext uri="{BB962C8B-B14F-4D97-AF65-F5344CB8AC3E}">
        <p14:creationId xmlns:p14="http://schemas.microsoft.com/office/powerpoint/2010/main" val="1405565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0963"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just">
              <a:lnSpc>
                <a:spcPct val="150000"/>
              </a:lnSpc>
            </a:pPr>
            <a:r>
              <a:rPr lang="en-US" dirty="0">
                <a:solidFill>
                  <a:schemeClr val="tx1"/>
                </a:solidFill>
                <a:latin typeface="Times New Roman" panose="02020603050405020304" pitchFamily="18" charset="0"/>
              </a:rPr>
              <a:t>Di </a:t>
            </a:r>
            <a:r>
              <a:rPr lang="en-US" dirty="0" err="1">
                <a:solidFill>
                  <a:schemeClr val="tx1"/>
                </a:solidFill>
                <a:latin typeface="Times New Roman" panose="02020603050405020304" pitchFamily="18" charset="0"/>
              </a:rPr>
              <a:t>dalam</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merupakan</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contoh</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relasi</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dua</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buah</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tabel</a:t>
            </a:r>
            <a:r>
              <a:rPr lang="en-US" dirty="0">
                <a:solidFill>
                  <a:schemeClr val="tx1"/>
                </a:solidFill>
                <a:latin typeface="Times New Roman" panose="02020603050405020304" pitchFamily="18" charset="0"/>
              </a:rPr>
              <a:t> one to many </a:t>
            </a:r>
            <a:r>
              <a:rPr lang="en-US" dirty="0" err="1">
                <a:solidFill>
                  <a:schemeClr val="tx1"/>
                </a:solidFill>
                <a:latin typeface="Times New Roman" panose="02020603050405020304" pitchFamily="18" charset="0"/>
              </a:rPr>
              <a:t>dengan</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penjelasan</a:t>
            </a:r>
            <a:r>
              <a:rPr lang="en-US" dirty="0">
                <a:solidFill>
                  <a:schemeClr val="tx1"/>
                </a:solidFill>
                <a:latin typeface="Times New Roman" panose="02020603050405020304" pitchFamily="18" charset="0"/>
              </a:rPr>
              <a:t> query </a:t>
            </a:r>
            <a:r>
              <a:rPr lang="en-US" dirty="0" err="1">
                <a:solidFill>
                  <a:schemeClr val="tx1"/>
                </a:solidFill>
                <a:latin typeface="Times New Roman" panose="02020603050405020304" pitchFamily="18" charset="0"/>
              </a:rPr>
              <a:t>sebagai</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berikut</a:t>
            </a:r>
            <a:r>
              <a:rPr lang="en-US" dirty="0">
                <a:solidFill>
                  <a:schemeClr val="tx1"/>
                </a:solidFill>
                <a:latin typeface="Times New Roman" panose="02020603050405020304" pitchFamily="18" charset="0"/>
              </a:rPr>
              <a:t>:</a:t>
            </a:r>
          </a:p>
          <a:p>
            <a:pPr algn="just">
              <a:lnSpc>
                <a:spcPct val="150000"/>
              </a:lnSpc>
            </a:pPr>
            <a:endParaRPr lang="en-US" dirty="0">
              <a:solidFill>
                <a:schemeClr val="tx1"/>
              </a:solidFill>
              <a:latin typeface="Times New Roman" panose="02020603050405020304" pitchFamily="18" charset="0"/>
            </a:endParaRPr>
          </a:p>
          <a:p>
            <a:pPr marL="171450" indent="-171450" algn="just">
              <a:lnSpc>
                <a:spcPct val="150000"/>
              </a:lnSpc>
              <a:buFont typeface="Arial" panose="020B0604020202020204" pitchFamily="34" charset="0"/>
              <a:buChar char="•"/>
            </a:pPr>
            <a:r>
              <a:rPr lang="en-US" dirty="0" err="1">
                <a:solidFill>
                  <a:schemeClr val="tx1"/>
                </a:solidFill>
                <a:latin typeface="Times New Roman" panose="02020603050405020304" pitchFamily="18" charset="0"/>
              </a:rPr>
              <a:t>Tabel</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jenis</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produk</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sebagai</a:t>
            </a:r>
            <a:r>
              <a:rPr lang="en-US" dirty="0">
                <a:solidFill>
                  <a:schemeClr val="tx1"/>
                </a:solidFill>
                <a:latin typeface="Times New Roman" panose="02020603050405020304" pitchFamily="18" charset="0"/>
              </a:rPr>
              <a:t> master </a:t>
            </a:r>
            <a:r>
              <a:rPr lang="en-US" dirty="0" err="1">
                <a:solidFill>
                  <a:schemeClr val="tx1"/>
                </a:solidFill>
                <a:latin typeface="Times New Roman" panose="02020603050405020304" pitchFamily="18" charset="0"/>
              </a:rPr>
              <a:t>tabel</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memiliki</a:t>
            </a:r>
            <a:r>
              <a:rPr lang="en-US" dirty="0">
                <a:solidFill>
                  <a:schemeClr val="tx1"/>
                </a:solidFill>
                <a:latin typeface="Times New Roman" panose="02020603050405020304" pitchFamily="18" charset="0"/>
              </a:rPr>
              <a:t> primary key id, </a:t>
            </a:r>
            <a:r>
              <a:rPr lang="en-US" dirty="0" err="1">
                <a:solidFill>
                  <a:schemeClr val="tx1"/>
                </a:solidFill>
                <a:latin typeface="Times New Roman" panose="02020603050405020304" pitchFamily="18" charset="0"/>
              </a:rPr>
              <a:t>merelasikan</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ke</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tabel</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produk</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dimana</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terjadi</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relasi</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sebuah</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jenis</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produk</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boleh</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bisa</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memiliki</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satu</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produk</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atau</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lebih</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dari</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satu</a:t>
            </a:r>
            <a:r>
              <a:rPr lang="en-US" dirty="0">
                <a:solidFill>
                  <a:schemeClr val="tx1"/>
                </a:solidFill>
                <a:latin typeface="Times New Roman" panose="02020603050405020304" pitchFamily="18" charset="0"/>
              </a:rPr>
              <a:t>(</a:t>
            </a:r>
            <a:r>
              <a:rPr lang="en-US" dirty="0" err="1">
                <a:solidFill>
                  <a:schemeClr val="tx1"/>
                </a:solidFill>
                <a:latin typeface="Times New Roman" panose="02020603050405020304" pitchFamily="18" charset="0"/>
              </a:rPr>
              <a:t>banyak</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produk</a:t>
            </a:r>
            <a:r>
              <a:rPr lang="en-US" dirty="0">
                <a:solidFill>
                  <a:schemeClr val="tx1"/>
                </a:solidFill>
                <a:latin typeface="Times New Roman" panose="02020603050405020304" pitchFamily="18" charset="0"/>
              </a:rPr>
              <a:t>.</a:t>
            </a:r>
          </a:p>
          <a:p>
            <a:pPr marL="171450" indent="-171450" algn="just">
              <a:lnSpc>
                <a:spcPct val="150000"/>
              </a:lnSpc>
              <a:buFont typeface="Arial" panose="020B0604020202020204" pitchFamily="34" charset="0"/>
              <a:buChar char="•"/>
            </a:pPr>
            <a:r>
              <a:rPr lang="en-US" dirty="0" err="1">
                <a:solidFill>
                  <a:schemeClr val="tx1"/>
                </a:solidFill>
                <a:latin typeface="Times New Roman" panose="02020603050405020304" pitchFamily="18" charset="0"/>
              </a:rPr>
              <a:t>Tabel</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produk</a:t>
            </a:r>
            <a:r>
              <a:rPr lang="en-US" dirty="0">
                <a:solidFill>
                  <a:schemeClr val="tx1"/>
                </a:solidFill>
                <a:latin typeface="Times New Roman" panose="02020603050405020304" pitchFamily="18" charset="0"/>
              </a:rPr>
              <a:t> yang </a:t>
            </a:r>
            <a:r>
              <a:rPr lang="en-US" dirty="0" err="1">
                <a:solidFill>
                  <a:schemeClr val="tx1"/>
                </a:solidFill>
                <a:latin typeface="Times New Roman" panose="02020603050405020304" pitchFamily="18" charset="0"/>
              </a:rPr>
              <a:t>merupakan</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tabel</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relasi</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memiliki</a:t>
            </a:r>
            <a:r>
              <a:rPr lang="en-US" dirty="0">
                <a:solidFill>
                  <a:schemeClr val="tx1"/>
                </a:solidFill>
                <a:latin typeface="Times New Roman" panose="02020603050405020304" pitchFamily="18" charset="0"/>
              </a:rPr>
              <a:t> foreign key </a:t>
            </a:r>
            <a:r>
              <a:rPr lang="en-US" dirty="0" err="1">
                <a:solidFill>
                  <a:schemeClr val="tx1"/>
                </a:solidFill>
                <a:latin typeface="Times New Roman" panose="02020603050405020304" pitchFamily="18" charset="0"/>
              </a:rPr>
              <a:t>idjenis</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dimana</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menerima</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relasi</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bisa</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lebih</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dari</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satu</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jenis</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produk</a:t>
            </a:r>
            <a:r>
              <a:rPr lang="en-US" dirty="0">
                <a:solidFill>
                  <a:schemeClr val="tx1"/>
                </a:solidFill>
                <a:latin typeface="Times New Roman" panose="02020603050405020304" pitchFamily="18" charset="0"/>
              </a:rPr>
              <a:t>.</a:t>
            </a:r>
            <a:endParaRPr lang="id-ID"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338939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3011"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just">
              <a:lnSpc>
                <a:spcPct val="150000"/>
              </a:lnSpc>
            </a:pPr>
            <a:r>
              <a:rPr lang="en-US" dirty="0">
                <a:solidFill>
                  <a:schemeClr val="tx1"/>
                </a:solidFill>
                <a:latin typeface="Times New Roman" panose="02020603050405020304" pitchFamily="18" charset="0"/>
              </a:rPr>
              <a:t>Di </a:t>
            </a:r>
            <a:r>
              <a:rPr lang="en-US" dirty="0" err="1">
                <a:solidFill>
                  <a:schemeClr val="tx1"/>
                </a:solidFill>
                <a:latin typeface="Times New Roman" panose="02020603050405020304" pitchFamily="18" charset="0"/>
              </a:rPr>
              <a:t>dalam</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merupakan</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contoh</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relasi</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dua</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buah</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tabel</a:t>
            </a:r>
            <a:r>
              <a:rPr lang="en-US" dirty="0">
                <a:solidFill>
                  <a:schemeClr val="tx1"/>
                </a:solidFill>
                <a:latin typeface="Times New Roman" panose="02020603050405020304" pitchFamily="18" charset="0"/>
              </a:rPr>
              <a:t> many to many </a:t>
            </a:r>
            <a:r>
              <a:rPr lang="en-US" dirty="0" err="1">
                <a:solidFill>
                  <a:schemeClr val="tx1"/>
                </a:solidFill>
                <a:latin typeface="Times New Roman" panose="02020603050405020304" pitchFamily="18" charset="0"/>
              </a:rPr>
              <a:t>dengan</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penjelasan</a:t>
            </a:r>
            <a:r>
              <a:rPr lang="en-US" dirty="0">
                <a:solidFill>
                  <a:schemeClr val="tx1"/>
                </a:solidFill>
                <a:latin typeface="Times New Roman" panose="02020603050405020304" pitchFamily="18" charset="0"/>
              </a:rPr>
              <a:t> query </a:t>
            </a:r>
            <a:r>
              <a:rPr lang="en-US" dirty="0" err="1">
                <a:solidFill>
                  <a:schemeClr val="tx1"/>
                </a:solidFill>
                <a:latin typeface="Times New Roman" panose="02020603050405020304" pitchFamily="18" charset="0"/>
              </a:rPr>
              <a:t>sebagai</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berikut</a:t>
            </a:r>
            <a:r>
              <a:rPr lang="en-US" dirty="0">
                <a:solidFill>
                  <a:schemeClr val="tx1"/>
                </a:solidFill>
                <a:latin typeface="Times New Roman" panose="02020603050405020304" pitchFamily="18" charset="0"/>
              </a:rPr>
              <a:t>:</a:t>
            </a:r>
          </a:p>
          <a:p>
            <a:pPr algn="just">
              <a:lnSpc>
                <a:spcPct val="150000"/>
              </a:lnSpc>
            </a:pPr>
            <a:endParaRPr lang="en-US" dirty="0">
              <a:solidFill>
                <a:schemeClr val="tx1"/>
              </a:solidFill>
              <a:latin typeface="Times New Roman" panose="02020603050405020304" pitchFamily="18" charset="0"/>
            </a:endParaRPr>
          </a:p>
          <a:p>
            <a:pPr marL="171450" indent="-171450" algn="just">
              <a:lnSpc>
                <a:spcPct val="150000"/>
              </a:lnSpc>
              <a:buFont typeface="Arial" panose="020B0604020202020204" pitchFamily="34" charset="0"/>
              <a:buChar char="•"/>
            </a:pPr>
            <a:r>
              <a:rPr lang="en-US" dirty="0" err="1">
                <a:solidFill>
                  <a:schemeClr val="tx1"/>
                </a:solidFill>
                <a:latin typeface="Times New Roman" panose="02020603050405020304" pitchFamily="18" charset="0"/>
              </a:rPr>
              <a:t>Tabel</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pegawai</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sebagai</a:t>
            </a:r>
            <a:r>
              <a:rPr lang="en-US" dirty="0">
                <a:solidFill>
                  <a:schemeClr val="tx1"/>
                </a:solidFill>
                <a:latin typeface="Times New Roman" panose="02020603050405020304" pitchFamily="18" charset="0"/>
              </a:rPr>
              <a:t> master </a:t>
            </a:r>
            <a:r>
              <a:rPr lang="en-US" dirty="0" err="1">
                <a:solidFill>
                  <a:schemeClr val="tx1"/>
                </a:solidFill>
                <a:latin typeface="Times New Roman" panose="02020603050405020304" pitchFamily="18" charset="0"/>
              </a:rPr>
              <a:t>tabel</a:t>
            </a:r>
            <a:r>
              <a:rPr lang="en-US" dirty="0">
                <a:solidFill>
                  <a:schemeClr val="tx1"/>
                </a:solidFill>
                <a:latin typeface="Times New Roman" panose="02020603050405020304" pitchFamily="18" charset="0"/>
              </a:rPr>
              <a:t> yang </a:t>
            </a:r>
            <a:r>
              <a:rPr lang="en-US" dirty="0" err="1">
                <a:solidFill>
                  <a:schemeClr val="tx1"/>
                </a:solidFill>
                <a:latin typeface="Times New Roman" panose="02020603050405020304" pitchFamily="18" charset="0"/>
              </a:rPr>
              <a:t>memiliki</a:t>
            </a:r>
            <a:r>
              <a:rPr lang="en-US" dirty="0">
                <a:solidFill>
                  <a:schemeClr val="tx1"/>
                </a:solidFill>
                <a:latin typeface="Times New Roman" panose="02020603050405020304" pitchFamily="18" charset="0"/>
              </a:rPr>
              <a:t> primary key </a:t>
            </a:r>
            <a:r>
              <a:rPr lang="en-US" dirty="0" err="1">
                <a:solidFill>
                  <a:schemeClr val="tx1"/>
                </a:solidFill>
                <a:latin typeface="Times New Roman" panose="02020603050405020304" pitchFamily="18" charset="0"/>
              </a:rPr>
              <a:t>idpeg</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akan</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berelasi</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dengan</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tabel</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kursus</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tetapi</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tidak</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bisa</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secara</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langsung</a:t>
            </a:r>
            <a:r>
              <a:rPr lang="en-US" dirty="0">
                <a:solidFill>
                  <a:schemeClr val="tx1"/>
                </a:solidFill>
                <a:latin typeface="Times New Roman" panose="02020603050405020304" pitchFamily="18" charset="0"/>
              </a:rPr>
              <a:t>.</a:t>
            </a:r>
          </a:p>
          <a:p>
            <a:pPr marL="171450" indent="-171450" algn="just">
              <a:lnSpc>
                <a:spcPct val="150000"/>
              </a:lnSpc>
              <a:buFont typeface="Arial" panose="020B0604020202020204" pitchFamily="34" charset="0"/>
              <a:buChar char="•"/>
            </a:pPr>
            <a:r>
              <a:rPr lang="en-US" dirty="0" err="1">
                <a:solidFill>
                  <a:schemeClr val="tx1"/>
                </a:solidFill>
                <a:latin typeface="Times New Roman" panose="02020603050405020304" pitchFamily="18" charset="0"/>
              </a:rPr>
              <a:t>Begitu</a:t>
            </a:r>
            <a:r>
              <a:rPr lang="en-US" dirty="0">
                <a:solidFill>
                  <a:schemeClr val="tx1"/>
                </a:solidFill>
                <a:latin typeface="Times New Roman" panose="02020603050405020304" pitchFamily="18" charset="0"/>
              </a:rPr>
              <a:t> pula table </a:t>
            </a:r>
            <a:r>
              <a:rPr lang="en-US" dirty="0" err="1">
                <a:solidFill>
                  <a:schemeClr val="tx1"/>
                </a:solidFill>
                <a:latin typeface="Times New Roman" panose="02020603050405020304" pitchFamily="18" charset="0"/>
              </a:rPr>
              <a:t>kursus</a:t>
            </a:r>
            <a:r>
              <a:rPr lang="en-US" dirty="0">
                <a:solidFill>
                  <a:schemeClr val="tx1"/>
                </a:solidFill>
                <a:latin typeface="Times New Roman" panose="02020603050405020304" pitchFamily="18" charset="0"/>
              </a:rPr>
              <a:t> yang </a:t>
            </a:r>
            <a:r>
              <a:rPr lang="en-US" dirty="0" err="1">
                <a:solidFill>
                  <a:schemeClr val="tx1"/>
                </a:solidFill>
                <a:latin typeface="Times New Roman" panose="02020603050405020304" pitchFamily="18" charset="0"/>
              </a:rPr>
              <a:t>memiliki</a:t>
            </a:r>
            <a:r>
              <a:rPr lang="en-US" dirty="0">
                <a:solidFill>
                  <a:schemeClr val="tx1"/>
                </a:solidFill>
                <a:latin typeface="Times New Roman" panose="02020603050405020304" pitchFamily="18" charset="0"/>
              </a:rPr>
              <a:t> primary key </a:t>
            </a:r>
            <a:r>
              <a:rPr lang="en-US" dirty="0" err="1">
                <a:solidFill>
                  <a:schemeClr val="tx1"/>
                </a:solidFill>
                <a:latin typeface="Times New Roman" panose="02020603050405020304" pitchFamily="18" charset="0"/>
              </a:rPr>
              <a:t>idkursus</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tidak</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bisa</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berelasi</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secara</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langsung</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dengan</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tabel</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pegawai</a:t>
            </a:r>
            <a:r>
              <a:rPr lang="en-US" dirty="0">
                <a:solidFill>
                  <a:schemeClr val="tx1"/>
                </a:solidFill>
                <a:latin typeface="Times New Roman" panose="02020603050405020304" pitchFamily="18" charset="0"/>
              </a:rPr>
              <a:t>.</a:t>
            </a:r>
          </a:p>
          <a:p>
            <a:pPr marL="171450" indent="-171450" algn="just">
              <a:lnSpc>
                <a:spcPct val="150000"/>
              </a:lnSpc>
              <a:buFont typeface="Arial" panose="020B0604020202020204" pitchFamily="34" charset="0"/>
              <a:buChar char="•"/>
            </a:pPr>
            <a:r>
              <a:rPr lang="en-US" dirty="0" err="1">
                <a:solidFill>
                  <a:schemeClr val="tx1"/>
                </a:solidFill>
                <a:latin typeface="Times New Roman" panose="02020603050405020304" pitchFamily="18" charset="0"/>
              </a:rPr>
              <a:t>Untuk</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merelasikan</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kedua</a:t>
            </a:r>
            <a:r>
              <a:rPr lang="en-US" dirty="0">
                <a:solidFill>
                  <a:schemeClr val="tx1"/>
                </a:solidFill>
                <a:latin typeface="Times New Roman" panose="02020603050405020304" pitchFamily="18" charset="0"/>
              </a:rPr>
              <a:t> table </a:t>
            </a:r>
            <a:r>
              <a:rPr lang="en-US" dirty="0" err="1">
                <a:solidFill>
                  <a:schemeClr val="tx1"/>
                </a:solidFill>
                <a:latin typeface="Times New Roman" panose="02020603050405020304" pitchFamily="18" charset="0"/>
              </a:rPr>
              <a:t>tersebut</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maka</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dibutuhkan</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tabel</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perantara</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yaitu</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tabel</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pegawai_kursus</a:t>
            </a:r>
            <a:r>
              <a:rPr lang="en-US" dirty="0">
                <a:solidFill>
                  <a:schemeClr val="tx1"/>
                </a:solidFill>
                <a:latin typeface="Times New Roman" panose="02020603050405020304" pitchFamily="18" charset="0"/>
              </a:rPr>
              <a:t>.</a:t>
            </a:r>
          </a:p>
          <a:p>
            <a:pPr marL="171450" indent="-171450" algn="just">
              <a:lnSpc>
                <a:spcPct val="150000"/>
              </a:lnSpc>
              <a:buFont typeface="Arial" panose="020B0604020202020204" pitchFamily="34" charset="0"/>
              <a:buChar char="•"/>
            </a:pPr>
            <a:r>
              <a:rPr lang="en-US" dirty="0" err="1">
                <a:solidFill>
                  <a:schemeClr val="tx1"/>
                </a:solidFill>
                <a:latin typeface="Times New Roman" panose="02020603050405020304" pitchFamily="18" charset="0"/>
              </a:rPr>
              <a:t>Maka</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terjadilah</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relasi</a:t>
            </a:r>
            <a:r>
              <a:rPr lang="en-US" dirty="0">
                <a:solidFill>
                  <a:schemeClr val="tx1"/>
                </a:solidFill>
                <a:latin typeface="Times New Roman" panose="02020603050405020304" pitchFamily="18" charset="0"/>
              </a:rPr>
              <a:t> many to </a:t>
            </a:r>
            <a:r>
              <a:rPr lang="en-US" dirty="0" err="1">
                <a:solidFill>
                  <a:schemeClr val="tx1"/>
                </a:solidFill>
                <a:latin typeface="Times New Roman" panose="02020603050405020304" pitchFamily="18" charset="0"/>
              </a:rPr>
              <a:t>manya</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dimana</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banyak</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pegawai</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mengikuti</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banyak</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kursus</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sebaliknya</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banyak</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kursus</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diikuti</a:t>
            </a:r>
            <a:r>
              <a:rPr lang="en-US" dirty="0">
                <a:solidFill>
                  <a:schemeClr val="tx1"/>
                </a:solidFill>
                <a:latin typeface="Times New Roman" panose="02020603050405020304" pitchFamily="18" charset="0"/>
              </a:rPr>
              <a:t> oleh </a:t>
            </a:r>
            <a:r>
              <a:rPr lang="en-US" dirty="0" err="1">
                <a:solidFill>
                  <a:schemeClr val="tx1"/>
                </a:solidFill>
                <a:latin typeface="Times New Roman" panose="02020603050405020304" pitchFamily="18" charset="0"/>
              </a:rPr>
              <a:t>banyak</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pegawai</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Kedua</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tabel</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berelasi</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melalui</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tabel</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perantara</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tabel</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pegawai_kursus</a:t>
            </a:r>
            <a:r>
              <a:rPr lang="en-US" dirty="0">
                <a:solidFill>
                  <a:schemeClr val="tx1"/>
                </a:solidFill>
                <a:latin typeface="Times New Roman" panose="02020603050405020304" pitchFamily="18" charset="0"/>
              </a:rPr>
              <a:t>.</a:t>
            </a:r>
            <a:endParaRPr lang="id-ID" dirty="0">
              <a:solidFill>
                <a:schemeClr val="tx1"/>
              </a:solidFill>
              <a:latin typeface="Times New Roman" panose="02020603050405020304" pitchFamily="18" charset="0"/>
            </a:endParaRPr>
          </a:p>
          <a:p>
            <a:endParaRPr lang="id-ID" dirty="0">
              <a:latin typeface="Times New Roman" panose="02020603050405020304" pitchFamily="18" charset="0"/>
            </a:endParaRPr>
          </a:p>
        </p:txBody>
      </p:sp>
    </p:spTree>
    <p:extLst>
      <p:ext uri="{BB962C8B-B14F-4D97-AF65-F5344CB8AC3E}">
        <p14:creationId xmlns:p14="http://schemas.microsoft.com/office/powerpoint/2010/main" val="2602231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5059"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003366"/>
                </a:solidFill>
                <a:latin typeface="Verdana" panose="020B0604030504040204" pitchFamily="34" charset="0"/>
              </a:rPr>
              <a:t>Setelah </a:t>
            </a:r>
            <a:r>
              <a:rPr lang="en-GB" sz="1200" dirty="0" err="1">
                <a:solidFill>
                  <a:srgbClr val="003366"/>
                </a:solidFill>
                <a:latin typeface="Verdana" panose="020B0604030504040204" pitchFamily="34" charset="0"/>
              </a:rPr>
              <a:t>mengetahui</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jenis-jenis</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relasi</a:t>
            </a:r>
            <a:r>
              <a:rPr lang="en-GB" sz="1200" dirty="0">
                <a:solidFill>
                  <a:srgbClr val="003366"/>
                </a:solidFill>
                <a:latin typeface="Verdana" panose="020B0604030504040204" pitchFamily="34" charset="0"/>
              </a:rPr>
              <a:t> pada RDBMS, </a:t>
            </a:r>
            <a:r>
              <a:rPr lang="en-GB" sz="1200" dirty="0" err="1">
                <a:solidFill>
                  <a:srgbClr val="003366"/>
                </a:solidFill>
                <a:latin typeface="Verdana" panose="020B0604030504040204" pitchFamily="34" charset="0"/>
              </a:rPr>
              <a:t>selanjutnya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kita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kenal</a:t>
            </a:r>
            <a:r>
              <a:rPr lang="en-GB" sz="1200" dirty="0">
                <a:solidFill>
                  <a:srgbClr val="003366"/>
                </a:solidFill>
                <a:latin typeface="Verdana" panose="020B0604030504040204" pitchFamily="34" charset="0"/>
              </a:rPr>
              <a:t> SQL </a:t>
            </a:r>
            <a:r>
              <a:rPr lang="en-GB" sz="1200" dirty="0" err="1">
                <a:solidFill>
                  <a:srgbClr val="003366"/>
                </a:solidFill>
                <a:latin typeface="Verdana" panose="020B0604030504040204" pitchFamily="34" charset="0"/>
              </a:rPr>
              <a:t>untuk</a:t>
            </a:r>
            <a:r>
              <a:rPr lang="en-GB" sz="1200" dirty="0">
                <a:solidFill>
                  <a:srgbClr val="003366"/>
                </a:solidFill>
                <a:latin typeface="Verdana" panose="020B0604030504040204" pitchFamily="34" charset="0"/>
              </a:rPr>
              <a:t> RDBMS </a:t>
            </a:r>
            <a:r>
              <a:rPr lang="en-GB" sz="1200" dirty="0" err="1">
                <a:solidFill>
                  <a:srgbClr val="003366"/>
                </a:solidFill>
                <a:latin typeface="Verdana" panose="020B0604030504040204" pitchFamily="34" charset="0"/>
              </a:rPr>
              <a:t>dengan</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Klausa</a:t>
            </a:r>
            <a:r>
              <a:rPr lang="en-GB" sz="1200" dirty="0">
                <a:solidFill>
                  <a:srgbClr val="003366"/>
                </a:solidFill>
                <a:latin typeface="Verdana" panose="020B0604030504040204" pitchFamily="34" charset="0"/>
              </a:rPr>
              <a:t> Join </a:t>
            </a:r>
            <a:r>
              <a:rPr lang="en-GB" sz="1200" dirty="0" err="1">
                <a:solidFill>
                  <a:srgbClr val="003366"/>
                </a:solidFill>
                <a:latin typeface="Verdana" panose="020B0604030504040204" pitchFamily="34" charset="0"/>
              </a:rPr>
              <a:t>Tabel</a:t>
            </a:r>
            <a:r>
              <a:rPr lang="en-GB" sz="1200" dirty="0">
                <a:solidFill>
                  <a:srgbClr val="003366"/>
                </a:solidFill>
                <a:latin typeface="Verdana" panose="020B060403050404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003366"/>
              </a:solidFill>
              <a:latin typeface="Verdana" panose="020B060403050404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rgbClr val="003366"/>
                </a:solidFill>
                <a:latin typeface="Verdana" panose="020B0604030504040204" pitchFamily="34" charset="0"/>
              </a:rPr>
              <a:t>Inner Join: </a:t>
            </a:r>
            <a:r>
              <a:rPr lang="en-GB" sz="1200" dirty="0" err="1">
                <a:solidFill>
                  <a:srgbClr val="003366"/>
                </a:solidFill>
                <a:latin typeface="Verdana" panose="020B0604030504040204" pitchFamily="34" charset="0"/>
              </a:rPr>
              <a:t>merupakan</a:t>
            </a:r>
            <a:r>
              <a:rPr lang="en-GB" sz="1200" dirty="0">
                <a:solidFill>
                  <a:srgbClr val="003366"/>
                </a:solidFill>
                <a:latin typeface="Verdana" panose="020B0604030504040204" pitchFamily="34" charset="0"/>
              </a:rPr>
              <a:t> query join </a:t>
            </a:r>
            <a:r>
              <a:rPr lang="en-GB" sz="1200" dirty="0" err="1">
                <a:solidFill>
                  <a:srgbClr val="003366"/>
                </a:solidFill>
                <a:latin typeface="Verdana" panose="020B0604030504040204" pitchFamily="34" charset="0"/>
              </a:rPr>
              <a:t>tabel</a:t>
            </a:r>
            <a:r>
              <a:rPr lang="en-GB" sz="1200" dirty="0">
                <a:solidFill>
                  <a:srgbClr val="003366"/>
                </a:solidFill>
                <a:latin typeface="Verdana" panose="020B0604030504040204" pitchFamily="34" charset="0"/>
              </a:rPr>
              <a:t> yang </a:t>
            </a:r>
            <a:r>
              <a:rPr lang="en-GB" sz="1200" dirty="0" err="1">
                <a:solidFill>
                  <a:srgbClr val="003366"/>
                </a:solidFill>
                <a:latin typeface="Verdana" panose="020B0604030504040204" pitchFamily="34" charset="0"/>
              </a:rPr>
              <a:t>akan</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menampilkan</a:t>
            </a:r>
            <a:r>
              <a:rPr lang="en-GB" sz="1200" dirty="0">
                <a:solidFill>
                  <a:srgbClr val="003366"/>
                </a:solidFill>
                <a:latin typeface="Verdana" panose="020B0604030504040204" pitchFamily="34" charset="0"/>
              </a:rPr>
              <a:t> data yang </a:t>
            </a:r>
            <a:r>
              <a:rPr lang="en-GB" sz="1200" dirty="0" err="1">
                <a:solidFill>
                  <a:srgbClr val="003366"/>
                </a:solidFill>
                <a:latin typeface="Verdana" panose="020B0604030504040204" pitchFamily="34" charset="0"/>
              </a:rPr>
              <a:t>terhubung</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saja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antara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dua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tabel</a:t>
            </a:r>
            <a:r>
              <a:rPr lang="en-GB" sz="1200" dirty="0">
                <a:solidFill>
                  <a:srgbClr val="003366"/>
                </a:solidFill>
                <a:latin typeface="Verdana" panose="020B0604030504040204" pitchFamily="34" charset="0"/>
              </a:rPr>
              <a:t> yang </a:t>
            </a:r>
            <a:r>
              <a:rPr lang="en-GB" sz="1200" dirty="0" err="1">
                <a:solidFill>
                  <a:srgbClr val="003366"/>
                </a:solidFill>
                <a:latin typeface="Verdana" panose="020B0604030504040204" pitchFamily="34" charset="0"/>
              </a:rPr>
              <a:t>saling</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berelasi</a:t>
            </a:r>
            <a:r>
              <a:rPr lang="en-GB" sz="1200" dirty="0">
                <a:solidFill>
                  <a:srgbClr val="003366"/>
                </a:solidFill>
                <a:latin typeface="Verdana" panose="020B0604030504040204" pitchFamily="34"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rgbClr val="003366"/>
                </a:solidFill>
                <a:latin typeface="Verdana" panose="020B0604030504040204" pitchFamily="34" charset="0"/>
              </a:rPr>
              <a:t>Outer Join: </a:t>
            </a:r>
            <a:r>
              <a:rPr lang="en-GB" sz="1200" dirty="0" err="1">
                <a:solidFill>
                  <a:srgbClr val="003366"/>
                </a:solidFill>
                <a:latin typeface="Verdana" panose="020B0604030504040204" pitchFamily="34" charset="0"/>
              </a:rPr>
              <a:t>merupakan</a:t>
            </a:r>
            <a:r>
              <a:rPr lang="en-GB" sz="1200" dirty="0">
                <a:solidFill>
                  <a:srgbClr val="003366"/>
                </a:solidFill>
                <a:latin typeface="Verdana" panose="020B0604030504040204" pitchFamily="34" charset="0"/>
              </a:rPr>
              <a:t> query join </a:t>
            </a:r>
            <a:r>
              <a:rPr lang="en-GB" sz="1200" dirty="0" err="1">
                <a:solidFill>
                  <a:srgbClr val="003366"/>
                </a:solidFill>
                <a:latin typeface="Verdana" panose="020B0604030504040204" pitchFamily="34" charset="0"/>
              </a:rPr>
              <a:t>tabel</a:t>
            </a:r>
            <a:r>
              <a:rPr lang="en-GB" sz="1200" dirty="0">
                <a:solidFill>
                  <a:srgbClr val="003366"/>
                </a:solidFill>
                <a:latin typeface="Verdana" panose="020B0604030504040204" pitchFamily="34" charset="0"/>
              </a:rPr>
              <a:t> yang </a:t>
            </a:r>
            <a:r>
              <a:rPr lang="en-GB" sz="1200" dirty="0" err="1">
                <a:solidFill>
                  <a:srgbClr val="003366"/>
                </a:solidFill>
                <a:latin typeface="Verdana" panose="020B0604030504040204" pitchFamily="34" charset="0"/>
              </a:rPr>
              <a:t>akan</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menampilkan</a:t>
            </a:r>
            <a:r>
              <a:rPr lang="en-GB" sz="1200" dirty="0">
                <a:solidFill>
                  <a:srgbClr val="003366"/>
                </a:solidFill>
                <a:latin typeface="Verdana" panose="020B0604030504040204" pitchFamily="34" charset="0"/>
              </a:rPr>
              <a:t> data </a:t>
            </a:r>
            <a:r>
              <a:rPr lang="en-GB" sz="1200" dirty="0" err="1">
                <a:solidFill>
                  <a:srgbClr val="003366"/>
                </a:solidFill>
                <a:latin typeface="Verdana" panose="020B0604030504040204" pitchFamily="34" charset="0"/>
              </a:rPr>
              <a:t>bukan</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hanya</a:t>
            </a:r>
            <a:r>
              <a:rPr lang="en-GB" sz="1200" dirty="0">
                <a:solidFill>
                  <a:srgbClr val="003366"/>
                </a:solidFill>
                <a:latin typeface="Verdana" panose="020B0604030504040204" pitchFamily="34" charset="0"/>
              </a:rPr>
              <a:t> yang </a:t>
            </a:r>
            <a:r>
              <a:rPr lang="en-GB" sz="1200" dirty="0" err="1">
                <a:solidFill>
                  <a:srgbClr val="003366"/>
                </a:solidFill>
                <a:latin typeface="Verdana" panose="020B0604030504040204" pitchFamily="34" charset="0"/>
              </a:rPr>
              <a:t>terhubung</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saja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bisa</a:t>
            </a:r>
            <a:r>
              <a:rPr lang="en-GB" sz="1200" dirty="0">
                <a:solidFill>
                  <a:srgbClr val="003366"/>
                </a:solidFill>
                <a:latin typeface="Verdana" panose="020B0604030504040204" pitchFamily="34" charset="0"/>
              </a:rPr>
              <a:t> juga yang </a:t>
            </a:r>
            <a:r>
              <a:rPr lang="en-GB" sz="1200" dirty="0" err="1">
                <a:solidFill>
                  <a:srgbClr val="003366"/>
                </a:solidFill>
                <a:latin typeface="Verdana" panose="020B0604030504040204" pitchFamily="34" charset="0"/>
              </a:rPr>
              <a:t>tidak</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terhubung</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namun</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memprioritaskan</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sisi</a:t>
            </a:r>
            <a:r>
              <a:rPr lang="en-GB" sz="1200" dirty="0">
                <a:solidFill>
                  <a:srgbClr val="003366"/>
                </a:solidFill>
                <a:latin typeface="Verdana" panose="020B0604030504040204" pitchFamily="34" charset="0"/>
              </a:rPr>
              <a:t> join table, </a:t>
            </a:r>
            <a:r>
              <a:rPr lang="en-GB" sz="1200" dirty="0" err="1">
                <a:solidFill>
                  <a:srgbClr val="003366"/>
                </a:solidFill>
                <a:latin typeface="Verdana" panose="020B0604030504040204" pitchFamily="34" charset="0"/>
              </a:rPr>
              <a:t>dari</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sisi</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kiri</a:t>
            </a:r>
            <a:r>
              <a:rPr lang="en-GB" sz="1200" dirty="0">
                <a:solidFill>
                  <a:srgbClr val="003366"/>
                </a:solidFill>
                <a:latin typeface="Verdana" panose="020B0604030504040204" pitchFamily="34" charset="0"/>
              </a:rPr>
              <a:t>(LEFT JOIN) dan </a:t>
            </a:r>
            <a:r>
              <a:rPr lang="en-GB" sz="1200" dirty="0" err="1">
                <a:solidFill>
                  <a:srgbClr val="003366"/>
                </a:solidFill>
                <a:latin typeface="Verdana" panose="020B0604030504040204" pitchFamily="34" charset="0"/>
              </a:rPr>
              <a:t>dari</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sisi</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kanan</a:t>
            </a:r>
            <a:r>
              <a:rPr lang="en-GB" sz="1200" dirty="0">
                <a:solidFill>
                  <a:srgbClr val="003366"/>
                </a:solidFill>
                <a:latin typeface="Verdana" panose="020B0604030504040204" pitchFamily="34" charset="0"/>
              </a:rPr>
              <a:t>(RIGHT JOIN) </a:t>
            </a:r>
            <a:r>
              <a:rPr lang="en-GB" sz="1200" dirty="0" err="1">
                <a:solidFill>
                  <a:srgbClr val="003366"/>
                </a:solidFill>
                <a:latin typeface="Verdana" panose="020B0604030504040204" pitchFamily="34" charset="0"/>
              </a:rPr>
              <a:t>antara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dua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tabel</a:t>
            </a:r>
            <a:r>
              <a:rPr lang="en-GB" sz="1200" dirty="0">
                <a:solidFill>
                  <a:srgbClr val="003366"/>
                </a:solidFill>
                <a:latin typeface="Verdana" panose="020B0604030504040204" pitchFamily="34" charset="0"/>
              </a:rPr>
              <a:t> yang </a:t>
            </a:r>
            <a:r>
              <a:rPr lang="en-GB" sz="1200" dirty="0" err="1">
                <a:solidFill>
                  <a:srgbClr val="003366"/>
                </a:solidFill>
                <a:latin typeface="Verdana" panose="020B0604030504040204" pitchFamily="34" charset="0"/>
              </a:rPr>
              <a:t>saling</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berelasi</a:t>
            </a:r>
            <a:r>
              <a:rPr lang="en-GB" sz="1200" dirty="0">
                <a:solidFill>
                  <a:srgbClr val="003366"/>
                </a:solidFill>
                <a:latin typeface="Verdana" panose="020B0604030504040204" pitchFamily="34"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dirty="0">
              <a:solidFill>
                <a:srgbClr val="003366"/>
              </a:solidFill>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solidFill>
                  <a:srgbClr val="003366"/>
                </a:solidFill>
                <a:latin typeface="Verdana" panose="020B0604030504040204" pitchFamily="34" charset="0"/>
              </a:rPr>
              <a:t>Query </a:t>
            </a:r>
            <a:r>
              <a:rPr lang="en-GB" sz="1200" dirty="0" err="1">
                <a:solidFill>
                  <a:srgbClr val="003366"/>
                </a:solidFill>
                <a:latin typeface="Verdana" panose="020B0604030504040204" pitchFamily="34" charset="0"/>
              </a:rPr>
              <a:t>detailnya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akan</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dijelaskan</a:t>
            </a:r>
            <a:r>
              <a:rPr lang="en-GB" sz="1200" dirty="0">
                <a:solidFill>
                  <a:srgbClr val="003366"/>
                </a:solidFill>
                <a:latin typeface="Verdana" panose="020B0604030504040204" pitchFamily="34" charset="0"/>
              </a:rPr>
              <a:t> pada </a:t>
            </a:r>
            <a:r>
              <a:rPr lang="en-GB" sz="1200" dirty="0" err="1">
                <a:solidFill>
                  <a:srgbClr val="003366"/>
                </a:solidFill>
                <a:latin typeface="Verdana" panose="020B0604030504040204" pitchFamily="34" charset="0"/>
              </a:rPr>
              <a:t>halaman</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berikutnya</a:t>
            </a:r>
            <a:r>
              <a:rPr lang="en-GB" sz="1200" dirty="0">
                <a:solidFill>
                  <a:srgbClr val="003366"/>
                </a:solidFill>
                <a:latin typeface="Verdana" panose="020B0604030504040204" pitchFamily="34" charset="0"/>
              </a:rPr>
              <a:t>.</a:t>
            </a:r>
          </a:p>
          <a:p>
            <a:endParaRPr lang="id-ID" dirty="0">
              <a:latin typeface="Times New Roman" panose="02020603050405020304" pitchFamily="18" charset="0"/>
            </a:endParaRPr>
          </a:p>
        </p:txBody>
      </p:sp>
    </p:spTree>
    <p:extLst>
      <p:ext uri="{BB962C8B-B14F-4D97-AF65-F5344CB8AC3E}">
        <p14:creationId xmlns:p14="http://schemas.microsoft.com/office/powerpoint/2010/main" val="1306420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6083"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dirty="0">
              <a:latin typeface="Times New Roman" panose="02020603050405020304" pitchFamily="18" charset="0"/>
            </a:endParaRPr>
          </a:p>
        </p:txBody>
      </p:sp>
    </p:spTree>
    <p:extLst>
      <p:ext uri="{BB962C8B-B14F-4D97-AF65-F5344CB8AC3E}">
        <p14:creationId xmlns:p14="http://schemas.microsoft.com/office/powerpoint/2010/main" val="1907839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6083"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lang="en-GB" sz="1200">
                <a:solidFill>
                  <a:schemeClr val="tx1"/>
                </a:solidFill>
                <a:latin typeface="Times New Roman" panose="02020603050405020304" pitchFamily="18" charset="0"/>
                <a:cs typeface="Times New Roman" panose="02020603050405020304" pitchFamily="18" charset="0"/>
              </a:rPr>
              <a:t>Penjelasan</a:t>
            </a:r>
            <a:r>
              <a:rPr lang="en-GB" sz="1200" dirty="0">
                <a:solidFill>
                  <a:schemeClr val="tx1"/>
                </a:solidFill>
                <a:latin typeface="Times New Roman" panose="02020603050405020304" pitchFamily="18" charset="0"/>
                <a:cs typeface="Times New Roman" panose="02020603050405020304" pitchFamily="18" charset="0"/>
              </a:rPr>
              <a:t>:</a:t>
            </a:r>
          </a:p>
          <a:p>
            <a:pPr>
              <a:lnSpc>
                <a:spcPct val="150000"/>
              </a:lnSpc>
              <a:spcBef>
                <a:spcPts val="0"/>
              </a:spcBef>
              <a:spcAft>
                <a:spcPts val="0"/>
              </a:spcAft>
            </a:pPr>
            <a:endParaRPr lang="en-US" dirty="0">
              <a:solidFill>
                <a:schemeClr val="tx1"/>
              </a:solidFill>
              <a:latin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SELECT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tampilkan</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semua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err="1">
                <a:solidFill>
                  <a:schemeClr val="tx1"/>
                </a:solidFill>
                <a:latin typeface="Times New Roman" panose="02020603050405020304" pitchFamily="18" charset="0"/>
                <a:cs typeface="Times New Roman" panose="02020603050405020304" pitchFamily="18" charset="0"/>
              </a:rPr>
              <a:t>jenis_produk.nama</a:t>
            </a:r>
            <a:r>
              <a:rPr lang="en-GB" sz="1200" b="0" dirty="0">
                <a:solidFill>
                  <a:schemeClr val="tx1"/>
                </a:solidFill>
                <a:latin typeface="Times New Roman" panose="02020603050405020304" pitchFamily="18" charset="0"/>
                <a:cs typeface="Times New Roman" panose="02020603050405020304" pitchFamily="18" charset="0"/>
              </a:rPr>
              <a:t> as </a:t>
            </a:r>
            <a:r>
              <a:rPr lang="en-GB" sz="1200" b="0" dirty="0" err="1">
                <a:solidFill>
                  <a:schemeClr val="tx1"/>
                </a:solidFill>
                <a:latin typeface="Times New Roman" panose="02020603050405020304" pitchFamily="18" charset="0"/>
                <a:cs typeface="Times New Roman" panose="02020603050405020304" pitchFamily="18" charset="0"/>
              </a:rPr>
              <a:t>jenis</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nama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dengan</a:t>
            </a:r>
            <a:r>
              <a:rPr lang="en-GB" sz="1200" b="0" dirty="0">
                <a:solidFill>
                  <a:schemeClr val="tx1"/>
                </a:solidFill>
                <a:latin typeface="Times New Roman" panose="02020603050405020304" pitchFamily="18" charset="0"/>
                <a:cs typeface="Times New Roman" panose="02020603050405020304" pitchFamily="18" charset="0"/>
              </a:rPr>
              <a:t> alias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baru</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bernama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from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inner join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yang </a:t>
            </a:r>
            <a:r>
              <a:rPr lang="en-GB" sz="1200" b="0" dirty="0" err="1">
                <a:solidFill>
                  <a:schemeClr val="tx1"/>
                </a:solidFill>
                <a:latin typeface="Times New Roman" panose="02020603050405020304" pitchFamily="18" charset="0"/>
                <a:cs typeface="Times New Roman" panose="02020603050405020304" pitchFamily="18" charset="0"/>
              </a:rPr>
              <a:t>digabung</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dengan</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on </a:t>
            </a:r>
            <a:r>
              <a:rPr lang="en-GB" sz="1200" b="0" dirty="0" err="1">
                <a:solidFill>
                  <a:schemeClr val="tx1"/>
                </a:solidFill>
                <a:latin typeface="Times New Roman" panose="02020603050405020304" pitchFamily="18" charset="0"/>
                <a:cs typeface="Times New Roman" panose="02020603050405020304" pitchFamily="18" charset="0"/>
              </a:rPr>
              <a:t>produk.idjenis</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dimana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terjadi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relasi</a:t>
            </a:r>
            <a:r>
              <a:rPr lang="en-GB" sz="1200" b="0" dirty="0">
                <a:solidFill>
                  <a:schemeClr val="tx1"/>
                </a:solidFill>
                <a:latin typeface="Times New Roman" panose="02020603050405020304" pitchFamily="18" charset="0"/>
                <a:cs typeface="Times New Roman" panose="02020603050405020304" pitchFamily="18" charset="0"/>
              </a:rPr>
              <a:t> di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ada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foregin</a:t>
            </a:r>
            <a:r>
              <a:rPr lang="en-GB" sz="1200" b="0" dirty="0">
                <a:solidFill>
                  <a:schemeClr val="tx1"/>
                </a:solidFill>
                <a:latin typeface="Times New Roman" panose="02020603050405020304" pitchFamily="18" charset="0"/>
                <a:cs typeface="Times New Roman" panose="02020603050405020304" pitchFamily="18" charset="0"/>
              </a:rPr>
              <a:t> key </a:t>
            </a:r>
            <a:r>
              <a:rPr lang="en-GB" sz="1200" b="0" dirty="0" err="1">
                <a:solidFill>
                  <a:schemeClr val="tx1"/>
                </a:solidFill>
                <a:latin typeface="Times New Roman" panose="02020603050405020304" pitchFamily="18" charset="0"/>
                <a:cs typeface="Times New Roman" panose="02020603050405020304" pitchFamily="18" charset="0"/>
              </a:rPr>
              <a:t>idjenis</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 jenis_produk.id: di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relasi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ada</a:t>
            </a:r>
            <a:r>
              <a:rPr lang="en-GB" sz="1200" b="0" dirty="0">
                <a:solidFill>
                  <a:schemeClr val="tx1"/>
                </a:solidFill>
                <a:latin typeface="Times New Roman" panose="02020603050405020304" pitchFamily="18" charset="0"/>
                <a:cs typeface="Times New Roman" panose="02020603050405020304" pitchFamily="18" charset="0"/>
              </a:rPr>
              <a:t> primary key id</a:t>
            </a:r>
          </a:p>
          <a:p>
            <a:endParaRPr lang="id-ID" dirty="0">
              <a:latin typeface="Times New Roman" panose="02020603050405020304" pitchFamily="18" charset="0"/>
            </a:endParaRPr>
          </a:p>
        </p:txBody>
      </p:sp>
    </p:spTree>
    <p:extLst>
      <p:ext uri="{BB962C8B-B14F-4D97-AF65-F5344CB8AC3E}">
        <p14:creationId xmlns:p14="http://schemas.microsoft.com/office/powerpoint/2010/main" val="3478997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7107"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dirty="0">
              <a:latin typeface="Times New Roman" panose="02020603050405020304" pitchFamily="18" charset="0"/>
            </a:endParaRPr>
          </a:p>
        </p:txBody>
      </p:sp>
    </p:spTree>
    <p:extLst>
      <p:ext uri="{BB962C8B-B14F-4D97-AF65-F5344CB8AC3E}">
        <p14:creationId xmlns:p14="http://schemas.microsoft.com/office/powerpoint/2010/main" val="2315523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7107"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lang="en-GB" sz="1200">
                <a:solidFill>
                  <a:schemeClr val="tx1"/>
                </a:solidFill>
                <a:latin typeface="Times New Roman" panose="02020603050405020304" pitchFamily="18" charset="0"/>
                <a:cs typeface="Times New Roman" panose="02020603050405020304" pitchFamily="18" charset="0"/>
              </a:rPr>
              <a:t>Penjelasan</a:t>
            </a:r>
            <a:r>
              <a:rPr lang="en-GB" sz="1200" dirty="0">
                <a:solidFill>
                  <a:schemeClr val="tx1"/>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dirty="0">
              <a:solidFill>
                <a:schemeClr val="tx1"/>
              </a:solidFill>
              <a:latin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SELECT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tampilkan</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semua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err="1">
                <a:solidFill>
                  <a:schemeClr val="tx1"/>
                </a:solidFill>
                <a:latin typeface="Times New Roman" panose="02020603050405020304" pitchFamily="18" charset="0"/>
                <a:cs typeface="Times New Roman" panose="02020603050405020304" pitchFamily="18" charset="0"/>
              </a:rPr>
              <a:t>jenis_produk.nama</a:t>
            </a:r>
            <a:r>
              <a:rPr lang="en-GB" sz="1200" b="0" dirty="0">
                <a:solidFill>
                  <a:schemeClr val="tx1"/>
                </a:solidFill>
                <a:latin typeface="Times New Roman" panose="02020603050405020304" pitchFamily="18" charset="0"/>
                <a:cs typeface="Times New Roman" panose="02020603050405020304" pitchFamily="18" charset="0"/>
              </a:rPr>
              <a:t> as </a:t>
            </a:r>
            <a:r>
              <a:rPr lang="en-GB" sz="1200" b="0" dirty="0" err="1">
                <a:solidFill>
                  <a:schemeClr val="tx1"/>
                </a:solidFill>
                <a:latin typeface="Times New Roman" panose="02020603050405020304" pitchFamily="18" charset="0"/>
                <a:cs typeface="Times New Roman" panose="02020603050405020304" pitchFamily="18" charset="0"/>
              </a:rPr>
              <a:t>jenis</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nama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dengan</a:t>
            </a:r>
            <a:r>
              <a:rPr lang="en-GB" sz="1200" b="0" dirty="0">
                <a:solidFill>
                  <a:schemeClr val="tx1"/>
                </a:solidFill>
                <a:latin typeface="Times New Roman" panose="02020603050405020304" pitchFamily="18" charset="0"/>
                <a:cs typeface="Times New Roman" panose="02020603050405020304" pitchFamily="18" charset="0"/>
              </a:rPr>
              <a:t> alias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baru</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bernama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from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left join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yang </a:t>
            </a:r>
            <a:r>
              <a:rPr lang="en-GB" sz="1200" b="0" dirty="0" err="1">
                <a:solidFill>
                  <a:schemeClr val="tx1"/>
                </a:solidFill>
                <a:latin typeface="Times New Roman" panose="02020603050405020304" pitchFamily="18" charset="0"/>
                <a:cs typeface="Times New Roman" panose="02020603050405020304" pitchFamily="18" charset="0"/>
              </a:rPr>
              <a:t>digabung</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dengan</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dengan</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prioritas</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di </a:t>
            </a:r>
            <a:r>
              <a:rPr lang="en-GB" sz="1200" b="0" dirty="0" err="1">
                <a:solidFill>
                  <a:schemeClr val="tx1"/>
                </a:solidFill>
                <a:latin typeface="Times New Roman" panose="02020603050405020304" pitchFamily="18" charset="0"/>
                <a:cs typeface="Times New Roman" panose="02020603050405020304" pitchFamily="18" charset="0"/>
              </a:rPr>
              <a:t>sisi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kiri</a:t>
            </a:r>
            <a:r>
              <a:rPr lang="en-GB" sz="1200" b="0" dirty="0">
                <a:solidFill>
                  <a:schemeClr val="tx1"/>
                </a:solidFill>
                <a:latin typeface="Times New Roman" panose="02020603050405020304" pitchFamily="18" charset="0"/>
                <a:cs typeface="Times New Roman" panose="02020603050405020304" pitchFamily="18" charset="0"/>
              </a:rPr>
              <a:t> join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on </a:t>
            </a:r>
            <a:r>
              <a:rPr lang="en-GB" sz="1200" b="0" dirty="0" err="1">
                <a:solidFill>
                  <a:schemeClr val="tx1"/>
                </a:solidFill>
                <a:latin typeface="Times New Roman" panose="02020603050405020304" pitchFamily="18" charset="0"/>
                <a:cs typeface="Times New Roman" panose="02020603050405020304" pitchFamily="18" charset="0"/>
              </a:rPr>
              <a:t>produk.idjenis</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dimana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terjadi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relasi</a:t>
            </a:r>
            <a:r>
              <a:rPr lang="en-GB" sz="1200" b="0" dirty="0">
                <a:solidFill>
                  <a:schemeClr val="tx1"/>
                </a:solidFill>
                <a:latin typeface="Times New Roman" panose="02020603050405020304" pitchFamily="18" charset="0"/>
                <a:cs typeface="Times New Roman" panose="02020603050405020304" pitchFamily="18" charset="0"/>
              </a:rPr>
              <a:t> di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ada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foregin</a:t>
            </a:r>
            <a:r>
              <a:rPr lang="en-GB" sz="1200" b="0" dirty="0">
                <a:solidFill>
                  <a:schemeClr val="tx1"/>
                </a:solidFill>
                <a:latin typeface="Times New Roman" panose="02020603050405020304" pitchFamily="18" charset="0"/>
                <a:cs typeface="Times New Roman" panose="02020603050405020304" pitchFamily="18" charset="0"/>
              </a:rPr>
              <a:t> key </a:t>
            </a:r>
            <a:r>
              <a:rPr lang="en-GB" sz="1200" b="0" dirty="0" err="1">
                <a:solidFill>
                  <a:schemeClr val="tx1"/>
                </a:solidFill>
                <a:latin typeface="Times New Roman" panose="02020603050405020304" pitchFamily="18" charset="0"/>
                <a:cs typeface="Times New Roman" panose="02020603050405020304" pitchFamily="18" charset="0"/>
              </a:rPr>
              <a:t>idjenis</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 jenis_produk.id: di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relasi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ada</a:t>
            </a:r>
            <a:r>
              <a:rPr lang="en-GB" sz="1200" b="0" dirty="0">
                <a:solidFill>
                  <a:schemeClr val="tx1"/>
                </a:solidFill>
                <a:latin typeface="Times New Roman" panose="02020603050405020304" pitchFamily="18" charset="0"/>
                <a:cs typeface="Times New Roman" panose="02020603050405020304" pitchFamily="18" charset="0"/>
              </a:rPr>
              <a:t> primary key id</a:t>
            </a:r>
          </a:p>
          <a:p>
            <a:endParaRPr lang="id-ID" dirty="0">
              <a:latin typeface="Times New Roman" panose="02020603050405020304" pitchFamily="18" charset="0"/>
            </a:endParaRPr>
          </a:p>
        </p:txBody>
      </p:sp>
    </p:spTree>
    <p:extLst>
      <p:ext uri="{BB962C8B-B14F-4D97-AF65-F5344CB8AC3E}">
        <p14:creationId xmlns:p14="http://schemas.microsoft.com/office/powerpoint/2010/main" val="2769905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8131"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dirty="0">
              <a:latin typeface="Times New Roman" panose="02020603050405020304" pitchFamily="18" charset="0"/>
            </a:endParaRPr>
          </a:p>
        </p:txBody>
      </p:sp>
    </p:spTree>
    <p:extLst>
      <p:ext uri="{BB962C8B-B14F-4D97-AF65-F5344CB8AC3E}">
        <p14:creationId xmlns:p14="http://schemas.microsoft.com/office/powerpoint/2010/main" val="2469119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8131"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lang="en-GB" sz="1200">
                <a:solidFill>
                  <a:schemeClr val="tx1"/>
                </a:solidFill>
                <a:latin typeface="Times New Roman" panose="02020603050405020304" pitchFamily="18" charset="0"/>
                <a:cs typeface="Times New Roman" panose="02020603050405020304" pitchFamily="18" charset="0"/>
              </a:rPr>
              <a:t>Penjelasan</a:t>
            </a:r>
            <a:r>
              <a:rPr lang="en-GB" sz="1200" dirty="0">
                <a:solidFill>
                  <a:schemeClr val="tx1"/>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dirty="0">
              <a:solidFill>
                <a:schemeClr val="tx1"/>
              </a:solidFill>
              <a:latin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SELECT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tampilkan</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semua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err="1">
                <a:solidFill>
                  <a:schemeClr val="tx1"/>
                </a:solidFill>
                <a:latin typeface="Times New Roman" panose="02020603050405020304" pitchFamily="18" charset="0"/>
                <a:cs typeface="Times New Roman" panose="02020603050405020304" pitchFamily="18" charset="0"/>
              </a:rPr>
              <a:t>jenis_produk.nama</a:t>
            </a:r>
            <a:r>
              <a:rPr lang="en-GB" sz="1200" b="0" dirty="0">
                <a:solidFill>
                  <a:schemeClr val="tx1"/>
                </a:solidFill>
                <a:latin typeface="Times New Roman" panose="02020603050405020304" pitchFamily="18" charset="0"/>
                <a:cs typeface="Times New Roman" panose="02020603050405020304" pitchFamily="18" charset="0"/>
              </a:rPr>
              <a:t> as </a:t>
            </a:r>
            <a:r>
              <a:rPr lang="en-GB" sz="1200" b="0" dirty="0" err="1">
                <a:solidFill>
                  <a:schemeClr val="tx1"/>
                </a:solidFill>
                <a:latin typeface="Times New Roman" panose="02020603050405020304" pitchFamily="18" charset="0"/>
                <a:cs typeface="Times New Roman" panose="02020603050405020304" pitchFamily="18" charset="0"/>
              </a:rPr>
              <a:t>jenis</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nama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dengan</a:t>
            </a:r>
            <a:r>
              <a:rPr lang="en-GB" sz="1200" b="0" dirty="0">
                <a:solidFill>
                  <a:schemeClr val="tx1"/>
                </a:solidFill>
                <a:latin typeface="Times New Roman" panose="02020603050405020304" pitchFamily="18" charset="0"/>
                <a:cs typeface="Times New Roman" panose="02020603050405020304" pitchFamily="18" charset="0"/>
              </a:rPr>
              <a:t> alias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baru</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bernama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from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right join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yang </a:t>
            </a:r>
            <a:r>
              <a:rPr lang="en-GB" sz="1200" b="0" dirty="0" err="1">
                <a:solidFill>
                  <a:schemeClr val="tx1"/>
                </a:solidFill>
                <a:latin typeface="Times New Roman" panose="02020603050405020304" pitchFamily="18" charset="0"/>
                <a:cs typeface="Times New Roman" panose="02020603050405020304" pitchFamily="18" charset="0"/>
              </a:rPr>
              <a:t>digabung</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dengan</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dengan</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prioritas</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di </a:t>
            </a:r>
            <a:r>
              <a:rPr lang="en-GB" sz="1200" b="0" dirty="0" err="1">
                <a:solidFill>
                  <a:schemeClr val="tx1"/>
                </a:solidFill>
                <a:latin typeface="Times New Roman" panose="02020603050405020304" pitchFamily="18" charset="0"/>
                <a:cs typeface="Times New Roman" panose="02020603050405020304" pitchFamily="18" charset="0"/>
              </a:rPr>
              <a:t>sisi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kanan</a:t>
            </a:r>
            <a:r>
              <a:rPr lang="en-GB" sz="1200" b="0" dirty="0">
                <a:solidFill>
                  <a:schemeClr val="tx1"/>
                </a:solidFill>
                <a:latin typeface="Times New Roman" panose="02020603050405020304" pitchFamily="18" charset="0"/>
                <a:cs typeface="Times New Roman" panose="02020603050405020304" pitchFamily="18" charset="0"/>
              </a:rPr>
              <a:t> join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on </a:t>
            </a:r>
            <a:r>
              <a:rPr lang="en-GB" sz="1200" b="0" dirty="0" err="1">
                <a:solidFill>
                  <a:schemeClr val="tx1"/>
                </a:solidFill>
                <a:latin typeface="Times New Roman" panose="02020603050405020304" pitchFamily="18" charset="0"/>
                <a:cs typeface="Times New Roman" panose="02020603050405020304" pitchFamily="18" charset="0"/>
              </a:rPr>
              <a:t>produk.idjenis</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dimana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terjadi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relasi</a:t>
            </a:r>
            <a:r>
              <a:rPr lang="en-GB" sz="1200" b="0" dirty="0">
                <a:solidFill>
                  <a:schemeClr val="tx1"/>
                </a:solidFill>
                <a:latin typeface="Times New Roman" panose="02020603050405020304" pitchFamily="18" charset="0"/>
                <a:cs typeface="Times New Roman" panose="02020603050405020304" pitchFamily="18" charset="0"/>
              </a:rPr>
              <a:t> di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ada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foregin</a:t>
            </a:r>
            <a:r>
              <a:rPr lang="en-GB" sz="1200" b="0" dirty="0">
                <a:solidFill>
                  <a:schemeClr val="tx1"/>
                </a:solidFill>
                <a:latin typeface="Times New Roman" panose="02020603050405020304" pitchFamily="18" charset="0"/>
                <a:cs typeface="Times New Roman" panose="02020603050405020304" pitchFamily="18" charset="0"/>
              </a:rPr>
              <a:t> key </a:t>
            </a:r>
            <a:r>
              <a:rPr lang="en-GB" sz="1200" b="0" dirty="0" err="1">
                <a:solidFill>
                  <a:schemeClr val="tx1"/>
                </a:solidFill>
                <a:latin typeface="Times New Roman" panose="02020603050405020304" pitchFamily="18" charset="0"/>
                <a:cs typeface="Times New Roman" panose="02020603050405020304" pitchFamily="18" charset="0"/>
              </a:rPr>
              <a:t>idjenis</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 jenis_produk.id: di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relasi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ada</a:t>
            </a:r>
            <a:r>
              <a:rPr lang="en-GB" sz="1200" b="0" dirty="0">
                <a:solidFill>
                  <a:schemeClr val="tx1"/>
                </a:solidFill>
                <a:latin typeface="Times New Roman" panose="02020603050405020304" pitchFamily="18" charset="0"/>
                <a:cs typeface="Times New Roman" panose="02020603050405020304" pitchFamily="18" charset="0"/>
              </a:rPr>
              <a:t> primary key id</a:t>
            </a:r>
          </a:p>
          <a:p>
            <a:endParaRPr lang="id-ID" dirty="0">
              <a:latin typeface="Times New Roman" panose="02020603050405020304" pitchFamily="18" charset="0"/>
            </a:endParaRPr>
          </a:p>
        </p:txBody>
      </p:sp>
    </p:spTree>
    <p:extLst>
      <p:ext uri="{BB962C8B-B14F-4D97-AF65-F5344CB8AC3E}">
        <p14:creationId xmlns:p14="http://schemas.microsoft.com/office/powerpoint/2010/main" val="2744052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066800" y="849313"/>
            <a:ext cx="4987925" cy="3143250"/>
          </a:xfrm>
          <a:prstGeom prst="rect">
            <a:avLst/>
          </a:prstGeom>
        </p:spPr>
      </p:sp>
      <p:sp>
        <p:nvSpPr>
          <p:cNvPr id="183" name="PlaceHolder 2"/>
          <p:cNvSpPr>
            <a:spLocks noGrp="1"/>
          </p:cNvSpPr>
          <p:nvPr>
            <p:ph type="body"/>
          </p:nvPr>
        </p:nvSpPr>
        <p:spPr>
          <a:xfrm>
            <a:off x="767777" y="4286071"/>
            <a:ext cx="5669710" cy="3773208"/>
          </a:xfrm>
          <a:prstGeom prst="rect">
            <a:avLst/>
          </a:prstGeom>
        </p:spPr>
        <p:txBody>
          <a:bodyPr lIns="0" tIns="0" rIns="0" bIns="0">
            <a:noAutofit/>
          </a:bodyPr>
          <a:lstStyle/>
          <a:p>
            <a:pPr marL="190447" indent="-190447"/>
            <a:endParaRPr lang="id-ID" sz="1100" spc="-1"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66800" y="849313"/>
            <a:ext cx="4987925" cy="3143250"/>
          </a:xfrm>
          <a:prstGeom prst="rect">
            <a:avLst/>
          </a:prstGeom>
        </p:spPr>
      </p:sp>
      <p:sp>
        <p:nvSpPr>
          <p:cNvPr id="159" name="PlaceHolder 2"/>
          <p:cNvSpPr>
            <a:spLocks noGrp="1"/>
          </p:cNvSpPr>
          <p:nvPr>
            <p:ph type="body"/>
          </p:nvPr>
        </p:nvSpPr>
        <p:spPr>
          <a:xfrm>
            <a:off x="767777" y="4286071"/>
            <a:ext cx="5669710" cy="3773208"/>
          </a:xfrm>
          <a:prstGeom prst="rect">
            <a:avLst/>
          </a:prstGeom>
        </p:spPr>
        <p:txBody>
          <a:bodyPr lIns="0" tIns="0" rIns="0" bIns="0">
            <a:noAutofit/>
          </a:bodyPr>
          <a:lstStyle/>
          <a:p>
            <a:pPr marL="190447" indent="-190447"/>
            <a:endParaRPr lang="id-ID" sz="1100" spc="-1" dirty="0">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lnSpc>
                <a:spcPct val="150000"/>
              </a:lnSpc>
            </a:pPr>
            <a:r>
              <a:rPr lang="en-US" b="0" i="0" dirty="0" err="1">
                <a:solidFill>
                  <a:schemeClr val="tx1"/>
                </a:solidFill>
                <a:effectLst/>
                <a:latin typeface="Times New Roman" panose="02020603050405020304" pitchFamily="18" charset="0"/>
                <a:cs typeface="Times New Roman" panose="02020603050405020304" pitchFamily="18" charset="0"/>
              </a:rPr>
              <a:t>Konsep</a:t>
            </a:r>
            <a:r>
              <a:rPr lang="en-US" b="0" i="0" dirty="0">
                <a:solidFill>
                  <a:schemeClr val="tx1"/>
                </a:solidFill>
                <a:effectLst/>
                <a:latin typeface="Times New Roman" panose="02020603050405020304" pitchFamily="18" charset="0"/>
                <a:cs typeface="Times New Roman" panose="02020603050405020304" pitchFamily="18" charset="0"/>
              </a:rPr>
              <a:t> RDBMS </a:t>
            </a:r>
            <a:r>
              <a:rPr lang="en-US" b="0" i="0" dirty="0" err="1">
                <a:solidFill>
                  <a:schemeClr val="tx1"/>
                </a:solidFill>
                <a:effectLst/>
                <a:latin typeface="Times New Roman" panose="02020603050405020304" pitchFamily="18" charset="0"/>
                <a:cs typeface="Times New Roman" panose="02020603050405020304" pitchFamily="18" charset="0"/>
              </a:rPr>
              <a:t>merupakan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sistem</a:t>
            </a:r>
            <a:r>
              <a:rPr lang="en-US" b="0" i="0" dirty="0">
                <a:solidFill>
                  <a:schemeClr val="tx1"/>
                </a:solidFill>
                <a:effectLst/>
                <a:latin typeface="Times New Roman" panose="02020603050405020304" pitchFamily="18" charset="0"/>
                <a:cs typeface="Times New Roman" panose="02020603050405020304" pitchFamily="18" charset="0"/>
              </a:rPr>
              <a:t> yang </a:t>
            </a:r>
            <a:r>
              <a:rPr lang="en-US" b="0" i="0" dirty="0" err="1">
                <a:solidFill>
                  <a:schemeClr val="tx1"/>
                </a:solidFill>
                <a:effectLst/>
                <a:latin typeface="Times New Roman" panose="02020603050405020304" pitchFamily="18" charset="0"/>
                <a:cs typeface="Times New Roman" panose="02020603050405020304" pitchFamily="18" charset="0"/>
              </a:rPr>
              <a:t>mendukung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adanya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hubungan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atau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1" dirty="0">
                <a:solidFill>
                  <a:schemeClr val="tx1"/>
                </a:solidFill>
                <a:effectLst/>
                <a:latin typeface="Times New Roman" panose="02020603050405020304" pitchFamily="18" charset="0"/>
                <a:cs typeface="Times New Roman" panose="02020603050405020304" pitchFamily="18" charset="0"/>
              </a:rPr>
              <a:t>relationship</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antar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tabel</a:t>
            </a:r>
            <a:r>
              <a:rPr lang="en-US" b="0" i="0" dirty="0">
                <a:solidFill>
                  <a:schemeClr val="tx1"/>
                </a:solidFill>
                <a:effectLst/>
                <a:latin typeface="Times New Roman" panose="02020603050405020304" pitchFamily="18" charset="0"/>
                <a:cs typeface="Times New Roman" panose="02020603050405020304" pitchFamily="18" charset="0"/>
              </a:rPr>
              <a:t> pada </a:t>
            </a:r>
            <a:r>
              <a:rPr lang="en-US" b="0" i="0" dirty="0" err="1">
                <a:solidFill>
                  <a:schemeClr val="tx1"/>
                </a:solidFill>
                <a:effectLst/>
                <a:latin typeface="Times New Roman" panose="02020603050405020304" pitchFamily="18" charset="0"/>
                <a:cs typeface="Times New Roman" panose="02020603050405020304" pitchFamily="18" charset="0"/>
              </a:rPr>
              <a:t>suatu</a:t>
            </a:r>
            <a:r>
              <a:rPr lang="en-US" b="0" i="0" dirty="0">
                <a:solidFill>
                  <a:schemeClr val="tx1"/>
                </a:solidFill>
                <a:effectLst/>
                <a:latin typeface="Times New Roman" panose="02020603050405020304" pitchFamily="18" charset="0"/>
                <a:cs typeface="Times New Roman" panose="02020603050405020304" pitchFamily="18" charset="0"/>
              </a:rPr>
              <a:t> database. </a:t>
            </a:r>
            <a:r>
              <a:rPr lang="en-US" b="0" i="0" dirty="0" err="1">
                <a:solidFill>
                  <a:schemeClr val="tx1"/>
                </a:solidFill>
                <a:effectLst/>
                <a:latin typeface="Times New Roman" panose="02020603050405020304" pitchFamily="18" charset="0"/>
                <a:cs typeface="Times New Roman" panose="02020603050405020304" pitchFamily="18" charset="0"/>
              </a:rPr>
              <a:t>Setiap</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tabel</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memiliki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kunci</a:t>
            </a:r>
            <a:r>
              <a:rPr lang="en-US" b="0" i="0" dirty="0">
                <a:solidFill>
                  <a:schemeClr val="tx1"/>
                </a:solidFill>
                <a:effectLst/>
                <a:latin typeface="Times New Roman" panose="02020603050405020304" pitchFamily="18" charset="0"/>
                <a:cs typeface="Times New Roman" panose="02020603050405020304" pitchFamily="18" charset="0"/>
              </a:rPr>
              <a:t> yang </a:t>
            </a:r>
            <a:r>
              <a:rPr lang="en-US" b="0" i="0" dirty="0" err="1">
                <a:solidFill>
                  <a:schemeClr val="tx1"/>
                </a:solidFill>
                <a:effectLst/>
                <a:latin typeface="Times New Roman" panose="02020603050405020304" pitchFamily="18" charset="0"/>
                <a:cs typeface="Times New Roman" panose="02020603050405020304" pitchFamily="18" charset="0"/>
              </a:rPr>
              <a:t>disebut</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dengan</a:t>
            </a:r>
            <a:r>
              <a:rPr lang="en-US" b="0" i="0" dirty="0">
                <a:solidFill>
                  <a:schemeClr val="tx1"/>
                </a:solidFill>
                <a:effectLst/>
                <a:latin typeface="Times New Roman" panose="02020603050405020304" pitchFamily="18" charset="0"/>
                <a:cs typeface="Times New Roman" panose="02020603050405020304" pitchFamily="18" charset="0"/>
              </a:rPr>
              <a:t> primary key </a:t>
            </a:r>
            <a:r>
              <a:rPr lang="en-US" b="0" i="0" dirty="0" err="1">
                <a:solidFill>
                  <a:schemeClr val="tx1"/>
                </a:solidFill>
                <a:effectLst/>
                <a:latin typeface="Times New Roman" panose="02020603050405020304" pitchFamily="18" charset="0"/>
                <a:cs typeface="Times New Roman" panose="02020603050405020304" pitchFamily="18" charset="0"/>
              </a:rPr>
              <a:t>untuk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dihubungkan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tabel</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berikutnya</a:t>
            </a:r>
            <a:r>
              <a:rPr lang="en-US" b="0" i="0" dirty="0">
                <a:solidFill>
                  <a:schemeClr val="tx1"/>
                </a:solidFill>
                <a:effectLst/>
                <a:latin typeface="Times New Roman" panose="02020603050405020304" pitchFamily="18" charset="0"/>
                <a:cs typeface="Times New Roman" panose="02020603050405020304" pitchFamily="18" charset="0"/>
              </a:rPr>
              <a:t> yang </a:t>
            </a:r>
            <a:r>
              <a:rPr lang="en-US" b="0" i="0" dirty="0" err="1">
                <a:solidFill>
                  <a:schemeClr val="tx1"/>
                </a:solidFill>
                <a:effectLst/>
                <a:latin typeface="Times New Roman" panose="02020603050405020304" pitchFamily="18" charset="0"/>
                <a:cs typeface="Times New Roman" panose="02020603050405020304" pitchFamily="18" charset="0"/>
              </a:rPr>
              <a:t>memiliki</a:t>
            </a:r>
            <a:r>
              <a:rPr lang="en-US" b="0" i="0" dirty="0">
                <a:solidFill>
                  <a:schemeClr val="tx1"/>
                </a:solidFill>
                <a:effectLst/>
                <a:latin typeface="Times New Roman" panose="02020603050405020304" pitchFamily="18" charset="0"/>
                <a:cs typeface="Times New Roman" panose="02020603050405020304" pitchFamily="18" charset="0"/>
              </a:rPr>
              <a:t> foreign key.</a:t>
            </a:r>
          </a:p>
          <a:p>
            <a:pPr algn="just" fontAlgn="base">
              <a:lnSpc>
                <a:spcPct val="150000"/>
              </a:lnSpc>
            </a:pPr>
            <a:endParaRPr lang="en-US" b="0" i="0" dirty="0">
              <a:solidFill>
                <a:schemeClr val="tx1"/>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RDBMS </a:t>
            </a:r>
            <a:r>
              <a:rPr lang="en-US" b="0" i="0" dirty="0" err="1">
                <a:solidFill>
                  <a:schemeClr val="tx1"/>
                </a:solidFill>
                <a:effectLst/>
                <a:latin typeface="Times New Roman" panose="02020603050405020304" pitchFamily="18" charset="0"/>
                <a:cs typeface="Times New Roman" panose="02020603050405020304" pitchFamily="18" charset="0"/>
              </a:rPr>
              <a:t>sudah</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banyak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digunakan</a:t>
            </a:r>
            <a:r>
              <a:rPr lang="en-US" b="0" i="0" dirty="0">
                <a:solidFill>
                  <a:schemeClr val="tx1"/>
                </a:solidFill>
                <a:effectLst/>
                <a:latin typeface="Times New Roman" panose="02020603050405020304" pitchFamily="18" charset="0"/>
                <a:cs typeface="Times New Roman" panose="02020603050405020304" pitchFamily="18" charset="0"/>
              </a:rPr>
              <a:t> oleh </a:t>
            </a:r>
            <a:r>
              <a:rPr lang="en-US" b="0" i="0" dirty="0" err="1">
                <a:solidFill>
                  <a:schemeClr val="tx1"/>
                </a:solidFill>
                <a:effectLst/>
                <a:latin typeface="Times New Roman" panose="02020603050405020304" pitchFamily="18" charset="0"/>
                <a:cs typeface="Times New Roman" panose="02020603050405020304" pitchFamily="18" charset="0"/>
              </a:rPr>
              <a:t>berbagai</a:t>
            </a:r>
            <a:r>
              <a:rPr lang="en-US" b="0" i="0" dirty="0">
                <a:solidFill>
                  <a:schemeClr val="tx1"/>
                </a:solidFill>
                <a:effectLst/>
                <a:latin typeface="Times New Roman" panose="02020603050405020304" pitchFamily="18" charset="0"/>
                <a:cs typeface="Times New Roman" panose="02020603050405020304" pitchFamily="18" charset="0"/>
              </a:rPr>
              <a:t> vendor </a:t>
            </a:r>
            <a:r>
              <a:rPr lang="en-US" b="0" i="0" dirty="0" err="1">
                <a:solidFill>
                  <a:schemeClr val="tx1"/>
                </a:solidFill>
                <a:effectLst/>
                <a:latin typeface="Times New Roman" panose="02020603050405020304" pitchFamily="18" charset="0"/>
                <a:cs typeface="Times New Roman" panose="02020603050405020304" pitchFamily="18" charset="0"/>
              </a:rPr>
              <a:t>sejak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tahun</a:t>
            </a:r>
            <a:r>
              <a:rPr lang="en-US" b="0" i="0" dirty="0">
                <a:solidFill>
                  <a:schemeClr val="tx1"/>
                </a:solidFill>
                <a:effectLst/>
                <a:latin typeface="Times New Roman" panose="02020603050405020304" pitchFamily="18" charset="0"/>
                <a:cs typeface="Times New Roman" panose="02020603050405020304" pitchFamily="18" charset="0"/>
              </a:rPr>
              <a:t> 1970-an. </a:t>
            </a:r>
            <a:r>
              <a:rPr lang="en-US" b="0" i="0" dirty="0" err="1">
                <a:solidFill>
                  <a:schemeClr val="tx1"/>
                </a:solidFill>
                <a:effectLst/>
                <a:latin typeface="Times New Roman" panose="02020603050405020304" pitchFamily="18" charset="0"/>
                <a:cs typeface="Times New Roman" panose="02020603050405020304" pitchFamily="18" charset="0"/>
              </a:rPr>
              <a:t>Seiring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dengan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berkembangnya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keunggulan</a:t>
            </a:r>
            <a:r>
              <a:rPr lang="en-US" b="0" i="0" dirty="0">
                <a:solidFill>
                  <a:schemeClr val="tx1"/>
                </a:solidFill>
                <a:effectLst/>
                <a:latin typeface="Times New Roman" panose="02020603050405020304" pitchFamily="18" charset="0"/>
                <a:cs typeface="Times New Roman" panose="02020603050405020304" pitchFamily="18" charset="0"/>
              </a:rPr>
              <a:t> RDBMS, </a:t>
            </a:r>
            <a:r>
              <a:rPr lang="en-US" b="0" i="0" dirty="0" err="1">
                <a:solidFill>
                  <a:schemeClr val="tx1"/>
                </a:solidFill>
                <a:effectLst/>
                <a:latin typeface="Times New Roman" panose="02020603050405020304" pitchFamily="18" charset="0"/>
                <a:cs typeface="Times New Roman" panose="02020603050405020304" pitchFamily="18" charset="0"/>
              </a:rPr>
              <a:t>banyak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perusahaan</a:t>
            </a:r>
            <a:r>
              <a:rPr lang="en-US" b="0" i="0" dirty="0">
                <a:solidFill>
                  <a:schemeClr val="tx1"/>
                </a:solidFill>
                <a:effectLst/>
                <a:latin typeface="Times New Roman" panose="02020603050405020304" pitchFamily="18" charset="0"/>
                <a:cs typeface="Times New Roman" panose="02020603050405020304" pitchFamily="18" charset="0"/>
              </a:rPr>
              <a:t> yang </a:t>
            </a:r>
            <a:r>
              <a:rPr lang="en-US" b="0" i="0" dirty="0" err="1">
                <a:solidFill>
                  <a:schemeClr val="tx1"/>
                </a:solidFill>
                <a:effectLst/>
                <a:latin typeface="Times New Roman" panose="02020603050405020304" pitchFamily="18" charset="0"/>
                <a:cs typeface="Times New Roman" panose="02020603050405020304" pitchFamily="18" charset="0"/>
              </a:rPr>
              <a:t>awalnya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menggunakan</a:t>
            </a:r>
            <a:r>
              <a:rPr lang="en-US" b="0" i="0" dirty="0">
                <a:solidFill>
                  <a:schemeClr val="tx1"/>
                </a:solidFill>
                <a:effectLst/>
                <a:latin typeface="Times New Roman" panose="02020603050405020304" pitchFamily="18" charset="0"/>
                <a:cs typeface="Times New Roman" panose="02020603050405020304" pitchFamily="18" charset="0"/>
              </a:rPr>
              <a:t> model </a:t>
            </a:r>
            <a:r>
              <a:rPr lang="en-US" b="0" i="0" dirty="0" err="1">
                <a:solidFill>
                  <a:schemeClr val="tx1"/>
                </a:solidFill>
                <a:effectLst/>
                <a:latin typeface="Times New Roman" panose="02020603050405020304" pitchFamily="18" charset="0"/>
                <a:cs typeface="Times New Roman" panose="02020603050405020304" pitchFamily="18" charset="0"/>
              </a:rPr>
              <a:t>hirarki</a:t>
            </a:r>
            <a:r>
              <a:rPr lang="en-US" b="0" i="0" dirty="0">
                <a:solidFill>
                  <a:schemeClr val="tx1"/>
                </a:solidFill>
                <a:effectLst/>
                <a:latin typeface="Times New Roman" panose="02020603050405020304" pitchFamily="18" charset="0"/>
                <a:cs typeface="Times New Roman" panose="02020603050405020304" pitchFamily="18" charset="0"/>
              </a:rPr>
              <a:t> dan </a:t>
            </a:r>
            <a:r>
              <a:rPr lang="en-US" b="0" i="0" dirty="0" err="1">
                <a:solidFill>
                  <a:schemeClr val="tx1"/>
                </a:solidFill>
                <a:effectLst/>
                <a:latin typeface="Times New Roman" panose="02020603050405020304" pitchFamily="18" charset="0"/>
                <a:cs typeface="Times New Roman" panose="02020603050405020304" pitchFamily="18" charset="0"/>
              </a:rPr>
              <a:t>jaringan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beralih</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ke</a:t>
            </a:r>
            <a:r>
              <a:rPr lang="en-US" b="0" i="0" dirty="0">
                <a:solidFill>
                  <a:schemeClr val="tx1"/>
                </a:solidFill>
                <a:effectLst/>
                <a:latin typeface="Times New Roman" panose="02020603050405020304" pitchFamily="18" charset="0"/>
                <a:cs typeface="Times New Roman" panose="02020603050405020304" pitchFamily="18" charset="0"/>
              </a:rPr>
              <a:t> model RDBMS. </a:t>
            </a:r>
            <a:r>
              <a:rPr lang="en-US" b="0" i="0" dirty="0" err="1">
                <a:solidFill>
                  <a:schemeClr val="tx1"/>
                </a:solidFill>
                <a:effectLst/>
                <a:latin typeface="Times New Roman" panose="02020603050405020304" pitchFamily="18" charset="0"/>
                <a:cs typeface="Times New Roman" panose="02020603050405020304" pitchFamily="18" charset="0"/>
              </a:rPr>
              <a:t>Sebab</a:t>
            </a:r>
            <a:r>
              <a:rPr lang="en-US" b="0" i="0" dirty="0">
                <a:solidFill>
                  <a:schemeClr val="tx1"/>
                </a:solidFill>
                <a:effectLst/>
                <a:latin typeface="Times New Roman" panose="02020603050405020304" pitchFamily="18" charset="0"/>
                <a:cs typeface="Times New Roman" panose="02020603050405020304" pitchFamily="18" charset="0"/>
              </a:rPr>
              <a:t>, model </a:t>
            </a:r>
            <a:r>
              <a:rPr lang="en-US" b="0" i="0" dirty="0" err="1">
                <a:solidFill>
                  <a:schemeClr val="tx1"/>
                </a:solidFill>
                <a:effectLst/>
                <a:latin typeface="Times New Roman" panose="02020603050405020304" pitchFamily="18" charset="0"/>
                <a:cs typeface="Times New Roman" panose="02020603050405020304" pitchFamily="18" charset="0"/>
              </a:rPr>
              <a:t>ini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mudah</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untuk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digunakan</a:t>
            </a:r>
            <a:r>
              <a:rPr lang="en-US" b="0" i="0" dirty="0">
                <a:solidFill>
                  <a:schemeClr val="tx1"/>
                </a:solidFill>
                <a:effectLst/>
                <a:latin typeface="Times New Roman" panose="02020603050405020304" pitchFamily="18" charset="0"/>
                <a:cs typeface="Times New Roman" panose="02020603050405020304" pitchFamily="18" charset="0"/>
              </a:rPr>
              <a:t> dan </a:t>
            </a:r>
            <a:r>
              <a:rPr lang="en-US" b="0" i="0" dirty="0" err="1">
                <a:solidFill>
                  <a:schemeClr val="tx1"/>
                </a:solidFill>
                <a:effectLst/>
                <a:latin typeface="Times New Roman" panose="02020603050405020304" pitchFamily="18" charset="0"/>
                <a:cs typeface="Times New Roman" panose="02020603050405020304" pitchFamily="18" charset="0"/>
              </a:rPr>
              <a:t>dipahami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Awalnya</a:t>
            </a:r>
            <a:r>
              <a:rPr lang="en-US" b="0" i="0" dirty="0">
                <a:solidFill>
                  <a:schemeClr val="tx1"/>
                </a:solidFill>
                <a:effectLst/>
                <a:latin typeface="Times New Roman" panose="02020603050405020304" pitchFamily="18" charset="0"/>
                <a:cs typeface="Times New Roman" panose="02020603050405020304" pitchFamily="18" charset="0"/>
              </a:rPr>
              <a:t> model </a:t>
            </a:r>
            <a:r>
              <a:rPr lang="en-US" b="0" i="0" dirty="0" err="1">
                <a:solidFill>
                  <a:schemeClr val="tx1"/>
                </a:solidFill>
                <a:effectLst/>
                <a:latin typeface="Times New Roman" panose="02020603050405020304" pitchFamily="18" charset="0"/>
                <a:cs typeface="Times New Roman" panose="02020603050405020304" pitchFamily="18" charset="0"/>
              </a:rPr>
              <a:t>ini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hanya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digunakan</a:t>
            </a:r>
            <a:r>
              <a:rPr lang="en-US" b="0" i="0" dirty="0">
                <a:solidFill>
                  <a:schemeClr val="tx1"/>
                </a:solidFill>
                <a:effectLst/>
                <a:latin typeface="Times New Roman" panose="02020603050405020304" pitchFamily="18" charset="0"/>
                <a:cs typeface="Times New Roman" panose="02020603050405020304" pitchFamily="18" charset="0"/>
              </a:rPr>
              <a:t> oleh </a:t>
            </a:r>
            <a:r>
              <a:rPr lang="en-US" b="0" i="0" dirty="0" err="1">
                <a:solidFill>
                  <a:schemeClr val="tx1"/>
                </a:solidFill>
                <a:effectLst/>
                <a:latin typeface="Times New Roman" panose="02020603050405020304" pitchFamily="18" charset="0"/>
                <a:cs typeface="Times New Roman" panose="02020603050405020304" pitchFamily="18" charset="0"/>
              </a:rPr>
              <a:t>perusahaan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besar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namun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kini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sudah</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banyak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jenis</a:t>
            </a:r>
            <a:r>
              <a:rPr lang="en-US" b="0" i="0" dirty="0">
                <a:solidFill>
                  <a:schemeClr val="tx1"/>
                </a:solidFill>
                <a:effectLst/>
                <a:latin typeface="Times New Roman" panose="02020603050405020304" pitchFamily="18" charset="0"/>
                <a:cs typeface="Times New Roman" panose="02020603050405020304" pitchFamily="18" charset="0"/>
              </a:rPr>
              <a:t> database yang </a:t>
            </a:r>
            <a:r>
              <a:rPr lang="en-US" b="0" i="0" dirty="0" err="1">
                <a:solidFill>
                  <a:schemeClr val="tx1"/>
                </a:solidFill>
                <a:effectLst/>
                <a:latin typeface="Times New Roman" panose="02020603050405020304" pitchFamily="18" charset="0"/>
                <a:cs typeface="Times New Roman" panose="02020603050405020304" pitchFamily="18" charset="0"/>
              </a:rPr>
              <a:t>menerapkan</a:t>
            </a:r>
            <a:r>
              <a:rPr lang="en-US" b="0" i="0" dirty="0">
                <a:solidFill>
                  <a:schemeClr val="tx1"/>
                </a:solidFill>
                <a:effectLst/>
                <a:latin typeface="Times New Roman" panose="02020603050405020304" pitchFamily="18" charset="0"/>
                <a:cs typeface="Times New Roman" panose="02020603050405020304" pitchFamily="18" charset="0"/>
              </a:rPr>
              <a:t> model RDBMS </a:t>
            </a:r>
            <a:r>
              <a:rPr lang="en-US" b="0" i="0" dirty="0" err="1">
                <a:solidFill>
                  <a:schemeClr val="tx1"/>
                </a:solidFill>
                <a:effectLst/>
                <a:latin typeface="Times New Roman" panose="02020603050405020304" pitchFamily="18" charset="0"/>
                <a:cs typeface="Times New Roman" panose="02020603050405020304" pitchFamily="18" charset="0"/>
              </a:rPr>
              <a:t>didalamnya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seperti</a:t>
            </a:r>
            <a:r>
              <a:rPr lang="en-US" b="0" i="0" dirty="0">
                <a:solidFill>
                  <a:schemeClr val="tx1"/>
                </a:solidFill>
                <a:effectLst/>
                <a:latin typeface="Times New Roman" panose="02020603050405020304" pitchFamily="18" charset="0"/>
                <a:cs typeface="Times New Roman" panose="02020603050405020304" pitchFamily="18" charset="0"/>
              </a:rPr>
              <a:t> Microsoft Access, </a:t>
            </a:r>
            <a:r>
              <a:rPr lang="en-US" b="0" i="0" u="none" strike="noStrike" dirty="0">
                <a:solidFill>
                  <a:schemeClr val="tx1"/>
                </a:solidFill>
                <a:effectLst/>
                <a:latin typeface="Times New Roman" panose="02020603050405020304" pitchFamily="18" charset="0"/>
                <a:cs typeface="Times New Roman" panose="02020603050405020304" pitchFamily="18" charset="0"/>
              </a:rPr>
              <a:t>MySQL, MariaDB</a:t>
            </a:r>
            <a:r>
              <a:rPr lang="en-US" b="0" i="0" dirty="0">
                <a:solidFill>
                  <a:schemeClr val="tx1"/>
                </a:solidFill>
                <a:effectLst/>
                <a:latin typeface="Times New Roman" panose="02020603050405020304" pitchFamily="18" charset="0"/>
                <a:cs typeface="Times New Roman" panose="02020603050405020304" pitchFamily="18" charset="0"/>
              </a:rPr>
              <a:t>, SQL Server, Oracle, PostgreSQL, OpenOffice Base dan </a:t>
            </a:r>
            <a:r>
              <a:rPr lang="en-US" b="0" i="0" dirty="0" err="1">
                <a:solidFill>
                  <a:schemeClr val="tx1"/>
                </a:solidFill>
                <a:effectLst/>
                <a:latin typeface="Times New Roman" panose="02020603050405020304" pitchFamily="18" charset="0"/>
                <a:cs typeface="Times New Roman" panose="02020603050405020304" pitchFamily="18" charset="0"/>
              </a:rPr>
              <a:t>FoxBase</a:t>
            </a:r>
            <a:r>
              <a:rPr lang="en-US" b="0" i="0" dirty="0">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75758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lnSpc>
                <a:spcPct val="150000"/>
              </a:lnSpc>
            </a:pPr>
            <a:r>
              <a:rPr lang="en-US" b="0" i="0" u="none" dirty="0">
                <a:solidFill>
                  <a:schemeClr val="tx1"/>
                </a:solidFill>
                <a:effectLst/>
                <a:latin typeface="Times New Roman" panose="02020603050405020304" pitchFamily="18" charset="0"/>
                <a:cs typeface="Times New Roman" panose="02020603050405020304" pitchFamily="18" charset="0"/>
              </a:rPr>
              <a:t>Pada </a:t>
            </a:r>
            <a:r>
              <a:rPr lang="en-US" b="0" i="0" u="none" dirty="0" err="1">
                <a:solidFill>
                  <a:schemeClr val="tx1"/>
                </a:solidFill>
                <a:effectLst/>
                <a:latin typeface="Times New Roman" panose="02020603050405020304" pitchFamily="18" charset="0"/>
                <a:cs typeface="Times New Roman" panose="02020603050405020304" pitchFamily="18" charset="0"/>
              </a:rPr>
              <a:t>dasarnya</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relasional</a:t>
            </a:r>
            <a:r>
              <a:rPr lang="en-US" b="0" i="0" u="none" dirty="0">
                <a:solidFill>
                  <a:schemeClr val="tx1"/>
                </a:solidFill>
                <a:effectLst/>
                <a:latin typeface="Times New Roman" panose="02020603050405020304" pitchFamily="18" charset="0"/>
                <a:cs typeface="Times New Roman" panose="02020603050405020304" pitchFamily="18" charset="0"/>
              </a:rPr>
              <a:t> database </a:t>
            </a:r>
            <a:r>
              <a:rPr lang="en-US" b="0" i="0" u="none" dirty="0" err="1">
                <a:solidFill>
                  <a:schemeClr val="tx1"/>
                </a:solidFill>
                <a:effectLst/>
                <a:latin typeface="Times New Roman" panose="02020603050405020304" pitchFamily="18" charset="0"/>
                <a:cs typeface="Times New Roman" panose="02020603050405020304" pitchFamily="18" charset="0"/>
              </a:rPr>
              <a:t>merupakan</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jenis</a:t>
            </a:r>
            <a:r>
              <a:rPr lang="en-US" b="0" i="0" u="none" dirty="0">
                <a:solidFill>
                  <a:schemeClr val="tx1"/>
                </a:solidFill>
                <a:effectLst/>
                <a:latin typeface="Times New Roman" panose="02020603050405020304" pitchFamily="18" charset="0"/>
                <a:cs typeface="Times New Roman" panose="02020603050405020304" pitchFamily="18" charset="0"/>
              </a:rPr>
              <a:t> database yang </a:t>
            </a:r>
            <a:r>
              <a:rPr lang="en-US" b="0" i="0" u="none" dirty="0" err="1">
                <a:solidFill>
                  <a:schemeClr val="tx1"/>
                </a:solidFill>
                <a:effectLst/>
                <a:latin typeface="Times New Roman" panose="02020603050405020304" pitchFamily="18" charset="0"/>
                <a:cs typeface="Times New Roman" panose="02020603050405020304" pitchFamily="18" charset="0"/>
              </a:rPr>
              <a:t>dikelola</a:t>
            </a:r>
            <a:r>
              <a:rPr lang="en-US" b="0" i="0" u="none" dirty="0">
                <a:solidFill>
                  <a:schemeClr val="tx1"/>
                </a:solidFill>
                <a:effectLst/>
                <a:latin typeface="Times New Roman" panose="02020603050405020304" pitchFamily="18" charset="0"/>
                <a:cs typeface="Times New Roman" panose="02020603050405020304" pitchFamily="18" charset="0"/>
              </a:rPr>
              <a:t> oleh RDBMS (</a:t>
            </a:r>
            <a:r>
              <a:rPr lang="en-US" b="0" i="1" u="none" dirty="0">
                <a:solidFill>
                  <a:schemeClr val="tx1"/>
                </a:solidFill>
                <a:effectLst/>
                <a:latin typeface="Times New Roman" panose="02020603050405020304" pitchFamily="18" charset="0"/>
                <a:cs typeface="Times New Roman" panose="02020603050405020304" pitchFamily="18" charset="0"/>
              </a:rPr>
              <a:t>Relational Database Management System</a:t>
            </a:r>
            <a:r>
              <a:rPr lang="en-US" b="0" i="0" u="none" dirty="0">
                <a:solidFill>
                  <a:schemeClr val="tx1"/>
                </a:solidFill>
                <a:effectLst/>
                <a:latin typeface="Times New Roman" panose="02020603050405020304" pitchFamily="18" charset="0"/>
                <a:cs typeface="Times New Roman" panose="02020603050405020304" pitchFamily="18" charset="0"/>
              </a:rPr>
              <a:t>). Dimana </a:t>
            </a:r>
            <a:r>
              <a:rPr lang="en-US" b="0" i="0" u="none" dirty="0" err="1">
                <a:solidFill>
                  <a:schemeClr val="tx1"/>
                </a:solidFill>
                <a:effectLst/>
                <a:latin typeface="Times New Roman" panose="02020603050405020304" pitchFamily="18" charset="0"/>
                <a:cs typeface="Times New Roman" panose="02020603050405020304" pitchFamily="18" charset="0"/>
              </a:rPr>
              <a:t>relasional</a:t>
            </a:r>
            <a:r>
              <a:rPr lang="en-US" b="0" i="0" u="none" dirty="0">
                <a:solidFill>
                  <a:schemeClr val="tx1"/>
                </a:solidFill>
                <a:effectLst/>
                <a:latin typeface="Times New Roman" panose="02020603050405020304" pitchFamily="18" charset="0"/>
                <a:cs typeface="Times New Roman" panose="02020603050405020304" pitchFamily="18" charset="0"/>
              </a:rPr>
              <a:t> database </a:t>
            </a:r>
            <a:r>
              <a:rPr lang="en-US" b="0" i="0" u="none" dirty="0" err="1">
                <a:solidFill>
                  <a:schemeClr val="tx1"/>
                </a:solidFill>
                <a:effectLst/>
                <a:latin typeface="Times New Roman" panose="02020603050405020304" pitchFamily="18" charset="0"/>
                <a:cs typeface="Times New Roman" panose="02020603050405020304" pitchFamily="18" charset="0"/>
              </a:rPr>
              <a:t>merujuk</a:t>
            </a:r>
            <a:r>
              <a:rPr lang="en-US" b="0" i="0" u="none" dirty="0">
                <a:solidFill>
                  <a:schemeClr val="tx1"/>
                </a:solidFill>
                <a:effectLst/>
                <a:latin typeface="Times New Roman" panose="02020603050405020304" pitchFamily="18" charset="0"/>
                <a:cs typeface="Times New Roman" panose="02020603050405020304" pitchFamily="18" charset="0"/>
              </a:rPr>
              <a:t> pada </a:t>
            </a:r>
            <a:r>
              <a:rPr lang="en-US" b="0" i="0" u="none" dirty="0" err="1">
                <a:solidFill>
                  <a:schemeClr val="tx1"/>
                </a:solidFill>
                <a:effectLst/>
                <a:latin typeface="Times New Roman" panose="02020603050405020304" pitchFamily="18" charset="0"/>
                <a:cs typeface="Times New Roman" panose="02020603050405020304" pitchFamily="18" charset="0"/>
              </a:rPr>
              <a:t>penyimpanan</a:t>
            </a:r>
            <a:r>
              <a:rPr lang="en-US" b="0" i="0" u="none" dirty="0">
                <a:solidFill>
                  <a:schemeClr val="tx1"/>
                </a:solidFill>
                <a:effectLst/>
                <a:latin typeface="Times New Roman" panose="02020603050405020304" pitchFamily="18" charset="0"/>
                <a:cs typeface="Times New Roman" panose="02020603050405020304" pitchFamily="18" charset="0"/>
              </a:rPr>
              <a:t> data yang </a:t>
            </a:r>
            <a:r>
              <a:rPr lang="en-US" b="0" i="0" u="none" dirty="0" err="1">
                <a:solidFill>
                  <a:schemeClr val="tx1"/>
                </a:solidFill>
                <a:effectLst/>
                <a:latin typeface="Times New Roman" panose="02020603050405020304" pitchFamily="18" charset="0"/>
                <a:cs typeface="Times New Roman" panose="02020603050405020304" pitchFamily="18" charset="0"/>
              </a:rPr>
              <a:t>terstruktur</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ke</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dalam</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bentuk</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tabel</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menggunakan</a:t>
            </a:r>
            <a:r>
              <a:rPr lang="en-US" b="0" i="0" u="none" dirty="0">
                <a:solidFill>
                  <a:schemeClr val="tx1"/>
                </a:solidFill>
                <a:effectLst/>
                <a:latin typeface="Times New Roman" panose="02020603050405020304" pitchFamily="18" charset="0"/>
                <a:cs typeface="Times New Roman" panose="02020603050405020304" pitchFamily="18" charset="0"/>
              </a:rPr>
              <a:t> baris dan </a:t>
            </a:r>
            <a:r>
              <a:rPr lang="en-US" b="0" i="0" u="none" dirty="0" err="1">
                <a:solidFill>
                  <a:schemeClr val="tx1"/>
                </a:solidFill>
                <a:effectLst/>
                <a:latin typeface="Times New Roman" panose="02020603050405020304" pitchFamily="18" charset="0"/>
                <a:cs typeface="Times New Roman" panose="02020603050405020304" pitchFamily="18" charset="0"/>
              </a:rPr>
              <a:t>kolom</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Sementara</a:t>
            </a:r>
            <a:r>
              <a:rPr lang="en-US" b="0" i="0" u="none" dirty="0">
                <a:solidFill>
                  <a:schemeClr val="tx1"/>
                </a:solidFill>
                <a:effectLst/>
                <a:latin typeface="Times New Roman" panose="02020603050405020304" pitchFamily="18" charset="0"/>
                <a:cs typeface="Times New Roman" panose="02020603050405020304" pitchFamily="18" charset="0"/>
              </a:rPr>
              <a:t> RDBMS </a:t>
            </a:r>
            <a:r>
              <a:rPr lang="en-US" b="0" i="0" u="none" dirty="0" err="1">
                <a:solidFill>
                  <a:schemeClr val="tx1"/>
                </a:solidFill>
                <a:effectLst/>
                <a:latin typeface="Times New Roman" panose="02020603050405020304" pitchFamily="18" charset="0"/>
                <a:cs typeface="Times New Roman" panose="02020603050405020304" pitchFamily="18" charset="0"/>
              </a:rPr>
              <a:t>sendiri</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mengacu</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strike="noStrike" dirty="0">
                <a:solidFill>
                  <a:srgbClr val="0000FF"/>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pada </a:t>
            </a:r>
            <a:r>
              <a:rPr lang="en-US" b="0" i="0" u="none" strike="noStrike" dirty="0" err="1">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sistem</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bagaimana</a:t>
            </a:r>
            <a:r>
              <a:rPr lang="en-US" b="0" i="0" u="none" dirty="0">
                <a:solidFill>
                  <a:schemeClr val="tx1"/>
                </a:solidFill>
                <a:effectLst/>
                <a:latin typeface="Times New Roman" panose="02020603050405020304" pitchFamily="18" charset="0"/>
                <a:cs typeface="Times New Roman" panose="02020603050405020304" pitchFamily="18" charset="0"/>
              </a:rPr>
              <a:t> database </a:t>
            </a:r>
            <a:r>
              <a:rPr lang="en-US" b="0" i="0" u="none" dirty="0" err="1">
                <a:solidFill>
                  <a:schemeClr val="tx1"/>
                </a:solidFill>
                <a:effectLst/>
                <a:latin typeface="Times New Roman" panose="02020603050405020304" pitchFamily="18" charset="0"/>
                <a:cs typeface="Times New Roman" panose="02020603050405020304" pitchFamily="18" charset="0"/>
              </a:rPr>
              <a:t>tersebut</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menjaga</a:t>
            </a:r>
            <a:r>
              <a:rPr lang="en-US" b="0" i="0" u="none" dirty="0">
                <a:solidFill>
                  <a:schemeClr val="tx1"/>
                </a:solidFill>
                <a:effectLst/>
                <a:latin typeface="Times New Roman" panose="02020603050405020304" pitchFamily="18" charset="0"/>
                <a:cs typeface="Times New Roman" panose="02020603050405020304" pitchFamily="18" charset="0"/>
              </a:rPr>
              <a:t> data agar </a:t>
            </a:r>
            <a:r>
              <a:rPr lang="en-US" b="0" i="0" u="none" dirty="0" err="1">
                <a:solidFill>
                  <a:schemeClr val="tx1"/>
                </a:solidFill>
                <a:effectLst/>
                <a:latin typeface="Times New Roman" panose="02020603050405020304" pitchFamily="18" charset="0"/>
                <a:cs typeface="Times New Roman" panose="02020603050405020304" pitchFamily="18" charset="0"/>
              </a:rPr>
              <a:t>tetap</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konsisten</a:t>
            </a:r>
            <a:r>
              <a:rPr lang="en-US" b="0" i="0" u="none" dirty="0">
                <a:solidFill>
                  <a:schemeClr val="tx1"/>
                </a:solidFill>
                <a:effectLst/>
                <a:latin typeface="Times New Roman" panose="02020603050405020304" pitchFamily="18" charset="0"/>
                <a:cs typeface="Times New Roman" panose="02020603050405020304" pitchFamily="18" charset="0"/>
              </a:rPr>
              <a:t>.</a:t>
            </a:r>
          </a:p>
          <a:p>
            <a:pPr algn="just" fontAlgn="base">
              <a:lnSpc>
                <a:spcPct val="150000"/>
              </a:lnSpc>
            </a:pPr>
            <a:endParaRPr lang="en-US" b="0" i="0" u="none" dirty="0">
              <a:solidFill>
                <a:schemeClr val="tx1"/>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b="0" i="0" u="none" dirty="0" err="1">
                <a:solidFill>
                  <a:schemeClr val="tx1"/>
                </a:solidFill>
                <a:effectLst/>
                <a:latin typeface="Times New Roman" panose="02020603050405020304" pitchFamily="18" charset="0"/>
                <a:cs typeface="Times New Roman" panose="02020603050405020304" pitchFamily="18" charset="0"/>
              </a:rPr>
              <a:t>Fungsi-fungsi</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dasar</a:t>
            </a:r>
            <a:r>
              <a:rPr lang="en-US" b="0" i="0" u="none" dirty="0">
                <a:solidFill>
                  <a:schemeClr val="tx1"/>
                </a:solidFill>
                <a:effectLst/>
                <a:latin typeface="Times New Roman" panose="02020603050405020304" pitchFamily="18" charset="0"/>
                <a:cs typeface="Times New Roman" panose="02020603050405020304" pitchFamily="18" charset="0"/>
              </a:rPr>
              <a:t> RDBMS </a:t>
            </a:r>
            <a:r>
              <a:rPr lang="en-US" b="0" i="0" u="none" dirty="0" err="1">
                <a:solidFill>
                  <a:schemeClr val="tx1"/>
                </a:solidFill>
                <a:effectLst/>
                <a:latin typeface="Times New Roman" panose="02020603050405020304" pitchFamily="18" charset="0"/>
                <a:cs typeface="Times New Roman" panose="02020603050405020304" pitchFamily="18" charset="0"/>
              </a:rPr>
              <a:t>terkait</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dengan</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membuat</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banyak</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tabel</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dalam</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satu</a:t>
            </a:r>
            <a:r>
              <a:rPr lang="en-US" b="0" i="0" u="none" dirty="0">
                <a:solidFill>
                  <a:schemeClr val="tx1"/>
                </a:solidFill>
                <a:effectLst/>
                <a:latin typeface="Times New Roman" panose="02020603050405020304" pitchFamily="18" charset="0"/>
                <a:cs typeface="Times New Roman" panose="02020603050405020304" pitchFamily="18" charset="0"/>
              </a:rPr>
              <a:t> database, </a:t>
            </a:r>
            <a:r>
              <a:rPr lang="en-US" b="0" i="0" u="none" dirty="0" err="1">
                <a:solidFill>
                  <a:schemeClr val="tx1"/>
                </a:solidFill>
                <a:effectLst/>
                <a:latin typeface="Times New Roman" panose="02020603050405020304" pitchFamily="18" charset="0"/>
                <a:cs typeface="Times New Roman" panose="02020603050405020304" pitchFamily="18" charset="0"/>
              </a:rPr>
              <a:t>membaca</a:t>
            </a:r>
            <a:r>
              <a:rPr lang="en-US" b="0" i="0" u="none" dirty="0">
                <a:solidFill>
                  <a:schemeClr val="tx1"/>
                </a:solidFill>
                <a:effectLst/>
                <a:latin typeface="Times New Roman" panose="02020603050405020304" pitchFamily="18" charset="0"/>
                <a:cs typeface="Times New Roman" panose="02020603050405020304" pitchFamily="18" charset="0"/>
              </a:rPr>
              <a:t> data yang </a:t>
            </a:r>
            <a:r>
              <a:rPr lang="en-US" b="0" i="0" u="none" dirty="0" err="1">
                <a:solidFill>
                  <a:schemeClr val="tx1"/>
                </a:solidFill>
                <a:effectLst/>
                <a:latin typeface="Times New Roman" panose="02020603050405020304" pitchFamily="18" charset="0"/>
                <a:cs typeface="Times New Roman" panose="02020603050405020304" pitchFamily="18" charset="0"/>
              </a:rPr>
              <a:t>terdapat</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dalam</a:t>
            </a:r>
            <a:r>
              <a:rPr lang="en-US" b="0" i="0" u="none" dirty="0">
                <a:solidFill>
                  <a:schemeClr val="tx1"/>
                </a:solidFill>
                <a:effectLst/>
                <a:latin typeface="Times New Roman" panose="02020603050405020304" pitchFamily="18" charset="0"/>
                <a:cs typeface="Times New Roman" panose="02020603050405020304" pitchFamily="18" charset="0"/>
              </a:rPr>
              <a:t> database, </a:t>
            </a:r>
            <a:r>
              <a:rPr lang="en-US" b="0" i="0" u="none" dirty="0" err="1">
                <a:solidFill>
                  <a:schemeClr val="tx1"/>
                </a:solidFill>
                <a:effectLst/>
                <a:latin typeface="Times New Roman" panose="02020603050405020304" pitchFamily="18" charset="0"/>
                <a:cs typeface="Times New Roman" panose="02020603050405020304" pitchFamily="18" charset="0"/>
              </a:rPr>
              <a:t>memperbarui</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struktur</a:t>
            </a:r>
            <a:r>
              <a:rPr lang="en-US" b="0" i="0" u="none" dirty="0">
                <a:solidFill>
                  <a:schemeClr val="tx1"/>
                </a:solidFill>
                <a:effectLst/>
                <a:latin typeface="Times New Roman" panose="02020603050405020304" pitchFamily="18" charset="0"/>
                <a:cs typeface="Times New Roman" panose="02020603050405020304" pitchFamily="18" charset="0"/>
              </a:rPr>
              <a:t> database, dan </a:t>
            </a:r>
            <a:r>
              <a:rPr lang="en-US" b="0" i="0" u="none" dirty="0" err="1">
                <a:solidFill>
                  <a:schemeClr val="tx1"/>
                </a:solidFill>
                <a:effectLst/>
                <a:latin typeface="Times New Roman" panose="02020603050405020304" pitchFamily="18" charset="0"/>
                <a:cs typeface="Times New Roman" panose="02020603050405020304" pitchFamily="18" charset="0"/>
              </a:rPr>
              <a:t>menghapus</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struktur</a:t>
            </a:r>
            <a:r>
              <a:rPr lang="en-US" b="0" i="0" u="none" dirty="0">
                <a:solidFill>
                  <a:schemeClr val="tx1"/>
                </a:solidFill>
                <a:effectLst/>
                <a:latin typeface="Times New Roman" panose="02020603050405020304" pitchFamily="18" charset="0"/>
                <a:cs typeface="Times New Roman" panose="02020603050405020304" pitchFamily="18" charset="0"/>
              </a:rPr>
              <a:t> yang </a:t>
            </a:r>
            <a:r>
              <a:rPr lang="en-US" b="0" i="0" u="none" dirty="0" err="1">
                <a:solidFill>
                  <a:schemeClr val="tx1"/>
                </a:solidFill>
                <a:effectLst/>
                <a:latin typeface="Times New Roman" panose="02020603050405020304" pitchFamily="18" charset="0"/>
                <a:cs typeface="Times New Roman" panose="02020603050405020304" pitchFamily="18" charset="0"/>
              </a:rPr>
              <a:t>tidak</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diperlukan</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lagi</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dalam</a:t>
            </a:r>
            <a:r>
              <a:rPr lang="en-US" b="0" i="0" u="none" dirty="0">
                <a:solidFill>
                  <a:schemeClr val="tx1"/>
                </a:solidFill>
                <a:effectLst/>
                <a:latin typeface="Times New Roman" panose="02020603050405020304" pitchFamily="18" charset="0"/>
                <a:cs typeface="Times New Roman" panose="02020603050405020304" pitchFamily="18" charset="0"/>
              </a:rPr>
              <a:t> database. </a:t>
            </a:r>
            <a:r>
              <a:rPr lang="en-US" b="0" i="0" u="none" dirty="0" err="1">
                <a:solidFill>
                  <a:schemeClr val="tx1"/>
                </a:solidFill>
                <a:effectLst/>
                <a:latin typeface="Times New Roman" panose="02020603050405020304" pitchFamily="18" charset="0"/>
                <a:cs typeface="Times New Roman" panose="02020603050405020304" pitchFamily="18" charset="0"/>
              </a:rPr>
              <a:t>Dengan</a:t>
            </a:r>
            <a:r>
              <a:rPr lang="en-US" b="0" i="0" u="none" dirty="0">
                <a:solidFill>
                  <a:schemeClr val="tx1"/>
                </a:solidFill>
                <a:effectLst/>
                <a:latin typeface="Times New Roman" panose="02020603050405020304" pitchFamily="18" charset="0"/>
                <a:cs typeface="Times New Roman" panose="02020603050405020304" pitchFamily="18" charset="0"/>
              </a:rPr>
              <a:t> kata lain, RDBMS </a:t>
            </a:r>
            <a:r>
              <a:rPr lang="en-US" b="0" i="0" u="none" dirty="0" err="1">
                <a:solidFill>
                  <a:schemeClr val="tx1"/>
                </a:solidFill>
                <a:effectLst/>
                <a:latin typeface="Times New Roman" panose="02020603050405020304" pitchFamily="18" charset="0"/>
                <a:cs typeface="Times New Roman" panose="02020603050405020304" pitchFamily="18" charset="0"/>
              </a:rPr>
              <a:t>memiliki</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fungsi</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dasar</a:t>
            </a:r>
            <a:r>
              <a:rPr lang="en-US" b="0" i="0" u="none" dirty="0">
                <a:solidFill>
                  <a:schemeClr val="tx1"/>
                </a:solidFill>
                <a:effectLst/>
                <a:latin typeface="Times New Roman" panose="02020603050405020304" pitchFamily="18" charset="0"/>
                <a:cs typeface="Times New Roman" panose="02020603050405020304" pitchFamily="18" charset="0"/>
              </a:rPr>
              <a:t> yang </a:t>
            </a:r>
            <a:r>
              <a:rPr lang="en-US" b="0" i="0" u="none" dirty="0" err="1">
                <a:solidFill>
                  <a:schemeClr val="tx1"/>
                </a:solidFill>
                <a:effectLst/>
                <a:latin typeface="Times New Roman" panose="02020603050405020304" pitchFamily="18" charset="0"/>
                <a:cs typeface="Times New Roman" panose="02020603050405020304" pitchFamily="18" charset="0"/>
              </a:rPr>
              <a:t>dikenal</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dengan</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istilah</a:t>
            </a:r>
            <a:r>
              <a:rPr lang="en-US" b="0" i="0" u="none" dirty="0">
                <a:solidFill>
                  <a:schemeClr val="tx1"/>
                </a:solidFill>
                <a:effectLst/>
                <a:latin typeface="Times New Roman" panose="02020603050405020304" pitchFamily="18" charset="0"/>
                <a:cs typeface="Times New Roman" panose="02020603050405020304" pitchFamily="18" charset="0"/>
              </a:rPr>
              <a:t> CRUD (</a:t>
            </a:r>
            <a:r>
              <a:rPr lang="en-US" b="0" i="1" u="none" dirty="0">
                <a:solidFill>
                  <a:schemeClr val="tx1"/>
                </a:solidFill>
                <a:effectLst/>
                <a:latin typeface="Times New Roman" panose="02020603050405020304" pitchFamily="18" charset="0"/>
                <a:cs typeface="Times New Roman" panose="02020603050405020304" pitchFamily="18" charset="0"/>
              </a:rPr>
              <a:t>Create</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1" u="none" dirty="0">
                <a:solidFill>
                  <a:schemeClr val="tx1"/>
                </a:solidFill>
                <a:effectLst/>
                <a:latin typeface="Times New Roman" panose="02020603050405020304" pitchFamily="18" charset="0"/>
                <a:cs typeface="Times New Roman" panose="02020603050405020304" pitchFamily="18" charset="0"/>
              </a:rPr>
              <a:t>Read</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1" u="none" dirty="0">
                <a:solidFill>
                  <a:schemeClr val="tx1"/>
                </a:solidFill>
                <a:effectLst/>
                <a:latin typeface="Times New Roman" panose="02020603050405020304" pitchFamily="18" charset="0"/>
                <a:cs typeface="Times New Roman" panose="02020603050405020304" pitchFamily="18" charset="0"/>
              </a:rPr>
              <a:t>Update</a:t>
            </a:r>
            <a:r>
              <a:rPr lang="en-US" b="0" i="0" u="none" dirty="0">
                <a:solidFill>
                  <a:schemeClr val="tx1"/>
                </a:solidFill>
                <a:effectLst/>
                <a:latin typeface="Times New Roman" panose="02020603050405020304" pitchFamily="18" charset="0"/>
                <a:cs typeface="Times New Roman" panose="02020603050405020304" pitchFamily="18" charset="0"/>
              </a:rPr>
              <a:t>, dan </a:t>
            </a:r>
            <a:r>
              <a:rPr lang="en-US" b="0" i="1" u="none" dirty="0">
                <a:solidFill>
                  <a:schemeClr val="tx1"/>
                </a:solidFill>
                <a:effectLst/>
                <a:latin typeface="Times New Roman" panose="02020603050405020304" pitchFamily="18" charset="0"/>
                <a:cs typeface="Times New Roman" panose="02020603050405020304" pitchFamily="18" charset="0"/>
              </a:rPr>
              <a:t>Delete</a:t>
            </a:r>
            <a:r>
              <a:rPr lang="en-US" b="0" i="0" u="none" dirty="0">
                <a:solidFill>
                  <a:schemeClr val="tx1"/>
                </a:solidFill>
                <a:effectLst/>
                <a:latin typeface="Times New Roman" panose="02020603050405020304" pitchFamily="18" charset="0"/>
                <a:cs typeface="Times New Roman" panose="02020603050405020304" pitchFamily="18" charset="0"/>
              </a:rPr>
              <a:t>).</a:t>
            </a:r>
          </a:p>
          <a:p>
            <a:pPr algn="just" fontAlgn="base">
              <a:lnSpc>
                <a:spcPct val="150000"/>
              </a:lnSpc>
            </a:pPr>
            <a:endParaRPr lang="en-US" b="0" i="0" u="none" dirty="0">
              <a:solidFill>
                <a:schemeClr val="tx1"/>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b="0" i="0" u="none" dirty="0" err="1">
                <a:solidFill>
                  <a:schemeClr val="tx1"/>
                </a:solidFill>
                <a:effectLst/>
                <a:latin typeface="Times New Roman" panose="02020603050405020304" pitchFamily="18" charset="0"/>
                <a:cs typeface="Times New Roman" panose="02020603050405020304" pitchFamily="18" charset="0"/>
              </a:rPr>
              <a:t>Biasanya</a:t>
            </a:r>
            <a:r>
              <a:rPr lang="en-US" b="0" i="0" u="none" dirty="0">
                <a:solidFill>
                  <a:schemeClr val="tx1"/>
                </a:solidFill>
                <a:effectLst/>
                <a:latin typeface="Times New Roman" panose="02020603050405020304" pitchFamily="18" charset="0"/>
                <a:cs typeface="Times New Roman" panose="02020603050405020304" pitchFamily="18" charset="0"/>
              </a:rPr>
              <a:t>, RDBMS </a:t>
            </a:r>
            <a:r>
              <a:rPr lang="en-US" b="0" i="0" u="none" dirty="0" err="1">
                <a:solidFill>
                  <a:schemeClr val="tx1"/>
                </a:solidFill>
                <a:effectLst/>
                <a:latin typeface="Times New Roman" panose="02020603050405020304" pitchFamily="18" charset="0"/>
                <a:cs typeface="Times New Roman" panose="02020603050405020304" pitchFamily="18" charset="0"/>
              </a:rPr>
              <a:t>menyediakan</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kamus</a:t>
            </a:r>
            <a:r>
              <a:rPr lang="en-US" b="0" i="0" u="none" dirty="0">
                <a:solidFill>
                  <a:schemeClr val="tx1"/>
                </a:solidFill>
                <a:effectLst/>
                <a:latin typeface="Times New Roman" panose="02020603050405020304" pitchFamily="18" charset="0"/>
                <a:cs typeface="Times New Roman" panose="02020603050405020304" pitchFamily="18" charset="0"/>
              </a:rPr>
              <a:t> data dan metadata yang </a:t>
            </a:r>
            <a:r>
              <a:rPr lang="en-US" b="0" i="0" u="none" dirty="0" err="1">
                <a:solidFill>
                  <a:schemeClr val="tx1"/>
                </a:solidFill>
                <a:effectLst/>
                <a:latin typeface="Times New Roman" panose="02020603050405020304" pitchFamily="18" charset="0"/>
                <a:cs typeface="Times New Roman" panose="02020603050405020304" pitchFamily="18" charset="0"/>
              </a:rPr>
              <a:t>digunakan</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untuk</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menangani</a:t>
            </a:r>
            <a:r>
              <a:rPr lang="en-US" b="0" i="0" u="none" dirty="0">
                <a:solidFill>
                  <a:schemeClr val="tx1"/>
                </a:solidFill>
                <a:effectLst/>
                <a:latin typeface="Times New Roman" panose="02020603050405020304" pitchFamily="18" charset="0"/>
                <a:cs typeface="Times New Roman" panose="02020603050405020304" pitchFamily="18" charset="0"/>
              </a:rPr>
              <a:t> data. Hal </a:t>
            </a:r>
            <a:r>
              <a:rPr lang="en-US" b="0" i="0" u="none" dirty="0" err="1">
                <a:solidFill>
                  <a:schemeClr val="tx1"/>
                </a:solidFill>
                <a:effectLst/>
                <a:latin typeface="Times New Roman" panose="02020603050405020304" pitchFamily="18" charset="0"/>
                <a:cs typeface="Times New Roman" panose="02020603050405020304" pitchFamily="18" charset="0"/>
              </a:rPr>
              <a:t>itulah</a:t>
            </a:r>
            <a:r>
              <a:rPr lang="en-US" b="0" i="0" u="none" dirty="0">
                <a:solidFill>
                  <a:schemeClr val="tx1"/>
                </a:solidFill>
                <a:effectLst/>
                <a:latin typeface="Times New Roman" panose="02020603050405020304" pitchFamily="18" charset="0"/>
                <a:cs typeface="Times New Roman" panose="02020603050405020304" pitchFamily="18" charset="0"/>
              </a:rPr>
              <a:t> yang </a:t>
            </a:r>
            <a:r>
              <a:rPr lang="en-US" b="0" i="0" u="none" dirty="0" err="1">
                <a:solidFill>
                  <a:schemeClr val="tx1"/>
                </a:solidFill>
                <a:effectLst/>
                <a:latin typeface="Times New Roman" panose="02020603050405020304" pitchFamily="18" charset="0"/>
                <a:cs typeface="Times New Roman" panose="02020603050405020304" pitchFamily="18" charset="0"/>
              </a:rPr>
              <a:t>menyebabkan</a:t>
            </a:r>
            <a:r>
              <a:rPr lang="en-US" b="0" i="0" u="none" dirty="0">
                <a:solidFill>
                  <a:schemeClr val="tx1"/>
                </a:solidFill>
                <a:effectLst/>
                <a:latin typeface="Times New Roman" panose="02020603050405020304" pitchFamily="18" charset="0"/>
                <a:cs typeface="Times New Roman" panose="02020603050405020304" pitchFamily="18" charset="0"/>
              </a:rPr>
              <a:t> RDBMS </a:t>
            </a:r>
            <a:r>
              <a:rPr lang="en-US" b="0" i="0" u="none" dirty="0" err="1">
                <a:solidFill>
                  <a:schemeClr val="tx1"/>
                </a:solidFill>
                <a:effectLst/>
                <a:latin typeface="Times New Roman" panose="02020603050405020304" pitchFamily="18" charset="0"/>
                <a:cs typeface="Times New Roman" panose="02020603050405020304" pitchFamily="18" charset="0"/>
              </a:rPr>
              <a:t>memiliki</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fungsi</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untuk</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membuat</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hubungan</a:t>
            </a:r>
            <a:r>
              <a:rPr lang="en-US" b="0" i="0" u="none" dirty="0">
                <a:solidFill>
                  <a:schemeClr val="tx1"/>
                </a:solidFill>
                <a:effectLst/>
                <a:latin typeface="Times New Roman" panose="02020603050405020304" pitchFamily="18" charset="0"/>
                <a:cs typeface="Times New Roman" panose="02020603050405020304" pitchFamily="18" charset="0"/>
              </a:rPr>
              <a:t> (relationship) data </a:t>
            </a:r>
            <a:r>
              <a:rPr lang="en-US" b="0" i="0" u="none" dirty="0" err="1">
                <a:solidFill>
                  <a:schemeClr val="tx1"/>
                </a:solidFill>
                <a:effectLst/>
                <a:latin typeface="Times New Roman" panose="02020603050405020304" pitchFamily="18" charset="0"/>
                <a:cs typeface="Times New Roman" panose="02020603050405020304" pitchFamily="18" charset="0"/>
              </a:rPr>
              <a:t>antar</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tabel</a:t>
            </a:r>
            <a:r>
              <a:rPr lang="en-US" b="0" i="0" u="none" dirty="0">
                <a:solidFill>
                  <a:schemeClr val="tx1"/>
                </a:solidFill>
                <a:effectLst/>
                <a:latin typeface="Times New Roman" panose="02020603050405020304" pitchFamily="18" charset="0"/>
                <a:cs typeface="Times New Roman" panose="02020603050405020304" pitchFamily="18" charset="0"/>
              </a:rPr>
              <a:t> agar </a:t>
            </a:r>
            <a:r>
              <a:rPr lang="en-US" b="0" i="0" u="none" dirty="0" err="1">
                <a:solidFill>
                  <a:schemeClr val="tx1"/>
                </a:solidFill>
                <a:effectLst/>
                <a:latin typeface="Times New Roman" panose="02020603050405020304" pitchFamily="18" charset="0"/>
                <a:cs typeface="Times New Roman" panose="02020603050405020304" pitchFamily="18" charset="0"/>
              </a:rPr>
              <a:t>terdefinisi</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dengan</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baik</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Hubungan</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tersebut</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terjadi</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karena</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ditetapkannya</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suatu</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kunci</a:t>
            </a:r>
            <a:r>
              <a:rPr lang="en-US" b="0" i="0" u="none" dirty="0">
                <a:solidFill>
                  <a:schemeClr val="tx1"/>
                </a:solidFill>
                <a:effectLst/>
                <a:latin typeface="Times New Roman" panose="02020603050405020304" pitchFamily="18" charset="0"/>
                <a:cs typeface="Times New Roman" panose="02020603050405020304" pitchFamily="18" charset="0"/>
              </a:rPr>
              <a:t> yang </a:t>
            </a:r>
            <a:r>
              <a:rPr lang="en-US" b="0" i="0" u="none" dirty="0" err="1">
                <a:solidFill>
                  <a:schemeClr val="tx1"/>
                </a:solidFill>
                <a:effectLst/>
                <a:latin typeface="Times New Roman" panose="02020603050405020304" pitchFamily="18" charset="0"/>
                <a:cs typeface="Times New Roman" panose="02020603050405020304" pitchFamily="18" charset="0"/>
              </a:rPr>
              <a:t>disebut</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dengan</a:t>
            </a:r>
            <a:r>
              <a:rPr lang="en-US" b="0" i="0" u="none" dirty="0">
                <a:solidFill>
                  <a:schemeClr val="tx1"/>
                </a:solidFill>
                <a:effectLst/>
                <a:latin typeface="Times New Roman" panose="02020603050405020304" pitchFamily="18" charset="0"/>
                <a:cs typeface="Times New Roman" panose="02020603050405020304" pitchFamily="18" charset="0"/>
              </a:rPr>
              <a:t> primary key pada </a:t>
            </a:r>
            <a:r>
              <a:rPr lang="en-US" b="0" i="0" u="none" dirty="0" err="1">
                <a:solidFill>
                  <a:schemeClr val="tx1"/>
                </a:solidFill>
                <a:effectLst/>
                <a:latin typeface="Times New Roman" panose="02020603050405020304" pitchFamily="18" charset="0"/>
                <a:cs typeface="Times New Roman" panose="02020603050405020304" pitchFamily="18" charset="0"/>
              </a:rPr>
              <a:t>tabel</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pertama</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untuk</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dihubungkan</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ke</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tabel</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kedua</a:t>
            </a:r>
            <a:r>
              <a:rPr lang="en-US" b="0" i="0" u="none" dirty="0">
                <a:solidFill>
                  <a:schemeClr val="tx1"/>
                </a:solidFill>
                <a:effectLst/>
                <a:latin typeface="Times New Roman" panose="02020603050405020304" pitchFamily="18" charset="0"/>
                <a:cs typeface="Times New Roman" panose="02020603050405020304" pitchFamily="18" charset="0"/>
              </a:rPr>
              <a:t> yang </a:t>
            </a:r>
            <a:r>
              <a:rPr lang="en-US" b="0" i="0" u="none" dirty="0" err="1">
                <a:solidFill>
                  <a:schemeClr val="tx1"/>
                </a:solidFill>
                <a:effectLst/>
                <a:latin typeface="Times New Roman" panose="02020603050405020304" pitchFamily="18" charset="0"/>
                <a:cs typeface="Times New Roman" panose="02020603050405020304" pitchFamily="18" charset="0"/>
              </a:rPr>
              <a:t>memiliki</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kunci</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tamu</a:t>
            </a:r>
            <a:r>
              <a:rPr lang="en-US" b="0" i="0" u="none" dirty="0">
                <a:solidFill>
                  <a:schemeClr val="tx1"/>
                </a:solidFill>
                <a:effectLst/>
                <a:latin typeface="Times New Roman" panose="02020603050405020304" pitchFamily="18" charset="0"/>
                <a:cs typeface="Times New Roman" panose="02020603050405020304" pitchFamily="18" charset="0"/>
              </a:rPr>
              <a:t> (foreign key). </a:t>
            </a:r>
            <a:r>
              <a:rPr lang="en-US" b="0" i="0" u="none" dirty="0" err="1">
                <a:solidFill>
                  <a:schemeClr val="tx1"/>
                </a:solidFill>
                <a:effectLst/>
                <a:latin typeface="Times New Roman" panose="02020603050405020304" pitchFamily="18" charset="0"/>
                <a:cs typeface="Times New Roman" panose="02020603050405020304" pitchFamily="18" charset="0"/>
              </a:rPr>
              <a:t>Selain</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itu</a:t>
            </a:r>
            <a:r>
              <a:rPr lang="en-US" b="0" i="0" u="none" dirty="0">
                <a:solidFill>
                  <a:schemeClr val="tx1"/>
                </a:solidFill>
                <a:effectLst/>
                <a:latin typeface="Times New Roman" panose="02020603050405020304" pitchFamily="18" charset="0"/>
                <a:cs typeface="Times New Roman" panose="02020603050405020304" pitchFamily="18" charset="0"/>
              </a:rPr>
              <a:t>, RDBMS juga </a:t>
            </a:r>
            <a:r>
              <a:rPr lang="en-US" b="0" i="0" u="none" dirty="0" err="1">
                <a:solidFill>
                  <a:schemeClr val="tx1"/>
                </a:solidFill>
                <a:effectLst/>
                <a:latin typeface="Times New Roman" panose="02020603050405020304" pitchFamily="18" charset="0"/>
                <a:cs typeface="Times New Roman" panose="02020603050405020304" pitchFamily="18" charset="0"/>
              </a:rPr>
              <a:t>memiliki</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fungsi</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untuk</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mencegah</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terjadinya</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duplikasi</a:t>
            </a:r>
            <a:r>
              <a:rPr lang="en-US" b="0" i="0" u="none" dirty="0">
                <a:solidFill>
                  <a:schemeClr val="tx1"/>
                </a:solidFill>
                <a:effectLst/>
                <a:latin typeface="Times New Roman" panose="02020603050405020304" pitchFamily="18" charset="0"/>
                <a:cs typeface="Times New Roman" panose="02020603050405020304" pitchFamily="18" charset="0"/>
              </a:rPr>
              <a:t> data </a:t>
            </a:r>
            <a:r>
              <a:rPr lang="en-US" b="0" i="0" u="none" dirty="0" err="1">
                <a:solidFill>
                  <a:schemeClr val="tx1"/>
                </a:solidFill>
                <a:effectLst/>
                <a:latin typeface="Times New Roman" panose="02020603050405020304" pitchFamily="18" charset="0"/>
                <a:cs typeface="Times New Roman" panose="02020603050405020304" pitchFamily="18" charset="0"/>
              </a:rPr>
              <a:t>atau</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data</a:t>
            </a:r>
            <a:r>
              <a:rPr lang="en-US" b="0" i="0" u="none" dirty="0">
                <a:solidFill>
                  <a:schemeClr val="tx1"/>
                </a:solidFill>
                <a:effectLst/>
                <a:latin typeface="Times New Roman" panose="02020603050405020304" pitchFamily="18" charset="0"/>
                <a:cs typeface="Times New Roman" panose="02020603050405020304" pitchFamily="18" charset="0"/>
              </a:rPr>
              <a:t> yang </a:t>
            </a:r>
            <a:r>
              <a:rPr lang="en-US" b="0" i="0" u="none" dirty="0" err="1">
                <a:solidFill>
                  <a:schemeClr val="tx1"/>
                </a:solidFill>
                <a:effectLst/>
                <a:latin typeface="Times New Roman" panose="02020603050405020304" pitchFamily="18" charset="0"/>
                <a:cs typeface="Times New Roman" panose="02020603050405020304" pitchFamily="18" charset="0"/>
              </a:rPr>
              <a:t>berulang-ulang</a:t>
            </a:r>
            <a:r>
              <a:rPr lang="en-US" b="0" i="0" u="none" dirty="0">
                <a:solidFill>
                  <a:schemeClr val="tx1"/>
                </a:solidFill>
                <a:effectLst/>
                <a:latin typeface="Times New Roman" panose="02020603050405020304" pitchFamily="18" charset="0"/>
                <a:cs typeface="Times New Roman" panose="02020603050405020304" pitchFamily="18" charset="0"/>
              </a:rPr>
              <a:t> dan </a:t>
            </a:r>
            <a:r>
              <a:rPr lang="en-US" b="0" i="0" u="none" dirty="0" err="1">
                <a:solidFill>
                  <a:schemeClr val="tx1"/>
                </a:solidFill>
                <a:effectLst/>
                <a:latin typeface="Times New Roman" panose="02020603050405020304" pitchFamily="18" charset="0"/>
                <a:cs typeface="Times New Roman" panose="02020603050405020304" pitchFamily="18" charset="0"/>
              </a:rPr>
              <a:t>dapat</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digunakan</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untuk</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membangun</a:t>
            </a:r>
            <a:r>
              <a:rPr lang="en-US" b="0" i="0" u="none" dirty="0">
                <a:solidFill>
                  <a:schemeClr val="tx1"/>
                </a:solidFill>
                <a:effectLst/>
                <a:latin typeface="Times New Roman" panose="02020603050405020304" pitchFamily="18" charset="0"/>
                <a:cs typeface="Times New Roman" panose="02020603050405020304" pitchFamily="18" charset="0"/>
              </a:rPr>
              <a:t> </a:t>
            </a:r>
            <a:r>
              <a:rPr lang="en-US" b="0" i="0" u="none" dirty="0" err="1">
                <a:solidFill>
                  <a:schemeClr val="tx1"/>
                </a:solidFill>
                <a:effectLst/>
                <a:latin typeface="Times New Roman" panose="02020603050405020304" pitchFamily="18" charset="0"/>
                <a:cs typeface="Times New Roman" panose="02020603050405020304" pitchFamily="18" charset="0"/>
              </a:rPr>
              <a:t>sebuah</a:t>
            </a:r>
            <a:r>
              <a:rPr lang="en-US" b="0" i="0" u="none" dirty="0">
                <a:solidFill>
                  <a:schemeClr val="tx1"/>
                </a:solidFill>
                <a:effectLst/>
                <a:latin typeface="Times New Roman" panose="02020603050405020304" pitchFamily="18" charset="0"/>
                <a:cs typeface="Times New Roman" panose="02020603050405020304" pitchFamily="18" charset="0"/>
              </a:rPr>
              <a:t> database yang </a:t>
            </a:r>
            <a:r>
              <a:rPr lang="en-US" b="0" i="0" u="none" dirty="0" err="1">
                <a:solidFill>
                  <a:schemeClr val="tx1"/>
                </a:solidFill>
                <a:effectLst/>
                <a:latin typeface="Times New Roman" panose="02020603050405020304" pitchFamily="18" charset="0"/>
                <a:cs typeface="Times New Roman" panose="02020603050405020304" pitchFamily="18" charset="0"/>
              </a:rPr>
              <a:t>kompleks</a:t>
            </a:r>
            <a:r>
              <a:rPr lang="en-US" b="0" i="0" u="none" dirty="0">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20137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en-US" b="0" i="0" dirty="0" err="1">
                <a:solidFill>
                  <a:schemeClr val="tx1"/>
                </a:solidFill>
                <a:effectLst/>
                <a:latin typeface="Times New Roman" panose="02020603050405020304" pitchFamily="18" charset="0"/>
                <a:cs typeface="Times New Roman" panose="02020603050405020304" pitchFamily="18" charset="0"/>
              </a:rPr>
              <a:t>Dalam</a:t>
            </a:r>
            <a:r>
              <a:rPr lang="en-US" b="0" i="0" dirty="0">
                <a:solidFill>
                  <a:schemeClr val="tx1"/>
                </a:solidFill>
                <a:effectLst/>
                <a:latin typeface="Times New Roman" panose="02020603050405020304" pitchFamily="18" charset="0"/>
                <a:cs typeface="Times New Roman" panose="02020603050405020304" pitchFamily="18" charset="0"/>
              </a:rPr>
              <a:t> DBMS, data </a:t>
            </a:r>
            <a:r>
              <a:rPr lang="en-US" b="0" i="0" dirty="0" err="1">
                <a:solidFill>
                  <a:schemeClr val="tx1"/>
                </a:solidFill>
                <a:effectLst/>
                <a:latin typeface="Times New Roman" panose="02020603050405020304" pitchFamily="18" charset="0"/>
                <a:cs typeface="Times New Roman" panose="02020603050405020304" pitchFamily="18" charset="0"/>
              </a:rPr>
              <a:t>biasanya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disajikan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dalam</a:t>
            </a:r>
            <a:r>
              <a:rPr lang="en-US" b="0" i="0" dirty="0">
                <a:solidFill>
                  <a:schemeClr val="tx1"/>
                </a:solidFill>
                <a:effectLst/>
                <a:latin typeface="Times New Roman" panose="02020603050405020304" pitchFamily="18" charset="0"/>
                <a:cs typeface="Times New Roman" panose="02020603050405020304" pitchFamily="18" charset="0"/>
              </a:rPr>
              <a:t> model </a:t>
            </a:r>
            <a:r>
              <a:rPr lang="en-US" b="0" i="0" dirty="0" err="1">
                <a:solidFill>
                  <a:schemeClr val="tx1"/>
                </a:solidFill>
                <a:effectLst/>
                <a:latin typeface="Times New Roman" panose="02020603050405020304" pitchFamily="18" charset="0"/>
                <a:cs typeface="Times New Roman" panose="02020603050405020304" pitchFamily="18" charset="0"/>
              </a:rPr>
              <a:t>hirarki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atau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jaringan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Itulah</a:t>
            </a:r>
            <a:r>
              <a:rPr lang="en-US" b="0" i="0" dirty="0">
                <a:solidFill>
                  <a:schemeClr val="tx1"/>
                </a:solidFill>
                <a:effectLst/>
                <a:latin typeface="Times New Roman" panose="02020603050405020304" pitchFamily="18" charset="0"/>
                <a:cs typeface="Times New Roman" panose="02020603050405020304" pitchFamily="18" charset="0"/>
              </a:rPr>
              <a:t> yang </a:t>
            </a:r>
            <a:r>
              <a:rPr lang="en-US" b="0" i="0" dirty="0" err="1">
                <a:solidFill>
                  <a:schemeClr val="tx1"/>
                </a:solidFill>
                <a:effectLst/>
                <a:latin typeface="Times New Roman" panose="02020603050405020304" pitchFamily="18" charset="0"/>
                <a:cs typeface="Times New Roman" panose="02020603050405020304" pitchFamily="18" charset="0"/>
              </a:rPr>
              <a:t>menjadi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keterbatasan</a:t>
            </a:r>
            <a:r>
              <a:rPr lang="en-US" b="0" i="0" dirty="0">
                <a:solidFill>
                  <a:schemeClr val="tx1"/>
                </a:solidFill>
                <a:effectLst/>
                <a:latin typeface="Times New Roman" panose="02020603050405020304" pitchFamily="18" charset="0"/>
                <a:cs typeface="Times New Roman" panose="02020603050405020304" pitchFamily="18" charset="0"/>
              </a:rPr>
              <a:t> model </a:t>
            </a:r>
            <a:r>
              <a:rPr lang="en-US" b="0" i="0" dirty="0" err="1">
                <a:solidFill>
                  <a:schemeClr val="tx1"/>
                </a:solidFill>
                <a:effectLst/>
                <a:latin typeface="Times New Roman" panose="02020603050405020304" pitchFamily="18" charset="0"/>
                <a:cs typeface="Times New Roman" panose="02020603050405020304" pitchFamily="18" charset="0"/>
              </a:rPr>
              <a:t>hirarki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karena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tidak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dapat</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mengakomodir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banyak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persoalan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dalam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suatu</a:t>
            </a:r>
            <a:r>
              <a:rPr lang="en-US" b="0" i="0" dirty="0">
                <a:solidFill>
                  <a:schemeClr val="tx1"/>
                </a:solidFill>
                <a:effectLst/>
                <a:latin typeface="Times New Roman" panose="02020603050405020304" pitchFamily="18" charset="0"/>
                <a:cs typeface="Times New Roman" panose="02020603050405020304" pitchFamily="18" charset="0"/>
              </a:rPr>
              <a:t> database. </a:t>
            </a:r>
            <a:r>
              <a:rPr lang="en-US" b="0" i="0" dirty="0" err="1">
                <a:solidFill>
                  <a:schemeClr val="tx1"/>
                </a:solidFill>
                <a:effectLst/>
                <a:latin typeface="Times New Roman" panose="02020603050405020304" pitchFamily="18" charset="0"/>
                <a:cs typeface="Times New Roman" panose="02020603050405020304" pitchFamily="18" charset="0"/>
              </a:rPr>
              <a:t>Berbeda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dengan</a:t>
            </a:r>
            <a:r>
              <a:rPr lang="en-US" b="0" i="0" dirty="0">
                <a:solidFill>
                  <a:schemeClr val="tx1"/>
                </a:solidFill>
                <a:effectLst/>
                <a:latin typeface="Times New Roman" panose="02020603050405020304" pitchFamily="18" charset="0"/>
                <a:cs typeface="Times New Roman" panose="02020603050405020304" pitchFamily="18" charset="0"/>
              </a:rPr>
              <a:t> RDBMS, </a:t>
            </a:r>
            <a:r>
              <a:rPr lang="en-US" b="0" i="0" dirty="0" err="1">
                <a:solidFill>
                  <a:schemeClr val="tx1"/>
                </a:solidFill>
                <a:effectLst/>
                <a:latin typeface="Times New Roman" panose="02020603050405020304" pitchFamily="18" charset="0"/>
                <a:cs typeface="Times New Roman" panose="02020603050405020304" pitchFamily="18" charset="0"/>
              </a:rPr>
              <a:t>dimana</a:t>
            </a:r>
            <a:r>
              <a:rPr lang="en-US" b="0" i="0" dirty="0">
                <a:solidFill>
                  <a:schemeClr val="tx1"/>
                </a:solidFill>
                <a:effectLst/>
                <a:latin typeface="Times New Roman" panose="02020603050405020304" pitchFamily="18" charset="0"/>
                <a:cs typeface="Times New Roman" panose="02020603050405020304" pitchFamily="18" charset="0"/>
              </a:rPr>
              <a:t> data yang </a:t>
            </a:r>
            <a:r>
              <a:rPr lang="en-US" b="0" i="0" dirty="0" err="1">
                <a:solidFill>
                  <a:schemeClr val="tx1"/>
                </a:solidFill>
                <a:effectLst/>
                <a:latin typeface="Times New Roman" panose="02020603050405020304" pitchFamily="18" charset="0"/>
                <a:cs typeface="Times New Roman" panose="02020603050405020304" pitchFamily="18" charset="0"/>
              </a:rPr>
              <a:t>tersimpan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dalam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tabel</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memiliki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kunci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pengenal</a:t>
            </a:r>
            <a:r>
              <a:rPr lang="en-US" b="0" i="0" dirty="0">
                <a:solidFill>
                  <a:schemeClr val="tx1"/>
                </a:solidFill>
                <a:effectLst/>
                <a:latin typeface="Times New Roman" panose="02020603050405020304" pitchFamily="18" charset="0"/>
                <a:cs typeface="Times New Roman" panose="02020603050405020304" pitchFamily="18" charset="0"/>
              </a:rPr>
              <a:t> yang </a:t>
            </a:r>
            <a:r>
              <a:rPr lang="en-US" b="0" i="0" dirty="0" err="1">
                <a:solidFill>
                  <a:schemeClr val="tx1"/>
                </a:solidFill>
                <a:effectLst/>
                <a:latin typeface="Times New Roman" panose="02020603050405020304" pitchFamily="18" charset="0"/>
                <a:cs typeface="Times New Roman" panose="02020603050405020304" pitchFamily="18" charset="0"/>
              </a:rPr>
              <a:t>disebut</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dengan</a:t>
            </a:r>
            <a:r>
              <a:rPr lang="en-US" b="0" i="0" dirty="0">
                <a:solidFill>
                  <a:schemeClr val="tx1"/>
                </a:solidFill>
                <a:effectLst/>
                <a:latin typeface="Times New Roman" panose="02020603050405020304" pitchFamily="18" charset="0"/>
                <a:cs typeface="Times New Roman" panose="02020603050405020304" pitchFamily="18" charset="0"/>
              </a:rPr>
              <a:t> primary key. Nilai </a:t>
            </a:r>
            <a:r>
              <a:rPr lang="en-US" b="0" i="0" dirty="0" err="1">
                <a:solidFill>
                  <a:schemeClr val="tx1"/>
                </a:solidFill>
                <a:effectLst/>
                <a:latin typeface="Times New Roman" panose="02020603050405020304" pitchFamily="18" charset="0"/>
                <a:cs typeface="Times New Roman" panose="02020603050405020304" pitchFamily="18" charset="0"/>
              </a:rPr>
              <a:t>dari</a:t>
            </a:r>
            <a:r>
              <a:rPr lang="en-US" b="0" i="0" dirty="0">
                <a:solidFill>
                  <a:schemeClr val="tx1"/>
                </a:solidFill>
                <a:effectLst/>
                <a:latin typeface="Times New Roman" panose="02020603050405020304" pitchFamily="18" charset="0"/>
                <a:cs typeface="Times New Roman" panose="02020603050405020304" pitchFamily="18" charset="0"/>
              </a:rPr>
              <a:t> primary key </a:t>
            </a:r>
            <a:r>
              <a:rPr lang="en-US" b="0" i="0" dirty="0" err="1">
                <a:solidFill>
                  <a:schemeClr val="tx1"/>
                </a:solidFill>
                <a:effectLst/>
                <a:latin typeface="Times New Roman" panose="02020603050405020304" pitchFamily="18" charset="0"/>
                <a:cs typeface="Times New Roman" panose="02020603050405020304" pitchFamily="18" charset="0"/>
              </a:rPr>
              <a:t>disimpan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dalam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tabel</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Dengan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begitu</a:t>
            </a:r>
            <a:r>
              <a:rPr lang="en-US" b="0" i="0" dirty="0">
                <a:solidFill>
                  <a:schemeClr val="tx1"/>
                </a:solidFill>
                <a:effectLst/>
                <a:latin typeface="Times New Roman" panose="02020603050405020304" pitchFamily="18" charset="0"/>
                <a:cs typeface="Times New Roman" panose="02020603050405020304" pitchFamily="18" charset="0"/>
              </a:rPr>
              <a:t>, data </a:t>
            </a:r>
            <a:r>
              <a:rPr lang="en-US" b="0" i="0" dirty="0" err="1">
                <a:solidFill>
                  <a:schemeClr val="tx1"/>
                </a:solidFill>
                <a:effectLst/>
                <a:latin typeface="Times New Roman" panose="02020603050405020304" pitchFamily="18" charset="0"/>
                <a:cs typeface="Times New Roman" panose="02020603050405020304" pitchFamily="18" charset="0"/>
              </a:rPr>
              <a:t>mudah</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untuk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diakses</a:t>
            </a:r>
            <a:r>
              <a:rPr lang="en-US" b="0" i="0" dirty="0">
                <a:solidFill>
                  <a:schemeClr val="tx1"/>
                </a:solidFill>
                <a:effectLst/>
                <a:latin typeface="Times New Roman" panose="02020603050405020304" pitchFamily="18" charset="0"/>
                <a:cs typeface="Times New Roman" panose="02020603050405020304" pitchFamily="18" charset="0"/>
              </a:rPr>
              <a:t> dan </a:t>
            </a:r>
            <a:r>
              <a:rPr lang="en-US" b="0" i="0" dirty="0" err="1">
                <a:solidFill>
                  <a:schemeClr val="tx1"/>
                </a:solidFill>
                <a:effectLst/>
                <a:latin typeface="Times New Roman" panose="02020603050405020304" pitchFamily="18" charset="0"/>
                <a:cs typeface="Times New Roman" panose="02020603050405020304" pitchFamily="18" charset="0"/>
              </a:rPr>
              <a:t>diperbarui</a:t>
            </a:r>
            <a:r>
              <a:rPr lang="en-US" b="0" i="0" dirty="0">
                <a:solidFill>
                  <a:schemeClr val="tx1"/>
                </a:solidFill>
                <a:effectLst/>
                <a:latin typeface="Times New Roman" panose="02020603050405020304" pitchFamily="18" charset="0"/>
                <a:cs typeface="Times New Roman" panose="02020603050405020304" pitchFamily="18" charset="0"/>
              </a:rPr>
              <a:t> oleh system. </a:t>
            </a:r>
            <a:r>
              <a:rPr lang="en-US" b="0" i="0" dirty="0" err="1">
                <a:solidFill>
                  <a:schemeClr val="tx1"/>
                </a:solidFill>
                <a:effectLst/>
                <a:latin typeface="Times New Roman" panose="02020603050405020304" pitchFamily="18" charset="0"/>
                <a:cs typeface="Times New Roman" panose="02020603050405020304" pitchFamily="18" charset="0"/>
              </a:rPr>
              <a:t>Selain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itu</a:t>
            </a:r>
            <a:r>
              <a:rPr lang="en-US" b="0" i="0" dirty="0">
                <a:solidFill>
                  <a:schemeClr val="tx1"/>
                </a:solidFill>
                <a:effectLst/>
                <a:latin typeface="Times New Roman" panose="02020603050405020304" pitchFamily="18" charset="0"/>
                <a:cs typeface="Times New Roman" panose="02020603050405020304" pitchFamily="18" charset="0"/>
              </a:rPr>
              <a:t>, RDBMS juga </a:t>
            </a:r>
            <a:r>
              <a:rPr lang="en-US" b="0" i="0" dirty="0" err="1">
                <a:solidFill>
                  <a:schemeClr val="tx1"/>
                </a:solidFill>
                <a:effectLst/>
                <a:latin typeface="Times New Roman" panose="02020603050405020304" pitchFamily="18" charset="0"/>
                <a:cs typeface="Times New Roman" panose="02020603050405020304" pitchFamily="18" charset="0"/>
              </a:rPr>
              <a:t>dapat</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mengakomodir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banyak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persoalan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logis</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dalam</a:t>
            </a:r>
            <a:r>
              <a:rPr lang="en-US" b="0" i="0" dirty="0">
                <a:solidFill>
                  <a:schemeClr val="tx1"/>
                </a:solidFill>
                <a:effectLst/>
                <a:latin typeface="Times New Roman" panose="02020603050405020304" pitchFamily="18" charset="0"/>
                <a:cs typeface="Times New Roman" panose="02020603050405020304" pitchFamily="18" charset="0"/>
              </a:rPr>
              <a:t> database.</a:t>
            </a:r>
          </a:p>
          <a:p>
            <a:pPr algn="just" fontAlgn="base"/>
            <a:endParaRPr lang="en-US" b="0" i="0" dirty="0">
              <a:solidFill>
                <a:schemeClr val="tx1"/>
              </a:solidFill>
              <a:effectLst/>
              <a:latin typeface="Times New Roman" panose="02020603050405020304" pitchFamily="18" charset="0"/>
              <a:cs typeface="Times New Roman" panose="02020603050405020304" pitchFamily="18" charset="0"/>
            </a:endParaRPr>
          </a:p>
          <a:p>
            <a:pPr algn="just" fontAlgn="base"/>
            <a:r>
              <a:rPr lang="en-US" b="0" i="0" dirty="0" err="1">
                <a:solidFill>
                  <a:schemeClr val="tx1"/>
                </a:solidFill>
                <a:effectLst/>
                <a:latin typeface="Times New Roman" panose="02020603050405020304" pitchFamily="18" charset="0"/>
                <a:cs typeface="Times New Roman" panose="02020603050405020304" pitchFamily="18" charset="0"/>
              </a:rPr>
              <a:t>Dengan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adanya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kunci</a:t>
            </a:r>
            <a:r>
              <a:rPr lang="en-US" b="0" i="0" dirty="0">
                <a:solidFill>
                  <a:schemeClr val="tx1"/>
                </a:solidFill>
                <a:effectLst/>
                <a:latin typeface="Times New Roman" panose="02020603050405020304" pitchFamily="18" charset="0"/>
                <a:cs typeface="Times New Roman" panose="02020603050405020304" pitchFamily="18" charset="0"/>
              </a:rPr>
              <a:t> primer </a:t>
            </a:r>
            <a:r>
              <a:rPr lang="en-US" b="0" i="0" dirty="0" err="1">
                <a:solidFill>
                  <a:schemeClr val="tx1"/>
                </a:solidFill>
                <a:effectLst/>
                <a:latin typeface="Times New Roman" panose="02020603050405020304" pitchFamily="18" charset="0"/>
                <a:cs typeface="Times New Roman" panose="02020603050405020304" pitchFamily="18" charset="0"/>
              </a:rPr>
              <a:t>atau</a:t>
            </a:r>
            <a:r>
              <a:rPr lang="en-US" b="0" i="0" dirty="0">
                <a:solidFill>
                  <a:schemeClr val="tx1"/>
                </a:solidFill>
                <a:effectLst/>
                <a:latin typeface="Times New Roman" panose="02020603050405020304" pitchFamily="18" charset="0"/>
                <a:cs typeface="Times New Roman" panose="02020603050405020304" pitchFamily="18" charset="0"/>
              </a:rPr>
              <a:t> primary key yang </a:t>
            </a:r>
            <a:r>
              <a:rPr lang="en-US" b="0" i="0" dirty="0" err="1">
                <a:solidFill>
                  <a:schemeClr val="tx1"/>
                </a:solidFill>
                <a:effectLst/>
                <a:latin typeface="Times New Roman" panose="02020603050405020304" pitchFamily="18" charset="0"/>
                <a:cs typeface="Times New Roman" panose="02020603050405020304" pitchFamily="18" charset="0"/>
              </a:rPr>
              <a:t>terdapat</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dalam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suatu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tabel</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maka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akan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mencegah</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terjadinya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redundansi</a:t>
            </a:r>
            <a:r>
              <a:rPr lang="en-US" b="0" i="0" dirty="0">
                <a:solidFill>
                  <a:schemeClr val="tx1"/>
                </a:solidFill>
                <a:effectLst/>
                <a:latin typeface="Times New Roman" panose="02020603050405020304" pitchFamily="18" charset="0"/>
                <a:cs typeface="Times New Roman" panose="02020603050405020304" pitchFamily="18" charset="0"/>
              </a:rPr>
              <a:t> data. </a:t>
            </a:r>
            <a:r>
              <a:rPr lang="en-US" b="0" i="0" dirty="0" err="1">
                <a:solidFill>
                  <a:schemeClr val="tx1"/>
                </a:solidFill>
                <a:effectLst/>
                <a:latin typeface="Times New Roman" panose="02020603050405020304" pitchFamily="18" charset="0"/>
                <a:cs typeface="Times New Roman" panose="02020603050405020304" pitchFamily="18" charset="0"/>
              </a:rPr>
              <a:t>Itulah</a:t>
            </a:r>
            <a:r>
              <a:rPr lang="en-US" b="0" i="0" dirty="0">
                <a:solidFill>
                  <a:schemeClr val="tx1"/>
                </a:solidFill>
                <a:effectLst/>
                <a:latin typeface="Times New Roman" panose="02020603050405020304" pitchFamily="18" charset="0"/>
                <a:cs typeface="Times New Roman" panose="02020603050405020304" pitchFamily="18" charset="0"/>
              </a:rPr>
              <a:t> yang </a:t>
            </a:r>
            <a:r>
              <a:rPr lang="en-US" b="0" i="0" dirty="0" err="1">
                <a:solidFill>
                  <a:schemeClr val="tx1"/>
                </a:solidFill>
                <a:effectLst/>
                <a:latin typeface="Times New Roman" panose="02020603050405020304" pitchFamily="18" charset="0"/>
                <a:cs typeface="Times New Roman" panose="02020603050405020304" pitchFamily="18" charset="0"/>
              </a:rPr>
              <a:t>dimiliki</a:t>
            </a:r>
            <a:r>
              <a:rPr lang="en-US" b="0" i="0" dirty="0">
                <a:solidFill>
                  <a:schemeClr val="tx1"/>
                </a:solidFill>
                <a:effectLst/>
                <a:latin typeface="Times New Roman" panose="02020603050405020304" pitchFamily="18" charset="0"/>
                <a:cs typeface="Times New Roman" panose="02020603050405020304" pitchFamily="18" charset="0"/>
              </a:rPr>
              <a:t> oleh RDBMS. RDBMS </a:t>
            </a:r>
            <a:r>
              <a:rPr lang="en-US" b="0" i="0" dirty="0" err="1">
                <a:solidFill>
                  <a:schemeClr val="tx1"/>
                </a:solidFill>
                <a:effectLst/>
                <a:latin typeface="Times New Roman" panose="02020603050405020304" pitchFamily="18" charset="0"/>
                <a:cs typeface="Times New Roman" panose="02020603050405020304" pitchFamily="18" charset="0"/>
              </a:rPr>
              <a:t>menyediakan</a:t>
            </a:r>
            <a:r>
              <a:rPr lang="en-US" b="0" i="0" dirty="0">
                <a:solidFill>
                  <a:schemeClr val="tx1"/>
                </a:solidFill>
                <a:effectLst/>
                <a:latin typeface="Times New Roman" panose="02020603050405020304" pitchFamily="18" charset="0"/>
                <a:cs typeface="Times New Roman" panose="02020603050405020304" pitchFamily="18" charset="0"/>
              </a:rPr>
              <a:t> proses </a:t>
            </a:r>
            <a:r>
              <a:rPr lang="en-US" b="0" i="0" dirty="0" err="1">
                <a:solidFill>
                  <a:schemeClr val="tx1"/>
                </a:solidFill>
                <a:effectLst/>
                <a:latin typeface="Times New Roman" panose="02020603050405020304" pitchFamily="18" charset="0"/>
                <a:cs typeface="Times New Roman" panose="02020603050405020304" pitchFamily="18" charset="0"/>
              </a:rPr>
              <a:t>normalisasi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Sedangkan</a:t>
            </a:r>
            <a:r>
              <a:rPr lang="en-US" b="0" i="0" dirty="0">
                <a:solidFill>
                  <a:schemeClr val="tx1"/>
                </a:solidFill>
                <a:effectLst/>
                <a:latin typeface="Times New Roman" panose="02020603050405020304" pitchFamily="18" charset="0"/>
                <a:cs typeface="Times New Roman" panose="02020603050405020304" pitchFamily="18" charset="0"/>
              </a:rPr>
              <a:t> pada DBMS, </a:t>
            </a:r>
            <a:r>
              <a:rPr lang="en-US" b="0" i="0" dirty="0" err="1">
                <a:solidFill>
                  <a:schemeClr val="tx1"/>
                </a:solidFill>
                <a:effectLst/>
                <a:latin typeface="Times New Roman" panose="02020603050405020304" pitchFamily="18" charset="0"/>
                <a:cs typeface="Times New Roman" panose="02020603050405020304" pitchFamily="18" charset="0"/>
              </a:rPr>
              <a:t>normalisasi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tidak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dilakukan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karena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tidak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adanya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kunci</a:t>
            </a:r>
            <a:r>
              <a:rPr lang="en-US" b="0" i="0" dirty="0">
                <a:solidFill>
                  <a:schemeClr val="tx1"/>
                </a:solidFill>
                <a:effectLst/>
                <a:latin typeface="Times New Roman" panose="02020603050405020304" pitchFamily="18" charset="0"/>
                <a:cs typeface="Times New Roman" panose="02020603050405020304" pitchFamily="18" charset="0"/>
              </a:rPr>
              <a:t> yang </a:t>
            </a:r>
            <a:r>
              <a:rPr lang="en-US" b="0" i="0" dirty="0" err="1">
                <a:solidFill>
                  <a:schemeClr val="tx1"/>
                </a:solidFill>
                <a:effectLst/>
                <a:latin typeface="Times New Roman" panose="02020603050405020304" pitchFamily="18" charset="0"/>
                <a:cs typeface="Times New Roman" panose="02020603050405020304" pitchFamily="18" charset="0"/>
              </a:rPr>
              <a:t>membedakannya</a:t>
            </a:r>
            <a:r>
              <a:rPr lang="en-US" b="0" i="0" dirty="0">
                <a:solidFill>
                  <a:schemeClr val="tx1"/>
                </a:solidFill>
                <a:effectLst/>
                <a:latin typeface="Times New Roman" panose="02020603050405020304" pitchFamily="18" charset="0"/>
                <a:cs typeface="Times New Roman" panose="02020603050405020304" pitchFamily="18" charset="0"/>
              </a:rPr>
              <a:t>.</a:t>
            </a:r>
          </a:p>
          <a:p>
            <a:pPr algn="just" fontAlgn="base"/>
            <a:r>
              <a:rPr lang="en-US" b="0" i="0" dirty="0">
                <a:solidFill>
                  <a:schemeClr val="tx1"/>
                </a:solidFill>
                <a:effectLst/>
                <a:latin typeface="Times New Roman" panose="02020603050405020304" pitchFamily="18" charset="0"/>
                <a:cs typeface="Times New Roman" panose="02020603050405020304" pitchFamily="18" charset="0"/>
              </a:rPr>
              <a:t>RDBMS </a:t>
            </a:r>
            <a:r>
              <a:rPr lang="en-US" b="0" i="0" dirty="0" err="1">
                <a:solidFill>
                  <a:schemeClr val="tx1"/>
                </a:solidFill>
                <a:effectLst/>
                <a:latin typeface="Times New Roman" panose="02020603050405020304" pitchFamily="18" charset="0"/>
                <a:cs typeface="Times New Roman" panose="02020603050405020304" pitchFamily="18" charset="0"/>
              </a:rPr>
              <a:t>dirancang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khusus</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untuk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menangani</a:t>
            </a:r>
            <a:r>
              <a:rPr lang="en-US" b="0" i="0" dirty="0">
                <a:solidFill>
                  <a:schemeClr val="tx1"/>
                </a:solidFill>
                <a:effectLst/>
                <a:latin typeface="Times New Roman" panose="02020603050405020304" pitchFamily="18" charset="0"/>
                <a:cs typeface="Times New Roman" panose="02020603050405020304" pitchFamily="18" charset="0"/>
              </a:rPr>
              <a:t> data yang </a:t>
            </a:r>
            <a:r>
              <a:rPr lang="en-US" b="0" i="0" dirty="0" err="1">
                <a:solidFill>
                  <a:schemeClr val="tx1"/>
                </a:solidFill>
                <a:effectLst/>
                <a:latin typeface="Times New Roman" panose="02020603050405020304" pitchFamily="18" charset="0"/>
                <a:cs typeface="Times New Roman" panose="02020603050405020304" pitchFamily="18" charset="0"/>
              </a:rPr>
              <a:t>berukuran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besar</a:t>
            </a:r>
            <a:r>
              <a:rPr lang="en-US" b="0" i="0" dirty="0">
                <a:solidFill>
                  <a:schemeClr val="tx1"/>
                </a:solidFill>
                <a:effectLst/>
                <a:latin typeface="Times New Roman" panose="02020603050405020304" pitchFamily="18" charset="0"/>
                <a:cs typeface="Times New Roman" panose="02020603050405020304" pitchFamily="18" charset="0"/>
              </a:rPr>
              <a:t> dan </a:t>
            </a:r>
            <a:r>
              <a:rPr lang="en-US" b="0" i="0" dirty="0" err="1">
                <a:solidFill>
                  <a:schemeClr val="tx1"/>
                </a:solidFill>
                <a:effectLst/>
                <a:latin typeface="Times New Roman" panose="02020603050405020304" pitchFamily="18" charset="0"/>
                <a:cs typeface="Times New Roman" panose="02020603050405020304" pitchFamily="18" charset="0"/>
              </a:rPr>
              <a:t>memiliki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banyak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pengguna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sedangkan</a:t>
            </a:r>
            <a:r>
              <a:rPr lang="en-US" b="0" i="0" dirty="0">
                <a:solidFill>
                  <a:schemeClr val="tx1"/>
                </a:solidFill>
                <a:effectLst/>
                <a:latin typeface="Times New Roman" panose="02020603050405020304" pitchFamily="18" charset="0"/>
                <a:cs typeface="Times New Roman" panose="02020603050405020304" pitchFamily="18" charset="0"/>
              </a:rPr>
              <a:t> DBMS </a:t>
            </a:r>
            <a:r>
              <a:rPr lang="en-US" b="0" i="0" dirty="0" err="1">
                <a:solidFill>
                  <a:schemeClr val="tx1"/>
                </a:solidFill>
                <a:effectLst/>
                <a:latin typeface="Times New Roman" panose="02020603050405020304" pitchFamily="18" charset="0"/>
                <a:cs typeface="Times New Roman" panose="02020603050405020304" pitchFamily="18" charset="0"/>
              </a:rPr>
              <a:t>hanya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mampu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menangani</a:t>
            </a:r>
            <a:r>
              <a:rPr lang="en-US" b="0" i="0" dirty="0">
                <a:solidFill>
                  <a:schemeClr val="tx1"/>
                </a:solidFill>
                <a:effectLst/>
                <a:latin typeface="Times New Roman" panose="02020603050405020304" pitchFamily="18" charset="0"/>
                <a:cs typeface="Times New Roman" panose="02020603050405020304" pitchFamily="18" charset="0"/>
              </a:rPr>
              <a:t> data yang </a:t>
            </a:r>
            <a:r>
              <a:rPr lang="en-US" b="0" i="0" dirty="0" err="1">
                <a:solidFill>
                  <a:schemeClr val="tx1"/>
                </a:solidFill>
                <a:effectLst/>
                <a:latin typeface="Times New Roman" panose="02020603050405020304" pitchFamily="18" charset="0"/>
                <a:cs typeface="Times New Roman" panose="02020603050405020304" pitchFamily="18" charset="0"/>
              </a:rPr>
              <a:t>berukuran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kecil</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dengan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jumlah</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pengguna</a:t>
            </a:r>
            <a:r>
              <a:rPr lang="en-US" b="0" i="0" dirty="0">
                <a:solidFill>
                  <a:schemeClr val="tx1"/>
                </a:solidFill>
                <a:effectLst/>
                <a:latin typeface="Times New Roman" panose="02020603050405020304" pitchFamily="18" charset="0"/>
                <a:cs typeface="Times New Roman" panose="02020603050405020304" pitchFamily="18" charset="0"/>
              </a:rPr>
              <a:t> yang </a:t>
            </a:r>
            <a:r>
              <a:rPr lang="en-US" b="0" i="0" dirty="0" err="1">
                <a:solidFill>
                  <a:schemeClr val="tx1"/>
                </a:solidFill>
                <a:effectLst/>
                <a:latin typeface="Times New Roman" panose="02020603050405020304" pitchFamily="18" charset="0"/>
                <a:cs typeface="Times New Roman" panose="02020603050405020304" pitchFamily="18" charset="0"/>
              </a:rPr>
              <a:t>terbatas</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Dengan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begitu</a:t>
            </a:r>
            <a:r>
              <a:rPr lang="en-US" b="0" i="0" dirty="0">
                <a:solidFill>
                  <a:schemeClr val="tx1"/>
                </a:solidFill>
                <a:effectLst/>
                <a:latin typeface="Times New Roman" panose="02020603050405020304" pitchFamily="18" charset="0"/>
                <a:cs typeface="Times New Roman" panose="02020603050405020304" pitchFamily="18" charset="0"/>
              </a:rPr>
              <a:t>, RDBMS </a:t>
            </a:r>
            <a:r>
              <a:rPr lang="en-US" b="0" i="0" dirty="0" err="1">
                <a:solidFill>
                  <a:schemeClr val="tx1"/>
                </a:solidFill>
                <a:effectLst/>
                <a:latin typeface="Times New Roman" panose="02020603050405020304" pitchFamily="18" charset="0"/>
                <a:cs typeface="Times New Roman" panose="02020603050405020304" pitchFamily="18" charset="0"/>
              </a:rPr>
              <a:t>menerapkan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keamanan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seperti</a:t>
            </a:r>
            <a:r>
              <a:rPr lang="en-US" b="0" i="0" dirty="0">
                <a:solidFill>
                  <a:schemeClr val="tx1"/>
                </a:solidFill>
                <a:effectLst/>
                <a:latin typeface="Times New Roman" panose="02020603050405020304" pitchFamily="18" charset="0"/>
                <a:cs typeface="Times New Roman" panose="02020603050405020304" pitchFamily="18" charset="0"/>
              </a:rPr>
              <a:t> ACID (</a:t>
            </a:r>
            <a:r>
              <a:rPr lang="en-US" b="0" i="1" dirty="0">
                <a:solidFill>
                  <a:schemeClr val="tx1"/>
                </a:solidFill>
                <a:effectLst/>
                <a:latin typeface="Times New Roman" panose="02020603050405020304" pitchFamily="18" charset="0"/>
                <a:cs typeface="Times New Roman" panose="02020603050405020304" pitchFamily="18" charset="0"/>
              </a:rPr>
              <a:t>Atomicity</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1" dirty="0">
                <a:solidFill>
                  <a:schemeClr val="tx1"/>
                </a:solidFill>
                <a:effectLst/>
                <a:latin typeface="Times New Roman" panose="02020603050405020304" pitchFamily="18" charset="0"/>
                <a:cs typeface="Times New Roman" panose="02020603050405020304" pitchFamily="18" charset="0"/>
              </a:rPr>
              <a:t>Consistency</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1" dirty="0">
                <a:solidFill>
                  <a:schemeClr val="tx1"/>
                </a:solidFill>
                <a:effectLst/>
                <a:latin typeface="Times New Roman" panose="02020603050405020304" pitchFamily="18" charset="0"/>
                <a:cs typeface="Times New Roman" panose="02020603050405020304" pitchFamily="18" charset="0"/>
              </a:rPr>
              <a:t>Isolation</a:t>
            </a:r>
            <a:r>
              <a:rPr lang="en-US" b="0" i="0" dirty="0">
                <a:solidFill>
                  <a:schemeClr val="tx1"/>
                </a:solidFill>
                <a:effectLst/>
                <a:latin typeface="Times New Roman" panose="02020603050405020304" pitchFamily="18" charset="0"/>
                <a:cs typeface="Times New Roman" panose="02020603050405020304" pitchFamily="18" charset="0"/>
              </a:rPr>
              <a:t> and </a:t>
            </a:r>
            <a:r>
              <a:rPr lang="en-US" b="0" i="1" dirty="0">
                <a:solidFill>
                  <a:schemeClr val="tx1"/>
                </a:solidFill>
                <a:effectLst/>
                <a:latin typeface="Times New Roman" panose="02020603050405020304" pitchFamily="18" charset="0"/>
                <a:cs typeface="Times New Roman" panose="02020603050405020304" pitchFamily="18" charset="0"/>
              </a:rPr>
              <a:t>Durability</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untuk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meningkatkan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integritas</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suatu</a:t>
            </a:r>
            <a:r>
              <a:rPr lang="en-US" b="0" i="0" dirty="0">
                <a:solidFill>
                  <a:schemeClr val="tx1"/>
                </a:solidFill>
                <a:effectLst/>
                <a:latin typeface="Times New Roman" panose="02020603050405020304" pitchFamily="18" charset="0"/>
                <a:cs typeface="Times New Roman" panose="02020603050405020304" pitchFamily="18" charset="0"/>
              </a:rPr>
              <a:t> database.</a:t>
            </a:r>
          </a:p>
        </p:txBody>
      </p:sp>
    </p:spTree>
    <p:extLst>
      <p:ext uri="{BB962C8B-B14F-4D97-AF65-F5344CB8AC3E}">
        <p14:creationId xmlns:p14="http://schemas.microsoft.com/office/powerpoint/2010/main" val="3738871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635" indent="0" algn="just">
              <a:lnSpc>
                <a:spcPct val="150000"/>
              </a:lnSpc>
              <a:spcAft>
                <a:spcPts val="0"/>
              </a:spcAft>
            </a:pP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Di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dalam</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suatu</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RDBMS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tentunya</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sudah</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menjadi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suatu</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kewajaran</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jika</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dalam</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satu</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database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dapat</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terdiri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dari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beberapa</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tabel</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Masing-masing</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tabel</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tersebut</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berhubungan</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satu</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sama</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lain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atau</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dengan</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kata lain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memiliki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relasi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p>
          <a:p>
            <a:pPr marL="0" marR="635" indent="0" algn="just">
              <a:lnSpc>
                <a:spcPct val="150000"/>
              </a:lnSpc>
              <a:spcAft>
                <a:spcPts val="0"/>
              </a:spcAft>
            </a:pPr>
            <a:endPar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p>
            <a:pPr marL="0" marR="635" lvl="0" indent="0" algn="just" defTabSz="914400" rtl="0" eaLnBrk="1" fontAlgn="auto" latinLnBrk="0" hangingPunct="1">
              <a:lnSpc>
                <a:spcPct val="15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Pada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praktisnya</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terkadang</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kita</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juga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memerlukan</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tampilan</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data yang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tidak</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hanya</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berasal</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dari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1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satu</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tabel</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namun</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bisa</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dari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beberapa</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tabel</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sekaligus</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Contohnya</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sudah</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kita</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buat</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relasi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tabel</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sebelumnya</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yaitu</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relasi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tabel</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jenis</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dengan</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tabel</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produk</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a:t>
            </a:r>
          </a:p>
          <a:p>
            <a:pPr marL="0" marR="635" indent="0" algn="just">
              <a:lnSpc>
                <a:spcPct val="150000"/>
              </a:lnSpc>
              <a:spcAft>
                <a:spcPts val="0"/>
              </a:spcAft>
            </a:pPr>
            <a:endPar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p>
            <a:pPr marL="0" marR="635" indent="0" algn="just">
              <a:lnSpc>
                <a:spcPct val="150000"/>
              </a:lnSpc>
              <a:spcAft>
                <a:spcPts val="0"/>
              </a:spcAft>
            </a:pP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Relasi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antar</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tabel</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dapat</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berupa</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relasi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a:t>
            </a:r>
          </a:p>
          <a:p>
            <a:pPr marL="285750" marR="635" indent="-285750" algn="just">
              <a:lnSpc>
                <a:spcPct val="150000"/>
              </a:lnSpc>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One to One: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relasi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dua</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tabel</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dimana</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tabel</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master/</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referensi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rujukan</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hanya</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boleh</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memiliki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sebuah</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relasi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ke</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tabel</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relasi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a:t>
            </a:r>
          </a:p>
          <a:p>
            <a:pPr marL="285750" marR="635" indent="-285750" algn="just">
              <a:lnSpc>
                <a:spcPct val="150000"/>
              </a:lnSpc>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One to Many: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relasi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dua</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tabel</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dimana</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tabel</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master/</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referensi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rujukan</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boleh</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memiliki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lebih</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dari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satu</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banyak</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relasi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ke</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tabel</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relasi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a:t>
            </a:r>
          </a:p>
          <a:p>
            <a:pPr marL="285750" marR="635" indent="-285750" algn="just">
              <a:lnSpc>
                <a:spcPct val="150000"/>
              </a:lnSpc>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Many to Many: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relasi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dua</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tabel</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tidak</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bisa</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secara</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langsung</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melainkan</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membutuhkan</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tabel</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perantara</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Relasi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ini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akan</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terjadi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relasi</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banyak-banyak</a:t>
            </a:r>
            <a:r>
              <a:rPr lang="en-US" sz="18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di table </a:t>
            </a:r>
            <a:r>
              <a:rPr lang="en-US" sz="180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perantaranya</a:t>
            </a:r>
            <a:r>
              <a:rPr lang="en-US" sz="180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a:t>
            </a:r>
            <a:endParaRPr lang="en-US"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7468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39939"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just">
              <a:lnSpc>
                <a:spcPct val="150000"/>
              </a:lnSpc>
            </a:pPr>
            <a:r>
              <a:rPr lang="id-ID" dirty="0">
                <a:solidFill>
                  <a:schemeClr val="tx1"/>
                </a:solidFill>
                <a:latin typeface="Times New Roman" panose="02020603050405020304" pitchFamily="18" charset="0"/>
                <a:cs typeface="Times New Roman" panose="02020603050405020304" pitchFamily="18" charset="0"/>
              </a:rPr>
              <a:t>Dalam lingkup database, primary key digunakan untuk mengidentifikasi nilai data record dalam database. Database itu sendiri dapat menyortir atau membandingkan setiap tabel yang dimiliki menggunakan primary key yang ditetapkan dari sebuah kolom.</a:t>
            </a: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b="0" i="0" dirty="0" err="1">
                <a:solidFill>
                  <a:schemeClr val="tx1"/>
                </a:solidFill>
                <a:effectLst/>
                <a:latin typeface="Times New Roman" panose="02020603050405020304" pitchFamily="18" charset="0"/>
                <a:cs typeface="Times New Roman" panose="02020603050405020304" pitchFamily="18" charset="0"/>
              </a:rPr>
              <a:t>Keberadaan</a:t>
            </a:r>
            <a:r>
              <a:rPr lang="en-US" b="0" i="0" dirty="0">
                <a:solidFill>
                  <a:schemeClr val="tx1"/>
                </a:solidFill>
                <a:effectLst/>
                <a:latin typeface="Times New Roman" panose="02020603050405020304" pitchFamily="18" charset="0"/>
                <a:cs typeface="Times New Roman" panose="02020603050405020304" pitchFamily="18" charset="0"/>
              </a:rPr>
              <a:t> primary key </a:t>
            </a:r>
            <a:r>
              <a:rPr lang="en-US" b="0" i="0" dirty="0" err="1">
                <a:solidFill>
                  <a:schemeClr val="tx1"/>
                </a:solidFill>
                <a:effectLst/>
                <a:latin typeface="Times New Roman" panose="02020603050405020304" pitchFamily="18" charset="0"/>
                <a:cs typeface="Times New Roman" panose="02020603050405020304" pitchFamily="18" charset="0"/>
              </a:rPr>
              <a:t>menjadi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suatu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hal</a:t>
            </a:r>
            <a:r>
              <a:rPr lang="en-US" b="0" i="0" dirty="0">
                <a:solidFill>
                  <a:schemeClr val="tx1"/>
                </a:solidFill>
                <a:effectLst/>
                <a:latin typeface="Times New Roman" panose="02020603050405020304" pitchFamily="18" charset="0"/>
                <a:cs typeface="Times New Roman" panose="02020603050405020304" pitchFamily="18" charset="0"/>
              </a:rPr>
              <a:t> yang </a:t>
            </a:r>
            <a:r>
              <a:rPr lang="en-US" b="0" i="0" dirty="0" err="1">
                <a:solidFill>
                  <a:schemeClr val="tx1"/>
                </a:solidFill>
                <a:effectLst/>
                <a:latin typeface="Times New Roman" panose="02020603050405020304" pitchFamily="18" charset="0"/>
                <a:cs typeface="Times New Roman" panose="02020603050405020304" pitchFamily="18" charset="0"/>
              </a:rPr>
              <a:t>sangat</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penting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dalam</a:t>
            </a:r>
            <a:r>
              <a:rPr lang="en-US" b="0" i="0" dirty="0">
                <a:solidFill>
                  <a:schemeClr val="tx1"/>
                </a:solidFill>
                <a:effectLst/>
                <a:latin typeface="Times New Roman" panose="02020603050405020304" pitchFamily="18" charset="0"/>
                <a:cs typeface="Times New Roman" panose="02020603050405020304" pitchFamily="18" charset="0"/>
              </a:rPr>
              <a:t> database. </a:t>
            </a:r>
            <a:r>
              <a:rPr lang="en-US" b="0" i="0" dirty="0" err="1">
                <a:solidFill>
                  <a:schemeClr val="tx1"/>
                </a:solidFill>
                <a:effectLst/>
                <a:latin typeface="Times New Roman" panose="02020603050405020304" pitchFamily="18" charset="0"/>
                <a:cs typeface="Times New Roman" panose="02020603050405020304" pitchFamily="18" charset="0"/>
              </a:rPr>
              <a:t>Selain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untuk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memudahkan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dalam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pengolahan</a:t>
            </a:r>
            <a:r>
              <a:rPr lang="en-US" b="0" i="0" dirty="0">
                <a:solidFill>
                  <a:schemeClr val="tx1"/>
                </a:solidFill>
                <a:effectLst/>
                <a:latin typeface="Times New Roman" panose="02020603050405020304" pitchFamily="18" charset="0"/>
                <a:cs typeface="Times New Roman" panose="02020603050405020304" pitchFamily="18" charset="0"/>
              </a:rPr>
              <a:t> data, primary key juga </a:t>
            </a:r>
            <a:r>
              <a:rPr lang="en-US" b="0" i="0" dirty="0" err="1">
                <a:solidFill>
                  <a:schemeClr val="tx1"/>
                </a:solidFill>
                <a:effectLst/>
                <a:latin typeface="Times New Roman" panose="02020603050405020304" pitchFamily="18" charset="0"/>
                <a:cs typeface="Times New Roman" panose="02020603050405020304" pitchFamily="18" charset="0"/>
              </a:rPr>
              <a:t>berperan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dalam</a:t>
            </a:r>
            <a:r>
              <a:rPr lang="en-US" b="0" i="0" dirty="0">
                <a:solidFill>
                  <a:schemeClr val="tx1"/>
                </a:solidFill>
                <a:effectLst/>
                <a:latin typeface="Times New Roman" panose="02020603050405020304" pitchFamily="18" charset="0"/>
                <a:cs typeface="Times New Roman" panose="02020603050405020304" pitchFamily="18" charset="0"/>
              </a:rPr>
              <a:t> proses </a:t>
            </a:r>
            <a:r>
              <a:rPr lang="en-US" b="0" i="0" dirty="0" err="1">
                <a:solidFill>
                  <a:schemeClr val="tx1"/>
                </a:solidFill>
                <a:effectLst/>
                <a:latin typeface="Times New Roman" panose="02020603050405020304" pitchFamily="18" charset="0"/>
                <a:cs typeface="Times New Roman" panose="02020603050405020304" pitchFamily="18" charset="0"/>
              </a:rPr>
              <a:t>pencarian</a:t>
            </a:r>
            <a:r>
              <a:rPr lang="en-US" b="0" i="0" dirty="0">
                <a:solidFill>
                  <a:schemeClr val="tx1"/>
                </a:solidFill>
                <a:effectLst/>
                <a:latin typeface="Times New Roman" panose="02020603050405020304" pitchFamily="18" charset="0"/>
                <a:cs typeface="Times New Roman" panose="02020603050405020304" pitchFamily="18" charset="0"/>
              </a:rPr>
              <a:t> data. </a:t>
            </a:r>
            <a:r>
              <a:rPr lang="en-US" b="0" i="0" dirty="0" err="1">
                <a:solidFill>
                  <a:schemeClr val="tx1"/>
                </a:solidFill>
                <a:effectLst/>
                <a:latin typeface="Times New Roman" panose="02020603050405020304" pitchFamily="18" charset="0"/>
                <a:cs typeface="Times New Roman" panose="02020603050405020304" pitchFamily="18" charset="0"/>
              </a:rPr>
              <a:t>Dengan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menetapkan</a:t>
            </a:r>
            <a:r>
              <a:rPr lang="en-US" b="0" i="0" dirty="0">
                <a:solidFill>
                  <a:schemeClr val="tx1"/>
                </a:solidFill>
                <a:effectLst/>
                <a:latin typeface="Times New Roman" panose="02020603050405020304" pitchFamily="18" charset="0"/>
                <a:cs typeface="Times New Roman" panose="02020603050405020304" pitchFamily="18" charset="0"/>
              </a:rPr>
              <a:t> primary key </a:t>
            </a:r>
            <a:r>
              <a:rPr lang="en-US" b="0" i="0" dirty="0" err="1">
                <a:solidFill>
                  <a:schemeClr val="tx1"/>
                </a:solidFill>
                <a:effectLst/>
                <a:latin typeface="Times New Roman" panose="02020603050405020304" pitchFamily="18" charset="0"/>
                <a:cs typeface="Times New Roman" panose="02020603050405020304" pitchFamily="18" charset="0"/>
              </a:rPr>
              <a:t>maka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tidak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ada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satupun</a:t>
            </a:r>
            <a:r>
              <a:rPr lang="en-US" b="0" i="0" dirty="0">
                <a:solidFill>
                  <a:schemeClr val="tx1"/>
                </a:solidFill>
                <a:effectLst/>
                <a:latin typeface="Times New Roman" panose="02020603050405020304" pitchFamily="18" charset="0"/>
                <a:cs typeface="Times New Roman" panose="02020603050405020304" pitchFamily="18" charset="0"/>
              </a:rPr>
              <a:t> record (</a:t>
            </a:r>
            <a:r>
              <a:rPr lang="en-US" b="0" i="0" dirty="0" err="1">
                <a:solidFill>
                  <a:schemeClr val="tx1"/>
                </a:solidFill>
                <a:effectLst/>
                <a:latin typeface="Times New Roman" panose="02020603050405020304" pitchFamily="18" charset="0"/>
                <a:cs typeface="Times New Roman" panose="02020603050405020304" pitchFamily="18" charset="0"/>
              </a:rPr>
              <a:t>rekaman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dalam</a:t>
            </a:r>
            <a:r>
              <a:rPr lang="en-US" b="0" i="0" dirty="0">
                <a:solidFill>
                  <a:schemeClr val="tx1"/>
                </a:solidFill>
                <a:effectLst/>
                <a:latin typeface="Times New Roman" panose="02020603050405020304" pitchFamily="18" charset="0"/>
                <a:cs typeface="Times New Roman" panose="02020603050405020304" pitchFamily="18" charset="0"/>
              </a:rPr>
              <a:t> database yang </a:t>
            </a:r>
            <a:r>
              <a:rPr lang="en-US" b="0" i="0" dirty="0" err="1">
                <a:solidFill>
                  <a:schemeClr val="tx1"/>
                </a:solidFill>
                <a:effectLst/>
                <a:latin typeface="Times New Roman" panose="02020603050405020304" pitchFamily="18" charset="0"/>
                <a:cs typeface="Times New Roman" panose="02020603050405020304" pitchFamily="18" charset="0"/>
              </a:rPr>
              <a:t>memiliki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nilai</a:t>
            </a:r>
            <a:r>
              <a:rPr lang="en-US" b="0" i="0" dirty="0">
                <a:solidFill>
                  <a:schemeClr val="tx1"/>
                </a:solidFill>
                <a:effectLst/>
                <a:latin typeface="Times New Roman" panose="02020603050405020304" pitchFamily="18" charset="0"/>
                <a:cs typeface="Times New Roman" panose="02020603050405020304" pitchFamily="18" charset="0"/>
              </a:rPr>
              <a:t> data yang </a:t>
            </a:r>
            <a:r>
              <a:rPr lang="en-US" b="0" i="0" dirty="0" err="1">
                <a:solidFill>
                  <a:schemeClr val="tx1"/>
                </a:solidFill>
                <a:effectLst/>
                <a:latin typeface="Times New Roman" panose="02020603050405020304" pitchFamily="18" charset="0"/>
                <a:cs typeface="Times New Roman" panose="02020603050405020304" pitchFamily="18" charset="0"/>
              </a:rPr>
              <a:t>sama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Terdapat</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beberapa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hal</a:t>
            </a:r>
            <a:r>
              <a:rPr lang="en-US" b="0" i="0" dirty="0">
                <a:solidFill>
                  <a:schemeClr val="tx1"/>
                </a:solidFill>
                <a:effectLst/>
                <a:latin typeface="Times New Roman" panose="02020603050405020304" pitchFamily="18" charset="0"/>
                <a:cs typeface="Times New Roman" panose="02020603050405020304" pitchFamily="18" charset="0"/>
              </a:rPr>
              <a:t> yang </a:t>
            </a:r>
            <a:r>
              <a:rPr lang="en-US" b="0" i="0" dirty="0" err="1">
                <a:solidFill>
                  <a:schemeClr val="tx1"/>
                </a:solidFill>
                <a:effectLst/>
                <a:latin typeface="Times New Roman" panose="02020603050405020304" pitchFamily="18" charset="0"/>
                <a:cs typeface="Times New Roman" panose="02020603050405020304" pitchFamily="18" charset="0"/>
              </a:rPr>
              <a:t>harus</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diperhatikan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dalam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menetapkan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nilai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itu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sebagai</a:t>
            </a:r>
            <a:r>
              <a:rPr lang="en-US" b="0" i="0" dirty="0">
                <a:solidFill>
                  <a:schemeClr val="tx1"/>
                </a:solidFill>
                <a:effectLst/>
                <a:latin typeface="Times New Roman" panose="02020603050405020304" pitchFamily="18" charset="0"/>
                <a:cs typeface="Times New Roman" panose="02020603050405020304" pitchFamily="18" charset="0"/>
              </a:rPr>
              <a:t> primary key. Jika </a:t>
            </a:r>
            <a:r>
              <a:rPr lang="en-US" b="0" i="0" dirty="0" err="1">
                <a:solidFill>
                  <a:schemeClr val="tx1"/>
                </a:solidFill>
                <a:effectLst/>
                <a:latin typeface="Times New Roman" panose="02020603050405020304" pitchFamily="18" charset="0"/>
                <a:cs typeface="Times New Roman" panose="02020603050405020304" pitchFamily="18" charset="0"/>
              </a:rPr>
              <a:t>dalam</a:t>
            </a:r>
            <a:r>
              <a:rPr lang="en-US" b="0" i="0" dirty="0">
                <a:solidFill>
                  <a:schemeClr val="tx1"/>
                </a:solidFill>
                <a:effectLst/>
                <a:latin typeface="Times New Roman" panose="02020603050405020304" pitchFamily="18" charset="0"/>
                <a:cs typeface="Times New Roman" panose="02020603050405020304" pitchFamily="18" charset="0"/>
              </a:rPr>
              <a:t> database </a:t>
            </a:r>
            <a:r>
              <a:rPr lang="en-US" b="0" i="0" dirty="0" err="1">
                <a:solidFill>
                  <a:schemeClr val="tx1"/>
                </a:solidFill>
                <a:effectLst/>
                <a:latin typeface="Times New Roman" panose="02020603050405020304" pitchFamily="18" charset="0"/>
                <a:cs typeface="Times New Roman" panose="02020603050405020304" pitchFamily="18" charset="0"/>
              </a:rPr>
              <a:t>terdapat</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banyak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tabel</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maka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tabel</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tersebut</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dapat</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direlasikan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dengan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menggunakan</a:t>
            </a:r>
            <a:r>
              <a:rPr lang="en-US" b="0" i="0" dirty="0">
                <a:solidFill>
                  <a:schemeClr val="tx1"/>
                </a:solidFill>
                <a:effectLst/>
                <a:latin typeface="Times New Roman" panose="02020603050405020304" pitchFamily="18" charset="0"/>
                <a:cs typeface="Times New Roman" panose="02020603050405020304" pitchFamily="18" charset="0"/>
              </a:rPr>
              <a:t> primary key pada </a:t>
            </a:r>
            <a:r>
              <a:rPr lang="en-US" b="0" i="0" dirty="0" err="1">
                <a:solidFill>
                  <a:schemeClr val="tx1"/>
                </a:solidFill>
                <a:effectLst/>
                <a:latin typeface="Times New Roman" panose="02020603050405020304" pitchFamily="18" charset="0"/>
                <a:cs typeface="Times New Roman" panose="02020603050405020304" pitchFamily="18" charset="0"/>
              </a:rPr>
              <a:t>tabel</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pertama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sedangkan</a:t>
            </a:r>
            <a:r>
              <a:rPr lang="en-US" b="0" i="0" dirty="0">
                <a:solidFill>
                  <a:schemeClr val="tx1"/>
                </a:solidFill>
                <a:effectLst/>
                <a:latin typeface="Times New Roman" panose="02020603050405020304" pitchFamily="18" charset="0"/>
                <a:cs typeface="Times New Roman" panose="02020603050405020304" pitchFamily="18" charset="0"/>
              </a:rPr>
              <a:t> pada </a:t>
            </a:r>
            <a:r>
              <a:rPr lang="en-US" b="0" i="0" dirty="0" err="1">
                <a:solidFill>
                  <a:schemeClr val="tx1"/>
                </a:solidFill>
                <a:effectLst/>
                <a:latin typeface="Times New Roman" panose="02020603050405020304" pitchFamily="18" charset="0"/>
                <a:cs typeface="Times New Roman" panose="02020603050405020304" pitchFamily="18" charset="0"/>
              </a:rPr>
              <a:t>tabel</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kedua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nilai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tersebut</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bukan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lagi</a:t>
            </a:r>
            <a:r>
              <a:rPr lang="en-US" b="0" i="0" dirty="0">
                <a:solidFill>
                  <a:schemeClr val="tx1"/>
                </a:solidFill>
                <a:effectLst/>
                <a:latin typeface="Times New Roman" panose="02020603050405020304" pitchFamily="18" charset="0"/>
                <a:cs typeface="Times New Roman" panose="02020603050405020304" pitchFamily="18" charset="0"/>
              </a:rPr>
              <a:t> primary key </a:t>
            </a:r>
            <a:r>
              <a:rPr lang="en-US" b="0" i="0" dirty="0" err="1">
                <a:solidFill>
                  <a:schemeClr val="tx1"/>
                </a:solidFill>
                <a:effectLst/>
                <a:latin typeface="Times New Roman" panose="02020603050405020304" pitchFamily="18" charset="0"/>
                <a:cs typeface="Times New Roman" panose="02020603050405020304" pitchFamily="18" charset="0"/>
              </a:rPr>
              <a:t>melainkan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u="none" strike="noStrike" dirty="0">
                <a:solidFill>
                  <a:schemeClr val="tx1"/>
                </a:solidFill>
                <a:effectLst/>
                <a:latin typeface="Times New Roman" panose="02020603050405020304" pitchFamily="18" charset="0"/>
                <a:cs typeface="Times New Roman" panose="02020603050405020304" pitchFamily="18" charset="0"/>
              </a:rPr>
              <a:t>foreign key.</a:t>
            </a:r>
          </a:p>
          <a:p>
            <a:pPr algn="just">
              <a:lnSpc>
                <a:spcPct val="150000"/>
              </a:lnSpc>
            </a:pPr>
            <a:endParaRPr lang="en-US" b="0" i="0" u="none" strike="noStrike" dirty="0">
              <a:solidFill>
                <a:schemeClr val="tx1"/>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Foreign key </a:t>
            </a:r>
            <a:r>
              <a:rPr lang="en-US" b="0" i="0" dirty="0" err="1">
                <a:solidFill>
                  <a:schemeClr val="tx1"/>
                </a:solidFill>
                <a:effectLst/>
                <a:latin typeface="Times New Roman" panose="02020603050405020304" pitchFamily="18" charset="0"/>
                <a:cs typeface="Times New Roman" panose="02020603050405020304" pitchFamily="18" charset="0"/>
              </a:rPr>
              <a:t>dapat</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diartikan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sebagai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kunci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asing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Definisi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tersebut</a:t>
            </a:r>
            <a:r>
              <a:rPr lang="en-US" b="0" i="0" dirty="0">
                <a:solidFill>
                  <a:schemeClr val="tx1"/>
                </a:solidFill>
                <a:effectLst/>
                <a:latin typeface="Times New Roman" panose="02020603050405020304" pitchFamily="18" charset="0"/>
                <a:cs typeface="Times New Roman" panose="02020603050405020304" pitchFamily="18" charset="0"/>
              </a:rPr>
              <a:t> juga </a:t>
            </a:r>
            <a:r>
              <a:rPr lang="en-US" b="0" i="0" dirty="0" err="1">
                <a:solidFill>
                  <a:schemeClr val="tx1"/>
                </a:solidFill>
                <a:effectLst/>
                <a:latin typeface="Times New Roman" panose="02020603050405020304" pitchFamily="18" charset="0"/>
                <a:cs typeface="Times New Roman" panose="02020603050405020304" pitchFamily="18" charset="0"/>
              </a:rPr>
              <a:t>berlaku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dalam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pengolahan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relasional</a:t>
            </a:r>
            <a:r>
              <a:rPr lang="en-US" b="0" i="0" dirty="0">
                <a:solidFill>
                  <a:schemeClr val="tx1"/>
                </a:solidFill>
                <a:effectLst/>
                <a:latin typeface="Times New Roman" panose="02020603050405020304" pitchFamily="18" charset="0"/>
                <a:cs typeface="Times New Roman" panose="02020603050405020304" pitchFamily="18" charset="0"/>
              </a:rPr>
              <a:t> database. </a:t>
            </a:r>
            <a:r>
              <a:rPr lang="en-US" b="0" i="0" dirty="0" err="1">
                <a:solidFill>
                  <a:schemeClr val="tx1"/>
                </a:solidFill>
                <a:effectLst/>
                <a:latin typeface="Times New Roman" panose="02020603050405020304" pitchFamily="18" charset="0"/>
                <a:cs typeface="Times New Roman" panose="02020603050405020304" pitchFamily="18" charset="0"/>
              </a:rPr>
              <a:t>Kunci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asing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1" dirty="0">
                <a:solidFill>
                  <a:schemeClr val="tx1"/>
                </a:solidFill>
                <a:effectLst/>
                <a:latin typeface="Times New Roman" panose="02020603050405020304" pitchFamily="18" charset="0"/>
                <a:cs typeface="Times New Roman" panose="02020603050405020304" pitchFamily="18" charset="0"/>
              </a:rPr>
              <a:t>Foreign Key</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adalah</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sebuah</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atribut</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atau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gabungan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atribut</a:t>
            </a:r>
            <a:r>
              <a:rPr lang="en-US" b="0" i="0" dirty="0">
                <a:solidFill>
                  <a:schemeClr val="tx1"/>
                </a:solidFill>
                <a:effectLst/>
                <a:latin typeface="Times New Roman" panose="02020603050405020304" pitchFamily="18" charset="0"/>
                <a:cs typeface="Times New Roman" panose="02020603050405020304" pitchFamily="18" charset="0"/>
              </a:rPr>
              <a:t> yang </a:t>
            </a:r>
            <a:r>
              <a:rPr lang="en-US" b="0" i="0" dirty="0" err="1">
                <a:solidFill>
                  <a:schemeClr val="tx1"/>
                </a:solidFill>
                <a:effectLst/>
                <a:latin typeface="Times New Roman" panose="02020603050405020304" pitchFamily="18" charset="0"/>
                <a:cs typeface="Times New Roman" panose="02020603050405020304" pitchFamily="18" charset="0"/>
              </a:rPr>
              <a:t>terdapat</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dalam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suatu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tabel</a:t>
            </a:r>
            <a:r>
              <a:rPr lang="en-US" b="0" i="0" dirty="0">
                <a:solidFill>
                  <a:schemeClr val="tx1"/>
                </a:solidFill>
                <a:effectLst/>
                <a:latin typeface="Times New Roman" panose="02020603050405020304" pitchFamily="18" charset="0"/>
                <a:cs typeface="Times New Roman" panose="02020603050405020304" pitchFamily="18" charset="0"/>
              </a:rPr>
              <a:t> yang </a:t>
            </a:r>
            <a:r>
              <a:rPr lang="en-US" b="0" i="0" dirty="0" err="1">
                <a:solidFill>
                  <a:schemeClr val="tx1"/>
                </a:solidFill>
                <a:effectLst/>
                <a:latin typeface="Times New Roman" panose="02020603050405020304" pitchFamily="18" charset="0"/>
                <a:cs typeface="Times New Roman" panose="02020603050405020304" pitchFamily="18" charset="0"/>
              </a:rPr>
              <a:t>digunakan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untuk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menciptakan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hubungan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relasi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antara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dua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tabel</a:t>
            </a:r>
            <a:r>
              <a:rPr lang="en-US" b="0" i="0" dirty="0">
                <a:solidFill>
                  <a:schemeClr val="tx1"/>
                </a:solidFill>
                <a:effectLst/>
                <a:latin typeface="Times New Roman" panose="02020603050405020304" pitchFamily="18" charset="0"/>
                <a:cs typeface="Times New Roman" panose="02020603050405020304" pitchFamily="18" charset="0"/>
              </a:rPr>
              <a:t>.</a:t>
            </a:r>
          </a:p>
          <a:p>
            <a:pPr algn="just" fontAlgn="base">
              <a:lnSpc>
                <a:spcPct val="150000"/>
              </a:lnSpc>
            </a:pPr>
            <a:r>
              <a:rPr lang="en-US" b="0" i="0" dirty="0" err="1">
                <a:solidFill>
                  <a:schemeClr val="tx1"/>
                </a:solidFill>
                <a:effectLst/>
                <a:latin typeface="Times New Roman" panose="02020603050405020304" pitchFamily="18" charset="0"/>
                <a:cs typeface="Times New Roman" panose="02020603050405020304" pitchFamily="18" charset="0"/>
              </a:rPr>
              <a:t>Dalam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relasional</a:t>
            </a:r>
            <a:r>
              <a:rPr lang="en-US" b="0" i="0" dirty="0">
                <a:solidFill>
                  <a:schemeClr val="tx1"/>
                </a:solidFill>
                <a:effectLst/>
                <a:latin typeface="Times New Roman" panose="02020603050405020304" pitchFamily="18" charset="0"/>
                <a:cs typeface="Times New Roman" panose="02020603050405020304" pitchFamily="18" charset="0"/>
              </a:rPr>
              <a:t> database, </a:t>
            </a:r>
            <a:r>
              <a:rPr lang="en-US" b="0" i="0" dirty="0" err="1">
                <a:solidFill>
                  <a:schemeClr val="tx1"/>
                </a:solidFill>
                <a:effectLst/>
                <a:latin typeface="Times New Roman" panose="02020603050405020304" pitchFamily="18" charset="0"/>
                <a:cs typeface="Times New Roman" panose="02020603050405020304" pitchFamily="18" charset="0"/>
              </a:rPr>
              <a:t>penggunaan</a:t>
            </a:r>
            <a:r>
              <a:rPr lang="en-US" b="0" i="0" dirty="0">
                <a:solidFill>
                  <a:schemeClr val="tx1"/>
                </a:solidFill>
                <a:effectLst/>
                <a:latin typeface="Times New Roman" panose="02020603050405020304" pitchFamily="18" charset="0"/>
                <a:cs typeface="Times New Roman" panose="02020603050405020304" pitchFamily="18" charset="0"/>
              </a:rPr>
              <a:t> foreign key </a:t>
            </a:r>
            <a:r>
              <a:rPr lang="en-US" b="0" i="0" dirty="0" err="1">
                <a:solidFill>
                  <a:schemeClr val="tx1"/>
                </a:solidFill>
                <a:effectLst/>
                <a:latin typeface="Times New Roman" panose="02020603050405020304" pitchFamily="18" charset="0"/>
                <a:cs typeface="Times New Roman" panose="02020603050405020304" pitchFamily="18" charset="0"/>
              </a:rPr>
              <a:t>merujuk</a:t>
            </a:r>
            <a:r>
              <a:rPr lang="en-US" b="0" i="0" dirty="0">
                <a:solidFill>
                  <a:schemeClr val="tx1"/>
                </a:solidFill>
                <a:effectLst/>
                <a:latin typeface="Times New Roman" panose="02020603050405020304" pitchFamily="18" charset="0"/>
                <a:cs typeface="Times New Roman" panose="02020603050405020304" pitchFamily="18" charset="0"/>
              </a:rPr>
              <a:t> pada </a:t>
            </a:r>
            <a:r>
              <a:rPr lang="en-US" b="0" i="0" dirty="0" err="1">
                <a:solidFill>
                  <a:schemeClr val="tx1"/>
                </a:solidFill>
                <a:effectLst/>
                <a:latin typeface="Times New Roman" panose="02020603050405020304" pitchFamily="18" charset="0"/>
                <a:cs typeface="Times New Roman" panose="02020603050405020304" pitchFamily="18" charset="0"/>
              </a:rPr>
              <a:t>suatu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kunci</a:t>
            </a:r>
            <a:r>
              <a:rPr lang="en-US" b="0" i="0" dirty="0">
                <a:solidFill>
                  <a:schemeClr val="tx1"/>
                </a:solidFill>
                <a:effectLst/>
                <a:latin typeface="Times New Roman" panose="02020603050405020304" pitchFamily="18" charset="0"/>
                <a:cs typeface="Times New Roman" panose="02020603050405020304" pitchFamily="18" charset="0"/>
              </a:rPr>
              <a:t> primer yang </a:t>
            </a:r>
            <a:r>
              <a:rPr lang="en-US" b="0" i="0" dirty="0" err="1">
                <a:solidFill>
                  <a:schemeClr val="tx1"/>
                </a:solidFill>
                <a:effectLst/>
                <a:latin typeface="Times New Roman" panose="02020603050405020304" pitchFamily="18" charset="0"/>
                <a:cs typeface="Times New Roman" panose="02020603050405020304" pitchFamily="18" charset="0"/>
              </a:rPr>
              <a:t>terdapat</a:t>
            </a:r>
            <a:r>
              <a:rPr lang="en-US" b="0" i="0" dirty="0">
                <a:solidFill>
                  <a:schemeClr val="tx1"/>
                </a:solidFill>
                <a:effectLst/>
                <a:latin typeface="Times New Roman" panose="02020603050405020304" pitchFamily="18" charset="0"/>
                <a:cs typeface="Times New Roman" panose="02020603050405020304" pitchFamily="18" charset="0"/>
              </a:rPr>
              <a:t> pada </a:t>
            </a:r>
            <a:r>
              <a:rPr lang="en-US" b="0" i="0" dirty="0" err="1">
                <a:solidFill>
                  <a:schemeClr val="tx1"/>
                </a:solidFill>
                <a:effectLst/>
                <a:latin typeface="Times New Roman" panose="02020603050405020304" pitchFamily="18" charset="0"/>
                <a:cs typeface="Times New Roman" panose="02020603050405020304" pitchFamily="18" charset="0"/>
              </a:rPr>
              <a:t>tabel</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pertama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atau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dikenal</a:t>
            </a:r>
            <a:r>
              <a:rPr lang="en-US" b="0" i="0" dirty="0">
                <a:solidFill>
                  <a:schemeClr val="tx1"/>
                </a:solidFill>
                <a:effectLst/>
                <a:latin typeface="Times New Roman" panose="02020603050405020304" pitchFamily="18" charset="0"/>
                <a:cs typeface="Times New Roman" panose="02020603050405020304" pitchFamily="18" charset="0"/>
              </a:rPr>
              <a:t> juga </a:t>
            </a:r>
            <a:r>
              <a:rPr lang="en-US" b="0" i="0" dirty="0" err="1">
                <a:solidFill>
                  <a:schemeClr val="tx1"/>
                </a:solidFill>
                <a:effectLst/>
                <a:latin typeface="Times New Roman" panose="02020603050405020304" pitchFamily="18" charset="0"/>
                <a:cs typeface="Times New Roman" panose="02020603050405020304" pitchFamily="18" charset="0"/>
              </a:rPr>
              <a:t>dengan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tabel</a:t>
            </a:r>
            <a:r>
              <a:rPr lang="en-US" b="0" i="0" dirty="0">
                <a:solidFill>
                  <a:schemeClr val="tx1"/>
                </a:solidFill>
                <a:effectLst/>
                <a:latin typeface="Times New Roman" panose="02020603050405020304" pitchFamily="18" charset="0"/>
                <a:cs typeface="Times New Roman" panose="02020603050405020304" pitchFamily="18" charset="0"/>
              </a:rPr>
              <a:t> master.</a:t>
            </a:r>
          </a:p>
          <a:p>
            <a:pPr algn="just">
              <a:lnSpc>
                <a:spcPct val="150000"/>
              </a:lnSpc>
            </a:pPr>
            <a:endParaRPr lang="id-ID"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2429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1987"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just">
              <a:lnSpc>
                <a:spcPct val="150000"/>
              </a:lnSpc>
            </a:pPr>
            <a:endParaRPr lang="id-ID" dirty="0">
              <a:latin typeface="Times New Roman" panose="02020603050405020304" pitchFamily="18" charset="0"/>
            </a:endParaRPr>
          </a:p>
        </p:txBody>
      </p:sp>
    </p:spTree>
    <p:extLst>
      <p:ext uri="{BB962C8B-B14F-4D97-AF65-F5344CB8AC3E}">
        <p14:creationId xmlns:p14="http://schemas.microsoft.com/office/powerpoint/2010/main" val="1515103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1987"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just">
              <a:lnSpc>
                <a:spcPct val="150000"/>
              </a:lnSpc>
            </a:pPr>
            <a:r>
              <a:rPr lang="en-US" dirty="0">
                <a:latin typeface="Times New Roman" panose="02020603050405020304" pitchFamily="18" charset="0"/>
              </a:rPr>
              <a:t>Di </a:t>
            </a:r>
            <a:r>
              <a:rPr lang="en-US" dirty="0" err="1">
                <a:latin typeface="Times New Roman" panose="02020603050405020304" pitchFamily="18" charset="0"/>
              </a:rPr>
              <a:t>dalam</a:t>
            </a:r>
            <a:r>
              <a:rPr lang="en-US" dirty="0">
                <a:latin typeface="Times New Roman" panose="02020603050405020304" pitchFamily="18" charset="0"/>
              </a:rPr>
              <a:t> </a:t>
            </a:r>
            <a:r>
              <a:rPr lang="en-US" dirty="0" err="1">
                <a:latin typeface="Times New Roman" panose="02020603050405020304" pitchFamily="18" charset="0"/>
              </a:rPr>
              <a:t>merupakan</a:t>
            </a:r>
            <a:r>
              <a:rPr lang="en-US" dirty="0">
                <a:latin typeface="Times New Roman" panose="02020603050405020304" pitchFamily="18" charset="0"/>
              </a:rPr>
              <a:t> </a:t>
            </a:r>
            <a:r>
              <a:rPr lang="en-US" dirty="0" err="1">
                <a:latin typeface="Times New Roman" panose="02020603050405020304" pitchFamily="18" charset="0"/>
              </a:rPr>
              <a:t>contoh</a:t>
            </a:r>
            <a:r>
              <a:rPr lang="en-US" dirty="0">
                <a:latin typeface="Times New Roman" panose="02020603050405020304" pitchFamily="18" charset="0"/>
              </a:rPr>
              <a:t> </a:t>
            </a:r>
            <a:r>
              <a:rPr lang="en-US" dirty="0" err="1">
                <a:latin typeface="Times New Roman" panose="02020603050405020304" pitchFamily="18" charset="0"/>
              </a:rPr>
              <a:t>relasi</a:t>
            </a:r>
            <a:r>
              <a:rPr lang="en-US" dirty="0">
                <a:latin typeface="Times New Roman" panose="02020603050405020304" pitchFamily="18" charset="0"/>
              </a:rPr>
              <a:t> </a:t>
            </a:r>
            <a:r>
              <a:rPr lang="en-US" dirty="0" err="1">
                <a:latin typeface="Times New Roman" panose="02020603050405020304" pitchFamily="18" charset="0"/>
              </a:rPr>
              <a:t>dua</a:t>
            </a:r>
            <a:r>
              <a:rPr lang="en-US" dirty="0">
                <a:latin typeface="Times New Roman" panose="02020603050405020304" pitchFamily="18" charset="0"/>
              </a:rPr>
              <a:t> </a:t>
            </a:r>
            <a:r>
              <a:rPr lang="en-US" dirty="0" err="1">
                <a:latin typeface="Times New Roman" panose="02020603050405020304" pitchFamily="18" charset="0"/>
              </a:rPr>
              <a:t>buah</a:t>
            </a:r>
            <a:r>
              <a:rPr lang="en-US" dirty="0">
                <a:latin typeface="Times New Roman" panose="02020603050405020304" pitchFamily="18" charset="0"/>
              </a:rPr>
              <a:t> </a:t>
            </a:r>
            <a:r>
              <a:rPr lang="en-US" dirty="0" err="1">
                <a:latin typeface="Times New Roman" panose="02020603050405020304" pitchFamily="18" charset="0"/>
              </a:rPr>
              <a:t>tabel</a:t>
            </a:r>
            <a:r>
              <a:rPr lang="en-US" dirty="0">
                <a:latin typeface="Times New Roman" panose="02020603050405020304" pitchFamily="18" charset="0"/>
              </a:rPr>
              <a:t> one to one </a:t>
            </a:r>
            <a:r>
              <a:rPr lang="en-US" dirty="0" err="1">
                <a:latin typeface="Times New Roman" panose="02020603050405020304" pitchFamily="18" charset="0"/>
              </a:rPr>
              <a:t>dengan</a:t>
            </a:r>
            <a:r>
              <a:rPr lang="en-US" dirty="0">
                <a:latin typeface="Times New Roman" panose="02020603050405020304" pitchFamily="18" charset="0"/>
              </a:rPr>
              <a:t> </a:t>
            </a:r>
            <a:r>
              <a:rPr lang="en-US" dirty="0" err="1">
                <a:latin typeface="Times New Roman" panose="02020603050405020304" pitchFamily="18" charset="0"/>
              </a:rPr>
              <a:t>penjelasan</a:t>
            </a:r>
            <a:r>
              <a:rPr lang="en-US" dirty="0">
                <a:latin typeface="Times New Roman" panose="02020603050405020304" pitchFamily="18" charset="0"/>
              </a:rPr>
              <a:t> query </a:t>
            </a:r>
            <a:r>
              <a:rPr lang="en-US" dirty="0" err="1">
                <a:latin typeface="Times New Roman" panose="02020603050405020304" pitchFamily="18" charset="0"/>
              </a:rPr>
              <a:t>sebagai</a:t>
            </a:r>
            <a:r>
              <a:rPr lang="en-US" dirty="0">
                <a:latin typeface="Times New Roman" panose="02020603050405020304" pitchFamily="18" charset="0"/>
              </a:rPr>
              <a:t> </a:t>
            </a:r>
            <a:r>
              <a:rPr lang="en-US" dirty="0" err="1">
                <a:latin typeface="Times New Roman" panose="02020603050405020304" pitchFamily="18" charset="0"/>
              </a:rPr>
              <a:t>berikut</a:t>
            </a:r>
            <a:r>
              <a:rPr lang="en-US" dirty="0">
                <a:latin typeface="Times New Roman" panose="02020603050405020304" pitchFamily="18" charset="0"/>
              </a:rPr>
              <a:t>:</a:t>
            </a:r>
          </a:p>
          <a:p>
            <a:pPr algn="just">
              <a:lnSpc>
                <a:spcPct val="150000"/>
              </a:lnSpc>
            </a:pPr>
            <a:endParaRPr lang="en-US" dirty="0">
              <a:latin typeface="Times New Roman" panose="02020603050405020304" pitchFamily="18" charset="0"/>
            </a:endParaRPr>
          </a:p>
          <a:p>
            <a:pPr marL="171450" indent="-171450" algn="just">
              <a:lnSpc>
                <a:spcPct val="150000"/>
              </a:lnSpc>
              <a:buFont typeface="Arial" panose="020B0604020202020204" pitchFamily="34" charset="0"/>
              <a:buChar char="•"/>
            </a:pPr>
            <a:r>
              <a:rPr lang="en-US" dirty="0" err="1">
                <a:latin typeface="Times New Roman" panose="02020603050405020304" pitchFamily="18" charset="0"/>
              </a:rPr>
              <a:t>Tabel</a:t>
            </a:r>
            <a:r>
              <a:rPr lang="en-US" dirty="0">
                <a:latin typeface="Times New Roman" panose="02020603050405020304" pitchFamily="18" charset="0"/>
              </a:rPr>
              <a:t> </a:t>
            </a:r>
            <a:r>
              <a:rPr lang="en-US" dirty="0" err="1">
                <a:latin typeface="Times New Roman" panose="02020603050405020304" pitchFamily="18" charset="0"/>
              </a:rPr>
              <a:t>pegawai</a:t>
            </a:r>
            <a:r>
              <a:rPr lang="en-US" dirty="0">
                <a:latin typeface="Times New Roman" panose="02020603050405020304" pitchFamily="18" charset="0"/>
              </a:rPr>
              <a:t> </a:t>
            </a:r>
            <a:r>
              <a:rPr lang="en-US" dirty="0" err="1">
                <a:latin typeface="Times New Roman" panose="02020603050405020304" pitchFamily="18" charset="0"/>
              </a:rPr>
              <a:t>sebagai</a:t>
            </a:r>
            <a:r>
              <a:rPr lang="en-US" dirty="0">
                <a:latin typeface="Times New Roman" panose="02020603050405020304" pitchFamily="18" charset="0"/>
              </a:rPr>
              <a:t> master table </a:t>
            </a:r>
            <a:r>
              <a:rPr lang="en-US" dirty="0" err="1">
                <a:latin typeface="Times New Roman" panose="02020603050405020304" pitchFamily="18" charset="0"/>
              </a:rPr>
              <a:t>memiliki</a:t>
            </a:r>
            <a:r>
              <a:rPr lang="en-US" dirty="0">
                <a:latin typeface="Times New Roman" panose="02020603050405020304" pitchFamily="18" charset="0"/>
              </a:rPr>
              <a:t> primary key </a:t>
            </a:r>
            <a:r>
              <a:rPr lang="en-US" dirty="0" err="1">
                <a:latin typeface="Times New Roman" panose="02020603050405020304" pitchFamily="18" charset="0"/>
              </a:rPr>
              <a:t>idpeg</a:t>
            </a:r>
            <a:r>
              <a:rPr lang="en-US" dirty="0">
                <a:latin typeface="Times New Roman" panose="02020603050405020304" pitchFamily="18" charset="0"/>
              </a:rPr>
              <a:t>, </a:t>
            </a:r>
            <a:r>
              <a:rPr lang="en-US" dirty="0" err="1">
                <a:latin typeface="Times New Roman" panose="02020603050405020304" pitchFamily="18" charset="0"/>
              </a:rPr>
              <a:t>merelasikan</a:t>
            </a:r>
            <a:r>
              <a:rPr lang="en-US" dirty="0">
                <a:latin typeface="Times New Roman" panose="02020603050405020304" pitchFamily="18" charset="0"/>
              </a:rPr>
              <a:t> </a:t>
            </a:r>
            <a:r>
              <a:rPr lang="en-US" dirty="0" err="1">
                <a:latin typeface="Times New Roman" panose="02020603050405020304" pitchFamily="18" charset="0"/>
              </a:rPr>
              <a:t>ke</a:t>
            </a:r>
            <a:r>
              <a:rPr lang="en-US" dirty="0">
                <a:latin typeface="Times New Roman" panose="02020603050405020304" pitchFamily="18" charset="0"/>
              </a:rPr>
              <a:t> </a:t>
            </a:r>
            <a:r>
              <a:rPr lang="en-US" dirty="0" err="1">
                <a:latin typeface="Times New Roman" panose="02020603050405020304" pitchFamily="18" charset="0"/>
              </a:rPr>
              <a:t>tabel</a:t>
            </a:r>
            <a:r>
              <a:rPr lang="en-US" dirty="0">
                <a:latin typeface="Times New Roman" panose="02020603050405020304" pitchFamily="18" charset="0"/>
              </a:rPr>
              <a:t> </a:t>
            </a:r>
            <a:r>
              <a:rPr lang="en-US" dirty="0" err="1">
                <a:latin typeface="Times New Roman" panose="02020603050405020304" pitchFamily="18" charset="0"/>
              </a:rPr>
              <a:t>gaji</a:t>
            </a:r>
            <a:r>
              <a:rPr lang="en-US" dirty="0">
                <a:latin typeface="Times New Roman" panose="02020603050405020304" pitchFamily="18" charset="0"/>
              </a:rPr>
              <a:t> </a:t>
            </a:r>
            <a:r>
              <a:rPr lang="en-US" dirty="0" err="1">
                <a:latin typeface="Times New Roman" panose="02020603050405020304" pitchFamily="18" charset="0"/>
              </a:rPr>
              <a:t>dimana</a:t>
            </a:r>
            <a:r>
              <a:rPr lang="en-US" dirty="0">
                <a:latin typeface="Times New Roman" panose="02020603050405020304" pitchFamily="18" charset="0"/>
              </a:rPr>
              <a:t> </a:t>
            </a:r>
            <a:r>
              <a:rPr lang="en-US" dirty="0" err="1">
                <a:latin typeface="Times New Roman" panose="02020603050405020304" pitchFamily="18" charset="0"/>
              </a:rPr>
              <a:t>terjadi</a:t>
            </a:r>
            <a:r>
              <a:rPr lang="en-US" dirty="0">
                <a:latin typeface="Times New Roman" panose="02020603050405020304" pitchFamily="18" charset="0"/>
              </a:rPr>
              <a:t> </a:t>
            </a:r>
            <a:r>
              <a:rPr lang="en-US" dirty="0" err="1">
                <a:latin typeface="Times New Roman" panose="02020603050405020304" pitchFamily="18" charset="0"/>
              </a:rPr>
              <a:t>relasi</a:t>
            </a:r>
            <a:r>
              <a:rPr lang="en-US" dirty="0">
                <a:latin typeface="Times New Roman" panose="02020603050405020304" pitchFamily="18" charset="0"/>
              </a:rPr>
              <a:t> </a:t>
            </a:r>
            <a:r>
              <a:rPr lang="en-US" dirty="0" err="1">
                <a:latin typeface="Times New Roman" panose="02020603050405020304" pitchFamily="18" charset="0"/>
              </a:rPr>
              <a:t>seorang</a:t>
            </a:r>
            <a:r>
              <a:rPr lang="en-US" dirty="0">
                <a:latin typeface="Times New Roman" panose="02020603050405020304" pitchFamily="18" charset="0"/>
              </a:rPr>
              <a:t> </a:t>
            </a:r>
            <a:r>
              <a:rPr lang="en-US" dirty="0" err="1">
                <a:latin typeface="Times New Roman" panose="02020603050405020304" pitchFamily="18" charset="0"/>
              </a:rPr>
              <a:t>pegawai</a:t>
            </a:r>
            <a:r>
              <a:rPr lang="en-US" dirty="0">
                <a:latin typeface="Times New Roman" panose="02020603050405020304" pitchFamily="18" charset="0"/>
              </a:rPr>
              <a:t> </a:t>
            </a:r>
            <a:r>
              <a:rPr lang="en-US" dirty="0" err="1">
                <a:latin typeface="Times New Roman" panose="02020603050405020304" pitchFamily="18" charset="0"/>
              </a:rPr>
              <a:t>hanya</a:t>
            </a:r>
            <a:r>
              <a:rPr lang="en-US" dirty="0">
                <a:latin typeface="Times New Roman" panose="02020603050405020304" pitchFamily="18" charset="0"/>
              </a:rPr>
              <a:t> </a:t>
            </a:r>
            <a:r>
              <a:rPr lang="en-US" dirty="0" err="1">
                <a:latin typeface="Times New Roman" panose="02020603050405020304" pitchFamily="18" charset="0"/>
              </a:rPr>
              <a:t>memiliki</a:t>
            </a:r>
            <a:r>
              <a:rPr lang="en-US" dirty="0">
                <a:latin typeface="Times New Roman" panose="02020603050405020304" pitchFamily="18" charset="0"/>
              </a:rPr>
              <a:t> </a:t>
            </a:r>
            <a:r>
              <a:rPr lang="en-US" dirty="0" err="1">
                <a:latin typeface="Times New Roman" panose="02020603050405020304" pitchFamily="18" charset="0"/>
              </a:rPr>
              <a:t>sebuah</a:t>
            </a:r>
            <a:r>
              <a:rPr lang="en-US" dirty="0">
                <a:latin typeface="Times New Roman" panose="02020603050405020304" pitchFamily="18" charset="0"/>
              </a:rPr>
              <a:t> </a:t>
            </a:r>
            <a:r>
              <a:rPr lang="en-US" dirty="0" err="1">
                <a:latin typeface="Times New Roman" panose="02020603050405020304" pitchFamily="18" charset="0"/>
              </a:rPr>
              <a:t>struktur</a:t>
            </a:r>
            <a:r>
              <a:rPr lang="en-US" dirty="0">
                <a:latin typeface="Times New Roman" panose="02020603050405020304" pitchFamily="18" charset="0"/>
              </a:rPr>
              <a:t> </a:t>
            </a:r>
            <a:r>
              <a:rPr lang="en-US" dirty="0" err="1">
                <a:latin typeface="Times New Roman" panose="02020603050405020304" pitchFamily="18" charset="0"/>
              </a:rPr>
              <a:t>gaji</a:t>
            </a:r>
            <a:r>
              <a:rPr lang="en-US" dirty="0">
                <a:latin typeface="Times New Roman" panose="02020603050405020304" pitchFamily="18" charset="0"/>
              </a:rPr>
              <a:t>.</a:t>
            </a:r>
          </a:p>
          <a:p>
            <a:pPr marL="171450" indent="-171450" algn="just">
              <a:lnSpc>
                <a:spcPct val="150000"/>
              </a:lnSpc>
              <a:buFont typeface="Arial" panose="020B0604020202020204" pitchFamily="34" charset="0"/>
              <a:buChar char="•"/>
            </a:pPr>
            <a:r>
              <a:rPr lang="en-US" dirty="0" err="1">
                <a:latin typeface="Times New Roman" panose="02020603050405020304" pitchFamily="18" charset="0"/>
              </a:rPr>
              <a:t>Tabel</a:t>
            </a:r>
            <a:r>
              <a:rPr lang="en-US" dirty="0">
                <a:latin typeface="Times New Roman" panose="02020603050405020304" pitchFamily="18" charset="0"/>
              </a:rPr>
              <a:t> </a:t>
            </a:r>
            <a:r>
              <a:rPr lang="en-US" dirty="0" err="1">
                <a:latin typeface="Times New Roman" panose="02020603050405020304" pitchFamily="18" charset="0"/>
              </a:rPr>
              <a:t>gaji</a:t>
            </a:r>
            <a:r>
              <a:rPr lang="en-US" dirty="0">
                <a:latin typeface="Times New Roman" panose="02020603050405020304" pitchFamily="18" charset="0"/>
              </a:rPr>
              <a:t> yang </a:t>
            </a:r>
            <a:r>
              <a:rPr lang="en-US" dirty="0" err="1">
                <a:latin typeface="Times New Roman" panose="02020603050405020304" pitchFamily="18" charset="0"/>
              </a:rPr>
              <a:t>merupakan</a:t>
            </a:r>
            <a:r>
              <a:rPr lang="en-US" dirty="0">
                <a:latin typeface="Times New Roman" panose="02020603050405020304" pitchFamily="18" charset="0"/>
              </a:rPr>
              <a:t> </a:t>
            </a:r>
            <a:r>
              <a:rPr lang="en-US" dirty="0" err="1">
                <a:latin typeface="Times New Roman" panose="02020603050405020304" pitchFamily="18" charset="0"/>
              </a:rPr>
              <a:t>tabel</a:t>
            </a:r>
            <a:r>
              <a:rPr lang="en-US" dirty="0">
                <a:latin typeface="Times New Roman" panose="02020603050405020304" pitchFamily="18" charset="0"/>
              </a:rPr>
              <a:t> </a:t>
            </a:r>
            <a:r>
              <a:rPr lang="en-US" dirty="0" err="1">
                <a:latin typeface="Times New Roman" panose="02020603050405020304" pitchFamily="18" charset="0"/>
              </a:rPr>
              <a:t>relasi</a:t>
            </a:r>
            <a:r>
              <a:rPr lang="en-US" dirty="0">
                <a:latin typeface="Times New Roman" panose="02020603050405020304" pitchFamily="18" charset="0"/>
              </a:rPr>
              <a:t>, </a:t>
            </a:r>
            <a:r>
              <a:rPr lang="en-US" dirty="0" err="1">
                <a:latin typeface="Times New Roman" panose="02020603050405020304" pitchFamily="18" charset="0"/>
              </a:rPr>
              <a:t>memiliki</a:t>
            </a:r>
            <a:r>
              <a:rPr lang="en-US" dirty="0">
                <a:latin typeface="Times New Roman" panose="02020603050405020304" pitchFamily="18" charset="0"/>
              </a:rPr>
              <a:t> foreign key </a:t>
            </a:r>
            <a:r>
              <a:rPr lang="en-US" dirty="0" err="1">
                <a:latin typeface="Times New Roman" panose="02020603050405020304" pitchFamily="18" charset="0"/>
              </a:rPr>
              <a:t>idpeg</a:t>
            </a:r>
            <a:r>
              <a:rPr lang="en-US" dirty="0">
                <a:latin typeface="Times New Roman" panose="02020603050405020304" pitchFamily="18" charset="0"/>
              </a:rPr>
              <a:t>, </a:t>
            </a:r>
            <a:r>
              <a:rPr lang="en-US" dirty="0" err="1">
                <a:latin typeface="Times New Roman" panose="02020603050405020304" pitchFamily="18" charset="0"/>
              </a:rPr>
              <a:t>dimana</a:t>
            </a:r>
            <a:r>
              <a:rPr lang="en-US" dirty="0">
                <a:latin typeface="Times New Roman" panose="02020603050405020304" pitchFamily="18" charset="0"/>
              </a:rPr>
              <a:t> </a:t>
            </a:r>
            <a:r>
              <a:rPr lang="en-US" dirty="0" err="1">
                <a:latin typeface="Times New Roman" panose="02020603050405020304" pitchFamily="18" charset="0"/>
              </a:rPr>
              <a:t>menerima</a:t>
            </a:r>
            <a:r>
              <a:rPr lang="en-US" dirty="0">
                <a:latin typeface="Times New Roman" panose="02020603050405020304" pitchFamily="18" charset="0"/>
              </a:rPr>
              <a:t> </a:t>
            </a:r>
            <a:r>
              <a:rPr lang="en-US" dirty="0" err="1">
                <a:latin typeface="Times New Roman" panose="02020603050405020304" pitchFamily="18" charset="0"/>
              </a:rPr>
              <a:t>relasi</a:t>
            </a:r>
            <a:r>
              <a:rPr lang="en-US" dirty="0">
                <a:latin typeface="Times New Roman" panose="02020603050405020304" pitchFamily="18" charset="0"/>
              </a:rPr>
              <a:t> </a:t>
            </a:r>
            <a:r>
              <a:rPr lang="en-US" dirty="0" err="1">
                <a:latin typeface="Times New Roman" panose="02020603050405020304" pitchFamily="18" charset="0"/>
              </a:rPr>
              <a:t>hanya</a:t>
            </a:r>
            <a:r>
              <a:rPr lang="en-US" dirty="0">
                <a:latin typeface="Times New Roman" panose="02020603050405020304" pitchFamily="18" charset="0"/>
              </a:rPr>
              <a:t> </a:t>
            </a:r>
            <a:r>
              <a:rPr lang="en-US" dirty="0" err="1">
                <a:latin typeface="Times New Roman" panose="02020603050405020304" pitchFamily="18" charset="0"/>
              </a:rPr>
              <a:t>boleh</a:t>
            </a:r>
            <a:r>
              <a:rPr lang="en-US" dirty="0">
                <a:latin typeface="Times New Roman" panose="02020603050405020304" pitchFamily="18" charset="0"/>
              </a:rPr>
              <a:t> </a:t>
            </a:r>
            <a:r>
              <a:rPr lang="en-US" dirty="0" err="1">
                <a:latin typeface="Times New Roman" panose="02020603050405020304" pitchFamily="18" charset="0"/>
              </a:rPr>
              <a:t>satu</a:t>
            </a:r>
            <a:r>
              <a:rPr lang="en-US" dirty="0">
                <a:latin typeface="Times New Roman" panose="02020603050405020304" pitchFamily="18" charset="0"/>
              </a:rPr>
              <a:t> </a:t>
            </a:r>
            <a:r>
              <a:rPr lang="en-US" dirty="0" err="1">
                <a:latin typeface="Times New Roman" panose="02020603050405020304" pitchFamily="18" charset="0"/>
              </a:rPr>
              <a:t>relasi</a:t>
            </a:r>
            <a:r>
              <a:rPr lang="en-US" dirty="0">
                <a:latin typeface="Times New Roman" panose="02020603050405020304" pitchFamily="18" charset="0"/>
              </a:rPr>
              <a:t> </a:t>
            </a:r>
            <a:r>
              <a:rPr lang="en-US" dirty="0" err="1">
                <a:latin typeface="Times New Roman" panose="02020603050405020304" pitchFamily="18" charset="0"/>
              </a:rPr>
              <a:t>dari</a:t>
            </a:r>
            <a:r>
              <a:rPr lang="en-US" dirty="0">
                <a:latin typeface="Times New Roman" panose="02020603050405020304" pitchFamily="18" charset="0"/>
              </a:rPr>
              <a:t> </a:t>
            </a:r>
            <a:r>
              <a:rPr lang="en-US" dirty="0" err="1">
                <a:latin typeface="Times New Roman" panose="02020603050405020304" pitchFamily="18" charset="0"/>
              </a:rPr>
              <a:t>tabel</a:t>
            </a:r>
            <a:r>
              <a:rPr lang="en-US" dirty="0">
                <a:latin typeface="Times New Roman" panose="02020603050405020304" pitchFamily="18" charset="0"/>
              </a:rPr>
              <a:t> master </a:t>
            </a:r>
            <a:r>
              <a:rPr lang="en-US" dirty="0" err="1">
                <a:latin typeface="Times New Roman" panose="02020603050405020304" pitchFamily="18" charset="0"/>
              </a:rPr>
              <a:t>yaitu</a:t>
            </a:r>
            <a:r>
              <a:rPr lang="en-US" dirty="0">
                <a:latin typeface="Times New Roman" panose="02020603050405020304" pitchFamily="18" charset="0"/>
              </a:rPr>
              <a:t> </a:t>
            </a:r>
            <a:r>
              <a:rPr lang="en-US" dirty="0" err="1">
                <a:latin typeface="Times New Roman" panose="02020603050405020304" pitchFamily="18" charset="0"/>
              </a:rPr>
              <a:t>satu</a:t>
            </a:r>
            <a:r>
              <a:rPr lang="en-US" dirty="0">
                <a:latin typeface="Times New Roman" panose="02020603050405020304" pitchFamily="18" charset="0"/>
              </a:rPr>
              <a:t> </a:t>
            </a:r>
            <a:r>
              <a:rPr lang="en-US" dirty="0" err="1">
                <a:latin typeface="Times New Roman" panose="02020603050405020304" pitchFamily="18" charset="0"/>
              </a:rPr>
              <a:t>struktur</a:t>
            </a:r>
            <a:r>
              <a:rPr lang="en-US" dirty="0">
                <a:latin typeface="Times New Roman" panose="02020603050405020304" pitchFamily="18" charset="0"/>
              </a:rPr>
              <a:t> </a:t>
            </a:r>
            <a:r>
              <a:rPr lang="en-US" dirty="0" err="1">
                <a:latin typeface="Times New Roman" panose="02020603050405020304" pitchFamily="18" charset="0"/>
              </a:rPr>
              <a:t>gaji</a:t>
            </a:r>
            <a:r>
              <a:rPr lang="en-US" dirty="0">
                <a:latin typeface="Times New Roman" panose="02020603050405020304" pitchFamily="18" charset="0"/>
              </a:rPr>
              <a:t> </a:t>
            </a:r>
            <a:r>
              <a:rPr lang="en-US" dirty="0" err="1">
                <a:latin typeface="Times New Roman" panose="02020603050405020304" pitchFamily="18" charset="0"/>
              </a:rPr>
              <a:t>hanya</a:t>
            </a:r>
            <a:r>
              <a:rPr lang="en-US" dirty="0">
                <a:latin typeface="Times New Roman" panose="02020603050405020304" pitchFamily="18" charset="0"/>
              </a:rPr>
              <a:t> </a:t>
            </a:r>
            <a:r>
              <a:rPr lang="en-US" dirty="0" err="1">
                <a:latin typeface="Times New Roman" panose="02020603050405020304" pitchFamily="18" charset="0"/>
              </a:rPr>
              <a:t>boleh</a:t>
            </a:r>
            <a:r>
              <a:rPr lang="en-US" dirty="0">
                <a:latin typeface="Times New Roman" panose="02020603050405020304" pitchFamily="18" charset="0"/>
              </a:rPr>
              <a:t> </a:t>
            </a:r>
            <a:r>
              <a:rPr lang="en-US" dirty="0" err="1">
                <a:latin typeface="Times New Roman" panose="02020603050405020304" pitchFamily="18" charset="0"/>
              </a:rPr>
              <a:t>untuk</a:t>
            </a:r>
            <a:r>
              <a:rPr lang="en-US" dirty="0">
                <a:latin typeface="Times New Roman" panose="02020603050405020304" pitchFamily="18" charset="0"/>
              </a:rPr>
              <a:t> </a:t>
            </a:r>
            <a:r>
              <a:rPr lang="en-US" dirty="0" err="1">
                <a:latin typeface="Times New Roman" panose="02020603050405020304" pitchFamily="18" charset="0"/>
              </a:rPr>
              <a:t>seorang</a:t>
            </a:r>
            <a:r>
              <a:rPr lang="en-US" dirty="0">
                <a:latin typeface="Times New Roman" panose="02020603050405020304" pitchFamily="18" charset="0"/>
              </a:rPr>
              <a:t> </a:t>
            </a:r>
            <a:r>
              <a:rPr lang="en-US" dirty="0" err="1">
                <a:latin typeface="Times New Roman" panose="02020603050405020304" pitchFamily="18" charset="0"/>
              </a:rPr>
              <a:t>pegawai</a:t>
            </a:r>
            <a:r>
              <a:rPr lang="en-US" dirty="0">
                <a:latin typeface="Times New Roman" panose="02020603050405020304" pitchFamily="18" charset="0"/>
              </a:rPr>
              <a:t>.</a:t>
            </a:r>
            <a:endParaRPr lang="id-ID" dirty="0">
              <a:latin typeface="Times New Roman" panose="02020603050405020304" pitchFamily="18" charset="0"/>
            </a:endParaRPr>
          </a:p>
        </p:txBody>
      </p:sp>
    </p:spTree>
    <p:extLst>
      <p:ext uri="{BB962C8B-B14F-4D97-AF65-F5344CB8AC3E}">
        <p14:creationId xmlns:p14="http://schemas.microsoft.com/office/powerpoint/2010/main" val="1040297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27" name="PlaceHolder 2"/>
          <p:cNvSpPr>
            <a:spLocks noGrp="1"/>
          </p:cNvSpPr>
          <p:nvPr>
            <p:ph type="body"/>
          </p:nvPr>
        </p:nvSpPr>
        <p:spPr>
          <a:xfrm>
            <a:off x="378000" y="137160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8" name="PlaceHolder 3"/>
          <p:cNvSpPr>
            <a:spLocks noGrp="1"/>
          </p:cNvSpPr>
          <p:nvPr>
            <p:ph type="body"/>
          </p:nvPr>
        </p:nvSpPr>
        <p:spPr>
          <a:xfrm>
            <a:off x="378000" y="420264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30"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1"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2" name="PlaceHolder 4"/>
          <p:cNvSpPr>
            <a:spLocks noGrp="1"/>
          </p:cNvSpPr>
          <p:nvPr>
            <p:ph type="body"/>
          </p:nvPr>
        </p:nvSpPr>
        <p:spPr>
          <a:xfrm>
            <a:off x="37800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3" name="PlaceHolder 5"/>
          <p:cNvSpPr>
            <a:spLocks noGrp="1"/>
          </p:cNvSpPr>
          <p:nvPr>
            <p:ph type="body"/>
          </p:nvPr>
        </p:nvSpPr>
        <p:spPr>
          <a:xfrm>
            <a:off x="613512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35" name="PlaceHolder 2"/>
          <p:cNvSpPr>
            <a:spLocks noGrp="1"/>
          </p:cNvSpPr>
          <p:nvPr>
            <p:ph type="body"/>
          </p:nvPr>
        </p:nvSpPr>
        <p:spPr>
          <a:xfrm>
            <a:off x="37800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6" name="PlaceHolder 3"/>
          <p:cNvSpPr>
            <a:spLocks noGrp="1"/>
          </p:cNvSpPr>
          <p:nvPr>
            <p:ph type="body"/>
          </p:nvPr>
        </p:nvSpPr>
        <p:spPr>
          <a:xfrm>
            <a:off x="417636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7" name="PlaceHolder 4"/>
          <p:cNvSpPr>
            <a:spLocks noGrp="1"/>
          </p:cNvSpPr>
          <p:nvPr>
            <p:ph type="body"/>
          </p:nvPr>
        </p:nvSpPr>
        <p:spPr>
          <a:xfrm>
            <a:off x="797508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8" name="PlaceHolder 5"/>
          <p:cNvSpPr>
            <a:spLocks noGrp="1"/>
          </p:cNvSpPr>
          <p:nvPr>
            <p:ph type="body"/>
          </p:nvPr>
        </p:nvSpPr>
        <p:spPr>
          <a:xfrm>
            <a:off x="37800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9" name="PlaceHolder 6"/>
          <p:cNvSpPr>
            <a:spLocks noGrp="1"/>
          </p:cNvSpPr>
          <p:nvPr>
            <p:ph type="body"/>
          </p:nvPr>
        </p:nvSpPr>
        <p:spPr>
          <a:xfrm>
            <a:off x="417636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40" name="PlaceHolder 7"/>
          <p:cNvSpPr>
            <a:spLocks noGrp="1"/>
          </p:cNvSpPr>
          <p:nvPr>
            <p:ph type="body"/>
          </p:nvPr>
        </p:nvSpPr>
        <p:spPr>
          <a:xfrm>
            <a:off x="797508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709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3"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4139006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5"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793820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952584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extLst>
      <p:ext uri="{BB962C8B-B14F-4D97-AF65-F5344CB8AC3E}">
        <p14:creationId xmlns:p14="http://schemas.microsoft.com/office/powerpoint/2010/main" val="392448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478430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3"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4"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4115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6" name="PlaceHolder 2"/>
          <p:cNvSpPr>
            <a:spLocks noGrp="1"/>
          </p:cNvSpPr>
          <p:nvPr>
            <p:ph type="subTitle"/>
          </p:nvPr>
        </p:nvSpPr>
        <p:spPr>
          <a:xfrm>
            <a:off x="378000" y="1371600"/>
            <a:ext cx="11234880" cy="5420160"/>
          </a:xfrm>
          <a:prstGeom prst="rect">
            <a:avLst/>
          </a:prstGeom>
        </p:spPr>
        <p:txBody>
          <a:bodyPr lIns="0" tIns="0" rIns="0" bIns="0" anchor="ctr"/>
          <a:lstStyle/>
          <a:p>
            <a:pPr algn="ctr"/>
            <a:r>
              <a:rPr lang="en-US" sz="4000" b="1" strike="noStrike" spc="-1">
                <a:solidFill>
                  <a:srgbClr val="04617B"/>
                </a:solidFill>
                <a:latin typeface="Source Sans Pro Black"/>
              </a:rPr>
              <a:t>Click to edit Master subtitle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6"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8"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2970907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2"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4245885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4"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5"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4040479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7"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8"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9"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0"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4201610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2"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3"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4"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5"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6"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7"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2048629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4344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8" name="PlaceHolder 2"/>
          <p:cNvSpPr>
            <a:spLocks noGrp="1"/>
          </p:cNvSpPr>
          <p:nvPr>
            <p:ph type="body"/>
          </p:nvPr>
        </p:nvSpPr>
        <p:spPr>
          <a:xfrm>
            <a:off x="378000" y="1371600"/>
            <a:ext cx="1123488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0" name="PlaceHolder 2"/>
          <p:cNvSpPr>
            <a:spLocks noGrp="1"/>
          </p:cNvSpPr>
          <p:nvPr>
            <p:ph type="body"/>
          </p:nvPr>
        </p:nvSpPr>
        <p:spPr>
          <a:xfrm>
            <a:off x="37800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1" name="PlaceHolder 3"/>
          <p:cNvSpPr>
            <a:spLocks noGrp="1"/>
          </p:cNvSpPr>
          <p:nvPr>
            <p:ph type="body"/>
          </p:nvPr>
        </p:nvSpPr>
        <p:spPr>
          <a:xfrm>
            <a:off x="613512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99040" y="193320"/>
            <a:ext cx="10798560" cy="5851800"/>
          </a:xfrm>
          <a:prstGeom prst="rect">
            <a:avLst/>
          </a:prstGeom>
        </p:spPr>
        <p:txBody>
          <a:bodyPr lIns="0" tIns="0" rIns="0" bIns="0" anchor="ctr"/>
          <a:lstStyle/>
          <a:p>
            <a:pPr algn="ctr"/>
            <a:r>
              <a:rPr lang="en-US" sz="4000" b="1" strike="noStrike" spc="-1">
                <a:solidFill>
                  <a:srgbClr val="04617B"/>
                </a:solidFill>
                <a:latin typeface="Source Sans Pro Black"/>
              </a:rPr>
              <a:t>Click to edit Master subtitle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5"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6" name="PlaceHolder 3"/>
          <p:cNvSpPr>
            <a:spLocks noGrp="1"/>
          </p:cNvSpPr>
          <p:nvPr>
            <p:ph type="body"/>
          </p:nvPr>
        </p:nvSpPr>
        <p:spPr>
          <a:xfrm>
            <a:off x="613512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7" name="PlaceHolder 4"/>
          <p:cNvSpPr>
            <a:spLocks noGrp="1"/>
          </p:cNvSpPr>
          <p:nvPr>
            <p:ph type="body"/>
          </p:nvPr>
        </p:nvSpPr>
        <p:spPr>
          <a:xfrm>
            <a:off x="37800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9" name="PlaceHolder 2"/>
          <p:cNvSpPr>
            <a:spLocks noGrp="1"/>
          </p:cNvSpPr>
          <p:nvPr>
            <p:ph type="body"/>
          </p:nvPr>
        </p:nvSpPr>
        <p:spPr>
          <a:xfrm>
            <a:off x="37800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0"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1" name="PlaceHolder 4"/>
          <p:cNvSpPr>
            <a:spLocks noGrp="1"/>
          </p:cNvSpPr>
          <p:nvPr>
            <p:ph type="body"/>
          </p:nvPr>
        </p:nvSpPr>
        <p:spPr>
          <a:xfrm>
            <a:off x="613512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23"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4"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5" name="PlaceHolder 4"/>
          <p:cNvSpPr>
            <a:spLocks noGrp="1"/>
          </p:cNvSpPr>
          <p:nvPr>
            <p:ph type="body"/>
          </p:nvPr>
        </p:nvSpPr>
        <p:spPr>
          <a:xfrm>
            <a:off x="378000" y="420264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563040" y="7223760"/>
            <a:ext cx="2795400" cy="185040"/>
          </a:xfrm>
          <a:prstGeom prst="rect">
            <a:avLst/>
          </a:prstGeom>
        </p:spPr>
        <p:txBody>
          <a:bodyPr lIns="0" tIns="0" rIns="0" bIns="0"/>
          <a:lstStyle/>
          <a:p>
            <a:r>
              <a:rPr lang="id-ID" sz="1200" b="0" strike="noStrike" spc="-1">
                <a:solidFill>
                  <a:srgbClr val="DBF5F9"/>
                </a:solidFill>
                <a:latin typeface="Source Sans Pro"/>
              </a:rPr>
              <a:t>&lt;date/time&gt;</a:t>
            </a:r>
            <a:endParaRPr lang="en-US" sz="1200" b="0" strike="noStrike" spc="-1">
              <a:solidFill>
                <a:srgbClr val="DBF5F9"/>
              </a:solidFill>
              <a:latin typeface="Source Sans Pro"/>
            </a:endParaRPr>
          </a:p>
        </p:txBody>
      </p:sp>
      <p:sp>
        <p:nvSpPr>
          <p:cNvPr id="2" name="PlaceHolder 3"/>
          <p:cNvSpPr>
            <a:spLocks noGrp="1"/>
          </p:cNvSpPr>
          <p:nvPr>
            <p:ph type="title"/>
          </p:nvPr>
        </p:nvSpPr>
        <p:spPr>
          <a:xfrm>
            <a:off x="548640" y="301320"/>
            <a:ext cx="10798560" cy="4453560"/>
          </a:xfrm>
          <a:prstGeom prst="rect">
            <a:avLst/>
          </a:prstGeom>
        </p:spPr>
        <p:txBody>
          <a:bodyPr lIns="0" tIns="0" rIns="0" bIns="0" anchor="b">
            <a:normAutofit/>
          </a:bodyPr>
          <a:lstStyle/>
          <a:p>
            <a:r>
              <a:rPr lang="en-US" sz="8000" b="0" strike="noStrike" spc="-1">
                <a:solidFill>
                  <a:srgbClr val="04617B"/>
                </a:solidFill>
                <a:latin typeface="Source Sans Pro Light"/>
              </a:rPr>
              <a:t>Click to edit the title text format</a:t>
            </a:r>
          </a:p>
        </p:txBody>
      </p:sp>
      <p:sp>
        <p:nvSpPr>
          <p:cNvPr id="3" name="PlaceHolder 4"/>
          <p:cNvSpPr>
            <a:spLocks noGrp="1"/>
          </p:cNvSpPr>
          <p:nvPr>
            <p:ph type="body"/>
          </p:nvPr>
        </p:nvSpPr>
        <p:spPr>
          <a:xfrm>
            <a:off x="552960" y="5216400"/>
            <a:ext cx="10789920" cy="1550160"/>
          </a:xfrm>
          <a:prstGeom prst="rect">
            <a:avLst/>
          </a:prstGeom>
        </p:spPr>
        <p:txBody>
          <a:bodyPr lIns="0" tIns="0" rIns="0" bIns="0">
            <a:normAutofit/>
          </a:bodyPr>
          <a:lstStyle/>
          <a:p>
            <a:pPr marL="432000" indent="-324000">
              <a:spcAft>
                <a:spcPts val="1233"/>
              </a:spcAft>
              <a:buClr>
                <a:srgbClr val="F49100"/>
              </a:buClr>
              <a:buSzPct val="45000"/>
              <a:buFont typeface="Wingdings" charset="2"/>
              <a:buChar char=""/>
            </a:pPr>
            <a:r>
              <a:rPr lang="en-US" sz="2800" b="0" strike="noStrike" spc="-1">
                <a:solidFill>
                  <a:srgbClr val="DBF5F9"/>
                </a:solidFill>
                <a:latin typeface="Source Sans Pro"/>
              </a:rPr>
              <a:t>Click to edit the outline text format</a:t>
            </a:r>
          </a:p>
          <a:p>
            <a:pPr marL="864000" lvl="1" indent="-324000">
              <a:spcAft>
                <a:spcPts val="1123"/>
              </a:spcAft>
              <a:buClr>
                <a:srgbClr val="F49100"/>
              </a:buClr>
              <a:buSzPct val="75000"/>
              <a:buFont typeface="Symbol" charset="2"/>
              <a:buChar char=""/>
            </a:pPr>
            <a:r>
              <a:rPr lang="en-US" sz="2200" b="0" strike="noStrike" spc="-1">
                <a:solidFill>
                  <a:srgbClr val="DBF5F9"/>
                </a:solidFill>
                <a:latin typeface="Source Sans Pro"/>
              </a:rPr>
              <a:t>Second Outline Level</a:t>
            </a:r>
          </a:p>
          <a:p>
            <a:pPr marL="1296000" lvl="2" indent="-288000">
              <a:spcAft>
                <a:spcPts val="850"/>
              </a:spcAft>
              <a:buClr>
                <a:srgbClr val="F49100"/>
              </a:buClr>
              <a:buSzPct val="45000"/>
              <a:buFont typeface="Wingdings" charset="2"/>
              <a:buChar char=""/>
            </a:pPr>
            <a:r>
              <a:rPr lang="en-US" sz="2400" b="0" strike="noStrike" spc="-1">
                <a:solidFill>
                  <a:srgbClr val="DBF5F9"/>
                </a:solidFill>
                <a:latin typeface="Source Sans Pro"/>
              </a:rPr>
              <a:t>Third Outline Level</a:t>
            </a:r>
          </a:p>
          <a:p>
            <a:pPr marL="1728000" lvl="3" indent="-216000">
              <a:spcAft>
                <a:spcPts val="567"/>
              </a:spcAft>
              <a:buClr>
                <a:srgbClr val="F49100"/>
              </a:buClr>
              <a:buSzPct val="75000"/>
              <a:buFont typeface="Symbol" charset="2"/>
              <a:buChar char=""/>
            </a:pPr>
            <a:r>
              <a:rPr lang="en-US" sz="2000" b="0" strike="noStrike" spc="-1">
                <a:solidFill>
                  <a:srgbClr val="DBF5F9"/>
                </a:solidFill>
                <a:latin typeface="Source Sans Pro"/>
              </a:rPr>
              <a:t>Fourth Outline Level</a:t>
            </a:r>
          </a:p>
          <a:p>
            <a:pPr marL="2160000" lvl="4" indent="-216000">
              <a:spcAft>
                <a:spcPts val="283"/>
              </a:spcAft>
              <a:buClr>
                <a:srgbClr val="F49100"/>
              </a:buClr>
              <a:buSzPct val="45000"/>
              <a:buFont typeface="Wingdings" charset="2"/>
              <a:buChar char=""/>
            </a:pPr>
            <a:r>
              <a:rPr lang="en-US" sz="2000" b="0" strike="noStrike" spc="-1">
                <a:solidFill>
                  <a:srgbClr val="DBF5F9"/>
                </a:solidFill>
                <a:latin typeface="Source Sans Pro"/>
              </a:rPr>
              <a:t>Fifth Outline Level</a:t>
            </a:r>
          </a:p>
          <a:p>
            <a:pPr marL="2592000" lvl="5" indent="-216000">
              <a:spcAft>
                <a:spcPts val="283"/>
              </a:spcAft>
              <a:buClr>
                <a:srgbClr val="F49100"/>
              </a:buClr>
              <a:buSzPct val="45000"/>
              <a:buFont typeface="Wingdings" charset="2"/>
              <a:buChar char=""/>
            </a:pPr>
            <a:r>
              <a:rPr lang="en-US" sz="2000" b="0" strike="noStrike" spc="-1">
                <a:solidFill>
                  <a:srgbClr val="DBF5F9"/>
                </a:solidFill>
                <a:latin typeface="Source Sans Pro"/>
              </a:rPr>
              <a:t>Sixth Outline Level</a:t>
            </a:r>
          </a:p>
          <a:p>
            <a:pPr marL="3024000" lvl="6" indent="-216000">
              <a:spcAft>
                <a:spcPts val="283"/>
              </a:spcAft>
              <a:buClr>
                <a:srgbClr val="F49100"/>
              </a:buClr>
              <a:buSzPct val="45000"/>
              <a:buFont typeface="Wingdings" charset="2"/>
              <a:buChar char=""/>
            </a:pPr>
            <a:r>
              <a:rPr lang="en-US" sz="2000" b="0" strike="noStrike" spc="-1">
                <a:solidFill>
                  <a:srgbClr val="DBF5F9"/>
                </a:solidFill>
                <a:latin typeface="Source Sans Pro"/>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gn="ctr"/>
            <a:r>
              <a:rPr lang="id-ID" sz="4400" b="0" strike="noStrike" spc="-1">
                <a:solidFill>
                  <a:srgbClr val="000000"/>
                </a:solidFill>
                <a:latin typeface="Arial"/>
              </a:rPr>
              <a:t>Click to edit the title text format</a:t>
            </a:r>
          </a:p>
        </p:txBody>
      </p:sp>
      <p:sp>
        <p:nvSpPr>
          <p:cNvPr id="41" name="PlaceHolder 2"/>
          <p:cNvSpPr>
            <a:spLocks noGrp="1"/>
          </p:cNvSpPr>
          <p:nvPr>
            <p:ph type="body"/>
          </p:nvPr>
        </p:nvSpPr>
        <p:spPr>
          <a:xfrm>
            <a:off x="378000" y="1371600"/>
            <a:ext cx="11234520" cy="54198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id-ID"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id-ID"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id-ID"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id-ID"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id-ID"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id-ID" sz="2800" b="0" strike="noStrike" spc="-1">
                <a:solidFill>
                  <a:srgbClr val="000000"/>
                </a:solidFill>
                <a:latin typeface="Arial"/>
              </a:rPr>
              <a:t>Seventh Outline Level</a:t>
            </a:r>
          </a:p>
        </p:txBody>
      </p:sp>
      <p:pic>
        <p:nvPicPr>
          <p:cNvPr id="3" name="Picture 2">
            <a:extLst>
              <a:ext uri="{FF2B5EF4-FFF2-40B4-BE49-F238E27FC236}">
                <a16:creationId xmlns:a16="http://schemas.microsoft.com/office/drawing/2014/main" id="{3F5EA130-F203-477A-BE1C-00DA8B6BE4B4}"/>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219115" y="6791400"/>
            <a:ext cx="409424" cy="409424"/>
          </a:xfrm>
          <a:prstGeom prst="rect">
            <a:avLst/>
          </a:prstGeom>
        </p:spPr>
      </p:pic>
      <p:sp>
        <p:nvSpPr>
          <p:cNvPr id="4" name="Rectangle 3">
            <a:extLst>
              <a:ext uri="{FF2B5EF4-FFF2-40B4-BE49-F238E27FC236}">
                <a16:creationId xmlns:a16="http://schemas.microsoft.com/office/drawing/2014/main" id="{11D71587-8E7C-45BA-8429-E99483BB790F}"/>
              </a:ext>
            </a:extLst>
          </p:cNvPr>
          <p:cNvSpPr/>
          <p:nvPr userDrawn="1"/>
        </p:nvSpPr>
        <p:spPr>
          <a:xfrm>
            <a:off x="4628539" y="6814051"/>
            <a:ext cx="2733441" cy="461665"/>
          </a:xfrm>
          <a:prstGeom prst="rect">
            <a:avLst/>
          </a:prstGeom>
          <a:noFill/>
        </p:spPr>
        <p:txBody>
          <a:bodyPr wrap="none" lIns="91440" tIns="45720" rIns="91440" bIns="45720">
            <a:spAutoFit/>
          </a:bodyPr>
          <a:lstStyle/>
          <a:p>
            <a:pPr algn="ctr"/>
            <a:r>
              <a:rPr lang="en-US" sz="2400" b="0" cap="none" spc="0">
                <a:ln>
                  <a:noFill/>
                </a:ln>
                <a:solidFill>
                  <a:srgbClr val="FF0000"/>
                </a:solidFill>
                <a:effectLst/>
                <a:latin typeface="Consolas" panose="020B0609020204030204" pitchFamily="49" charset="0"/>
              </a:rPr>
              <a:t>Nasrul Tutorial</a:t>
            </a:r>
          </a:p>
        </p:txBody>
      </p:sp>
    </p:spTree>
    <p:extLst>
      <p:ext uri="{BB962C8B-B14F-4D97-AF65-F5344CB8AC3E}">
        <p14:creationId xmlns:p14="http://schemas.microsoft.com/office/powerpoint/2010/main" val="85823798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599882" y="500537"/>
            <a:ext cx="10798560" cy="2922104"/>
          </a:xfrm>
          <a:prstGeom prst="rect">
            <a:avLst/>
          </a:prstGeom>
          <a:noFill/>
          <a:ln>
            <a:noFill/>
          </a:ln>
        </p:spPr>
        <p:txBody>
          <a:bodyPr lIns="0" tIns="0" rIns="0" bIns="0" anchor="b">
            <a:normAutofit/>
          </a:bodyPr>
          <a:lstStyle/>
          <a:p>
            <a:pPr algn="ctr"/>
            <a:r>
              <a:rPr lang="en-US" sz="8800" b="1" spc="-1">
                <a:solidFill>
                  <a:srgbClr val="0070C0"/>
                </a:solidFill>
                <a:latin typeface="Agency FB" panose="020B0503020202020204" pitchFamily="34" charset="0"/>
                <a:cs typeface="Arial" panose="020B0604020202020204" pitchFamily="34" charset="0"/>
              </a:rPr>
              <a:t>Basis Data</a:t>
            </a:r>
            <a:r>
              <a:rPr lang="en-US" sz="8800" b="1" strike="noStrike" spc="-1">
                <a:solidFill>
                  <a:srgbClr val="0070C0"/>
                </a:solidFill>
                <a:latin typeface="Agency FB" panose="020B0503020202020204" pitchFamily="34" charset="0"/>
                <a:cs typeface="Arial" panose="020B0604020202020204" pitchFamily="34" charset="0"/>
              </a:rPr>
              <a:t> </a:t>
            </a:r>
            <a:endParaRPr lang="en-US" sz="8800" b="1" strike="noStrike" spc="-1" dirty="0">
              <a:solidFill>
                <a:srgbClr val="0070C0"/>
              </a:solidFill>
              <a:latin typeface="Agency FB" panose="020B0503020202020204" pitchFamily="34" charset="0"/>
              <a:cs typeface="Arial" panose="020B0604020202020204" pitchFamily="34" charset="0"/>
            </a:endParaRPr>
          </a:p>
          <a:p>
            <a:pPr algn="ctr"/>
            <a:r>
              <a:rPr lang="en-US" sz="8800" b="1" spc="-1" dirty="0">
                <a:solidFill>
                  <a:srgbClr val="0070C0"/>
                </a:solidFill>
                <a:latin typeface="Agency FB" panose="020B0503020202020204" pitchFamily="34" charset="0"/>
                <a:cs typeface="Arial" panose="020B0604020202020204" pitchFamily="34" charset="0"/>
              </a:rPr>
              <a:t>MariaDB / MySQL</a:t>
            </a:r>
            <a:endParaRPr lang="id-ID" sz="8800" b="1" strike="noStrike" spc="-1" dirty="0">
              <a:solidFill>
                <a:srgbClr val="0070C0"/>
              </a:solidFill>
              <a:latin typeface="Agency FB" panose="020B0503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06B9FD8-E598-4D34-A54F-6417BC4B64C5}"/>
              </a:ext>
            </a:extLst>
          </p:cNvPr>
          <p:cNvPicPr>
            <a:picLocks noChangeAspect="1"/>
          </p:cNvPicPr>
          <p:nvPr/>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5999163" y="3680682"/>
            <a:ext cx="5399280" cy="3599520"/>
          </a:xfrm>
          <a:prstGeom prst="rect">
            <a:avLst/>
          </a:prstGeom>
        </p:spPr>
      </p:pic>
      <p:pic>
        <p:nvPicPr>
          <p:cNvPr id="5" name="Picture 4">
            <a:extLst>
              <a:ext uri="{FF2B5EF4-FFF2-40B4-BE49-F238E27FC236}">
                <a16:creationId xmlns:a16="http://schemas.microsoft.com/office/drawing/2014/main" id="{173A6E11-EEF7-4CE3-8D0C-7C3693A03769}"/>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29406" y="3883416"/>
            <a:ext cx="8456785" cy="21088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lide Number Placeholder 4"/>
          <p:cNvSpPr>
            <a:spLocks noGrp="1"/>
          </p:cNvSpPr>
          <p:nvPr>
            <p:ph type="sldNum" sz="quarter" idx="4294967295"/>
          </p:nvPr>
        </p:nvSpPr>
        <p:spPr>
          <a:xfrm>
            <a:off x="6457950" y="6356351"/>
            <a:ext cx="2057400" cy="365125"/>
          </a:xfrm>
          <a:prstGeom prst="rect">
            <a:avLst/>
          </a:prstGeom>
        </p:spPr>
        <p:txBody>
          <a:bodyPr vert="horz" lIns="91440" tIns="45720" rIns="91440" bIns="45720" rtlCol="0" anchor="ctr"/>
          <a:lstStyle>
            <a:defPPr>
              <a:defRPr lang="en-GB"/>
            </a:defPPr>
            <a:lvl1pPr algn="r" defTabSz="457200" rtl="0" fontAlgn="base">
              <a:lnSpc>
                <a:spcPct val="127000"/>
              </a:lnSpc>
              <a:spcBef>
                <a:spcPct val="0"/>
              </a:spcBef>
              <a:spcAft>
                <a:spcPct val="0"/>
              </a:spcAft>
              <a:buClr>
                <a:srgbClr val="000000"/>
              </a:buClr>
              <a:buSzPct val="100000"/>
              <a:buFont typeface="Times New Roman" panose="02020603050405020304" pitchFamily="18" charset="0"/>
              <a:defRPr sz="900" kern="1200">
                <a:solidFill>
                  <a:schemeClr val="tx1">
                    <a:tint val="75000"/>
                  </a:schemeClr>
                </a:solidFill>
                <a:latin typeface="Times New Roman" panose="02020603050405020304" pitchFamily="18" charset="0"/>
                <a:ea typeface="+mn-ea"/>
                <a:cs typeface="Arial Unicode MS" panose="020B0604020202020204" pitchFamily="34" charset="-128"/>
              </a:defRPr>
            </a:lvl1pPr>
            <a:lvl2pPr marL="742950" indent="-285750" algn="l" defTabSz="457200" rtl="0" fontAlgn="base">
              <a:lnSpc>
                <a:spcPct val="127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Arial Unicode MS" panose="020B0604020202020204" pitchFamily="34" charset="-128"/>
              </a:defRPr>
            </a:lvl2pPr>
            <a:lvl3pPr marL="1143000" indent="-228600" algn="l" defTabSz="457200" rtl="0" fontAlgn="base">
              <a:lnSpc>
                <a:spcPct val="127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Arial Unicode MS" panose="020B0604020202020204" pitchFamily="34" charset="-128"/>
              </a:defRPr>
            </a:lvl3pPr>
            <a:lvl4pPr marL="1600200" indent="-228600" algn="l" defTabSz="457200" rtl="0" fontAlgn="base">
              <a:lnSpc>
                <a:spcPct val="127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Arial Unicode MS" panose="020B0604020202020204" pitchFamily="34" charset="-128"/>
              </a:defRPr>
            </a:lvl4pPr>
            <a:lvl5pPr marL="2057400" indent="-228600" algn="l" defTabSz="457200" rtl="0" fontAlgn="base">
              <a:lnSpc>
                <a:spcPct val="127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Arial Unicode MS" panose="020B0604020202020204" pitchFamily="34" charset="-128"/>
              </a:defRPr>
            </a:lvl5pPr>
            <a:lvl6pPr marL="2286000" algn="l" defTabSz="914400" rtl="0" eaLnBrk="1" latinLnBrk="0" hangingPunct="1">
              <a:defRPr sz="2400" kern="1200">
                <a:solidFill>
                  <a:schemeClr val="bg1"/>
                </a:solidFill>
                <a:latin typeface="Times New Roman" panose="02020603050405020304" pitchFamily="18" charset="0"/>
                <a:ea typeface="+mn-ea"/>
                <a:cs typeface="Arial Unicode MS" panose="020B0604020202020204" pitchFamily="34" charset="-128"/>
              </a:defRPr>
            </a:lvl6pPr>
            <a:lvl7pPr marL="2743200" algn="l" defTabSz="914400" rtl="0" eaLnBrk="1" latinLnBrk="0" hangingPunct="1">
              <a:defRPr sz="2400" kern="1200">
                <a:solidFill>
                  <a:schemeClr val="bg1"/>
                </a:solidFill>
                <a:latin typeface="Times New Roman" panose="02020603050405020304" pitchFamily="18" charset="0"/>
                <a:ea typeface="+mn-ea"/>
                <a:cs typeface="Arial Unicode MS" panose="020B0604020202020204" pitchFamily="34" charset="-128"/>
              </a:defRPr>
            </a:lvl7pPr>
            <a:lvl8pPr marL="3200400" algn="l" defTabSz="914400" rtl="0" eaLnBrk="1" latinLnBrk="0" hangingPunct="1">
              <a:defRPr sz="2400" kern="1200">
                <a:solidFill>
                  <a:schemeClr val="bg1"/>
                </a:solidFill>
                <a:latin typeface="Times New Roman" panose="02020603050405020304" pitchFamily="18" charset="0"/>
                <a:ea typeface="+mn-ea"/>
                <a:cs typeface="Arial Unicode MS" panose="020B0604020202020204" pitchFamily="34" charset="-128"/>
              </a:defRPr>
            </a:lvl8pPr>
            <a:lvl9pPr marL="3657600" algn="l" defTabSz="914400" rtl="0" eaLnBrk="1" latinLnBrk="0" hangingPunct="1">
              <a:defRPr sz="2400" kern="1200">
                <a:solidFill>
                  <a:schemeClr val="bg1"/>
                </a:solidFill>
                <a:latin typeface="Times New Roman" panose="02020603050405020304" pitchFamily="18" charset="0"/>
                <a:ea typeface="+mn-ea"/>
                <a:cs typeface="Arial Unicode MS" panose="020B0604020202020204" pitchFamily="34" charset="-128"/>
              </a:defRPr>
            </a:lvl9pPr>
          </a:lstStyle>
          <a:p>
            <a:pPr eaLnBrk="1" hangingPunct="1"/>
            <a:fld id="{47F4BF9F-06B5-4AF3-AFA4-C2EAD42F217F}" type="slidenum">
              <a:rPr lang="en-GB" smtClean="0"/>
              <a:pPr eaLnBrk="1" hangingPunct="1"/>
              <a:t>10</a:t>
            </a:fld>
            <a:endParaRPr lang="en-GB" sz="1323">
              <a:solidFill>
                <a:srgbClr val="000000"/>
              </a:solidFill>
              <a:latin typeface="Verdana" panose="020B0604030504040204" pitchFamily="34" charset="0"/>
              <a:cs typeface="DejaVu Sans" panose="020B0603030804020204" pitchFamily="34" charset="0"/>
            </a:endParaRPr>
          </a:p>
        </p:txBody>
      </p:sp>
      <p:grpSp>
        <p:nvGrpSpPr>
          <p:cNvPr id="17413" name="Group 2"/>
          <p:cNvGrpSpPr>
            <a:grpSpLocks/>
          </p:cNvGrpSpPr>
          <p:nvPr/>
        </p:nvGrpSpPr>
        <p:grpSpPr bwMode="auto">
          <a:xfrm>
            <a:off x="1463357" y="3023870"/>
            <a:ext cx="3274110" cy="1924917"/>
            <a:chOff x="288" y="1728"/>
            <a:chExt cx="1871" cy="1100"/>
          </a:xfrm>
        </p:grpSpPr>
        <p:sp>
          <p:nvSpPr>
            <p:cNvPr id="17457" name="Rectangle 3"/>
            <p:cNvSpPr>
              <a:spLocks noChangeArrowheads="1"/>
            </p:cNvSpPr>
            <p:nvPr/>
          </p:nvSpPr>
          <p:spPr bwMode="auto">
            <a:xfrm>
              <a:off x="990" y="2608"/>
              <a:ext cx="116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Minuman </a:t>
              </a:r>
            </a:p>
          </p:txBody>
        </p:sp>
        <p:sp>
          <p:nvSpPr>
            <p:cNvPr id="17458" name="Rectangle 4"/>
            <p:cNvSpPr>
              <a:spLocks noChangeArrowheads="1"/>
            </p:cNvSpPr>
            <p:nvPr/>
          </p:nvSpPr>
          <p:spPr bwMode="auto">
            <a:xfrm>
              <a:off x="288" y="2608"/>
              <a:ext cx="702"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4 </a:t>
              </a:r>
            </a:p>
          </p:txBody>
        </p:sp>
        <p:sp>
          <p:nvSpPr>
            <p:cNvPr id="17459" name="Rectangle 5"/>
            <p:cNvSpPr>
              <a:spLocks noChangeArrowheads="1"/>
            </p:cNvSpPr>
            <p:nvPr/>
          </p:nvSpPr>
          <p:spPr bwMode="auto">
            <a:xfrm>
              <a:off x="990" y="2388"/>
              <a:ext cx="116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Furniture </a:t>
              </a:r>
            </a:p>
          </p:txBody>
        </p:sp>
        <p:sp>
          <p:nvSpPr>
            <p:cNvPr id="17460" name="Rectangle 6"/>
            <p:cNvSpPr>
              <a:spLocks noChangeArrowheads="1"/>
            </p:cNvSpPr>
            <p:nvPr/>
          </p:nvSpPr>
          <p:spPr bwMode="auto">
            <a:xfrm>
              <a:off x="288" y="2388"/>
              <a:ext cx="702"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3 </a:t>
              </a:r>
            </a:p>
          </p:txBody>
        </p:sp>
        <p:sp>
          <p:nvSpPr>
            <p:cNvPr id="17461" name="Rectangle 7"/>
            <p:cNvSpPr>
              <a:spLocks noChangeArrowheads="1"/>
            </p:cNvSpPr>
            <p:nvPr/>
          </p:nvSpPr>
          <p:spPr bwMode="auto">
            <a:xfrm>
              <a:off x="990" y="2168"/>
              <a:ext cx="116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Makanan </a:t>
              </a:r>
            </a:p>
          </p:txBody>
        </p:sp>
        <p:sp>
          <p:nvSpPr>
            <p:cNvPr id="17462" name="Rectangle 8"/>
            <p:cNvSpPr>
              <a:spLocks noChangeArrowheads="1"/>
            </p:cNvSpPr>
            <p:nvPr/>
          </p:nvSpPr>
          <p:spPr bwMode="auto">
            <a:xfrm>
              <a:off x="990" y="2168"/>
              <a:ext cx="53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sz="1984"/>
            </a:p>
          </p:txBody>
        </p:sp>
        <p:sp>
          <p:nvSpPr>
            <p:cNvPr id="17463" name="Rectangle 9"/>
            <p:cNvSpPr>
              <a:spLocks noChangeArrowheads="1"/>
            </p:cNvSpPr>
            <p:nvPr/>
          </p:nvSpPr>
          <p:spPr bwMode="auto">
            <a:xfrm>
              <a:off x="288" y="2168"/>
              <a:ext cx="702"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a:t>
              </a:r>
            </a:p>
          </p:txBody>
        </p:sp>
        <p:sp>
          <p:nvSpPr>
            <p:cNvPr id="17464" name="Rectangle 10"/>
            <p:cNvSpPr>
              <a:spLocks noChangeArrowheads="1"/>
            </p:cNvSpPr>
            <p:nvPr/>
          </p:nvSpPr>
          <p:spPr bwMode="auto">
            <a:xfrm>
              <a:off x="990" y="1948"/>
              <a:ext cx="116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Elektronika</a:t>
              </a:r>
            </a:p>
          </p:txBody>
        </p:sp>
        <p:sp>
          <p:nvSpPr>
            <p:cNvPr id="17465" name="Rectangle 11"/>
            <p:cNvSpPr>
              <a:spLocks noChangeArrowheads="1"/>
            </p:cNvSpPr>
            <p:nvPr/>
          </p:nvSpPr>
          <p:spPr bwMode="auto">
            <a:xfrm>
              <a:off x="990" y="1948"/>
              <a:ext cx="53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sz="1984"/>
            </a:p>
          </p:txBody>
        </p:sp>
        <p:sp>
          <p:nvSpPr>
            <p:cNvPr id="17466" name="Rectangle 12"/>
            <p:cNvSpPr>
              <a:spLocks noChangeArrowheads="1"/>
            </p:cNvSpPr>
            <p:nvPr/>
          </p:nvSpPr>
          <p:spPr bwMode="auto">
            <a:xfrm>
              <a:off x="288" y="1948"/>
              <a:ext cx="702"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a:t>
              </a:r>
            </a:p>
          </p:txBody>
        </p:sp>
        <p:sp>
          <p:nvSpPr>
            <p:cNvPr id="17467" name="Rectangle 13"/>
            <p:cNvSpPr>
              <a:spLocks noChangeArrowheads="1"/>
            </p:cNvSpPr>
            <p:nvPr/>
          </p:nvSpPr>
          <p:spPr bwMode="auto">
            <a:xfrm>
              <a:off x="990" y="1728"/>
              <a:ext cx="1169" cy="220"/>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nama</a:t>
              </a:r>
            </a:p>
          </p:txBody>
        </p:sp>
        <p:sp>
          <p:nvSpPr>
            <p:cNvPr id="17468" name="Rectangle 14"/>
            <p:cNvSpPr>
              <a:spLocks noChangeArrowheads="1"/>
            </p:cNvSpPr>
            <p:nvPr/>
          </p:nvSpPr>
          <p:spPr bwMode="auto">
            <a:xfrm>
              <a:off x="288" y="1728"/>
              <a:ext cx="702" cy="220"/>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u="sng">
                  <a:solidFill>
                    <a:srgbClr val="FFFFFF"/>
                  </a:solidFill>
                  <a:latin typeface="Arial" panose="020B0604020202020204" pitchFamily="34" charset="0"/>
                </a:rPr>
                <a:t>id</a:t>
              </a:r>
            </a:p>
          </p:txBody>
        </p:sp>
        <p:sp>
          <p:nvSpPr>
            <p:cNvPr id="17469" name="Line 15"/>
            <p:cNvSpPr>
              <a:spLocks noChangeShapeType="1"/>
            </p:cNvSpPr>
            <p:nvPr/>
          </p:nvSpPr>
          <p:spPr bwMode="auto">
            <a:xfrm>
              <a:off x="288" y="1728"/>
              <a:ext cx="1871"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17470" name="Line 16"/>
            <p:cNvSpPr>
              <a:spLocks noChangeShapeType="1"/>
            </p:cNvSpPr>
            <p:nvPr/>
          </p:nvSpPr>
          <p:spPr bwMode="auto">
            <a:xfrm>
              <a:off x="990" y="1728"/>
              <a:ext cx="1" cy="110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17471" name="Line 17"/>
            <p:cNvSpPr>
              <a:spLocks noChangeShapeType="1"/>
            </p:cNvSpPr>
            <p:nvPr/>
          </p:nvSpPr>
          <p:spPr bwMode="auto">
            <a:xfrm>
              <a:off x="288" y="1948"/>
              <a:ext cx="1871"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17472" name="Line 18"/>
            <p:cNvSpPr>
              <a:spLocks noChangeShapeType="1"/>
            </p:cNvSpPr>
            <p:nvPr/>
          </p:nvSpPr>
          <p:spPr bwMode="auto">
            <a:xfrm>
              <a:off x="288" y="2168"/>
              <a:ext cx="1871"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17473" name="Line 19"/>
            <p:cNvSpPr>
              <a:spLocks noChangeShapeType="1"/>
            </p:cNvSpPr>
            <p:nvPr/>
          </p:nvSpPr>
          <p:spPr bwMode="auto">
            <a:xfrm>
              <a:off x="288" y="2388"/>
              <a:ext cx="1871"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17474" name="Line 20"/>
            <p:cNvSpPr>
              <a:spLocks noChangeShapeType="1"/>
            </p:cNvSpPr>
            <p:nvPr/>
          </p:nvSpPr>
          <p:spPr bwMode="auto">
            <a:xfrm>
              <a:off x="288" y="1728"/>
              <a:ext cx="1" cy="110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17475" name="Line 21"/>
            <p:cNvSpPr>
              <a:spLocks noChangeShapeType="1"/>
            </p:cNvSpPr>
            <p:nvPr/>
          </p:nvSpPr>
          <p:spPr bwMode="auto">
            <a:xfrm>
              <a:off x="2159" y="1728"/>
              <a:ext cx="1" cy="110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17476" name="Line 22"/>
            <p:cNvSpPr>
              <a:spLocks noChangeShapeType="1"/>
            </p:cNvSpPr>
            <p:nvPr/>
          </p:nvSpPr>
          <p:spPr bwMode="auto">
            <a:xfrm flipV="1">
              <a:off x="288" y="2583"/>
              <a:ext cx="1872" cy="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17477" name="Line 23"/>
            <p:cNvSpPr>
              <a:spLocks noChangeShapeType="1"/>
            </p:cNvSpPr>
            <p:nvPr/>
          </p:nvSpPr>
          <p:spPr bwMode="auto">
            <a:xfrm>
              <a:off x="288" y="2828"/>
              <a:ext cx="1871"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17478" name="Rectangle 24"/>
            <p:cNvSpPr>
              <a:spLocks noChangeArrowheads="1"/>
            </p:cNvSpPr>
            <p:nvPr/>
          </p:nvSpPr>
          <p:spPr bwMode="auto">
            <a:xfrm>
              <a:off x="990" y="2608"/>
              <a:ext cx="116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Minuman </a:t>
              </a:r>
            </a:p>
          </p:txBody>
        </p:sp>
        <p:sp>
          <p:nvSpPr>
            <p:cNvPr id="17479" name="Line 25"/>
            <p:cNvSpPr>
              <a:spLocks noChangeShapeType="1"/>
            </p:cNvSpPr>
            <p:nvPr/>
          </p:nvSpPr>
          <p:spPr bwMode="auto">
            <a:xfrm>
              <a:off x="288" y="2828"/>
              <a:ext cx="1871"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grpSp>
      <p:sp>
        <p:nvSpPr>
          <p:cNvPr id="17414" name="Text Box 26"/>
          <p:cNvSpPr txBox="1">
            <a:spLocks noChangeArrowheads="1"/>
          </p:cNvSpPr>
          <p:nvPr/>
        </p:nvSpPr>
        <p:spPr bwMode="auto">
          <a:xfrm>
            <a:off x="692515" y="400579"/>
            <a:ext cx="8567632" cy="781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eaLnBrk="1" hangingPunct="1">
              <a:lnSpc>
                <a:spcPct val="100000"/>
              </a:lnSpc>
            </a:pPr>
            <a:r>
              <a:rPr lang="en-GB" sz="4400" b="1" dirty="0">
                <a:latin typeface="+mn-lt"/>
              </a:rPr>
              <a:t>One To Many Relationship</a:t>
            </a:r>
          </a:p>
        </p:txBody>
      </p:sp>
      <p:grpSp>
        <p:nvGrpSpPr>
          <p:cNvPr id="17415" name="Group 27"/>
          <p:cNvGrpSpPr>
            <a:grpSpLocks/>
          </p:cNvGrpSpPr>
          <p:nvPr/>
        </p:nvGrpSpPr>
        <p:grpSpPr bwMode="auto">
          <a:xfrm>
            <a:off x="1463358" y="2519891"/>
            <a:ext cx="9323600" cy="4061576"/>
            <a:chOff x="288" y="1440"/>
            <a:chExt cx="5328" cy="2321"/>
          </a:xfrm>
        </p:grpSpPr>
        <p:sp>
          <p:nvSpPr>
            <p:cNvPr id="17419" name="Rectangle 28"/>
            <p:cNvSpPr>
              <a:spLocks noChangeArrowheads="1"/>
            </p:cNvSpPr>
            <p:nvPr/>
          </p:nvSpPr>
          <p:spPr bwMode="auto">
            <a:xfrm>
              <a:off x="4946" y="3523"/>
              <a:ext cx="66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3</a:t>
              </a:r>
            </a:p>
          </p:txBody>
        </p:sp>
        <p:sp>
          <p:nvSpPr>
            <p:cNvPr id="17420" name="Rectangle 29"/>
            <p:cNvSpPr>
              <a:spLocks noChangeArrowheads="1"/>
            </p:cNvSpPr>
            <p:nvPr/>
          </p:nvSpPr>
          <p:spPr bwMode="auto">
            <a:xfrm>
              <a:off x="4167" y="3523"/>
              <a:ext cx="77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Meja</a:t>
              </a:r>
            </a:p>
          </p:txBody>
        </p:sp>
        <p:sp>
          <p:nvSpPr>
            <p:cNvPr id="17421" name="Rectangle 30"/>
            <p:cNvSpPr>
              <a:spLocks noChangeArrowheads="1"/>
            </p:cNvSpPr>
            <p:nvPr/>
          </p:nvSpPr>
          <p:spPr bwMode="auto">
            <a:xfrm>
              <a:off x="3414" y="3523"/>
              <a:ext cx="75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301</a:t>
              </a:r>
            </a:p>
          </p:txBody>
        </p:sp>
        <p:sp>
          <p:nvSpPr>
            <p:cNvPr id="17422" name="Rectangle 31"/>
            <p:cNvSpPr>
              <a:spLocks noChangeArrowheads="1"/>
            </p:cNvSpPr>
            <p:nvPr/>
          </p:nvSpPr>
          <p:spPr bwMode="auto">
            <a:xfrm>
              <a:off x="2736" y="3523"/>
              <a:ext cx="67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5</a:t>
              </a:r>
            </a:p>
          </p:txBody>
        </p:sp>
        <p:sp>
          <p:nvSpPr>
            <p:cNvPr id="17423" name="Rectangle 32"/>
            <p:cNvSpPr>
              <a:spLocks noChangeArrowheads="1"/>
            </p:cNvSpPr>
            <p:nvPr/>
          </p:nvSpPr>
          <p:spPr bwMode="auto">
            <a:xfrm>
              <a:off x="4946" y="3287"/>
              <a:ext cx="66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a:t>
              </a:r>
            </a:p>
          </p:txBody>
        </p:sp>
        <p:sp>
          <p:nvSpPr>
            <p:cNvPr id="17424" name="Rectangle 33"/>
            <p:cNvSpPr>
              <a:spLocks noChangeArrowheads="1"/>
            </p:cNvSpPr>
            <p:nvPr/>
          </p:nvSpPr>
          <p:spPr bwMode="auto">
            <a:xfrm>
              <a:off x="4167" y="3287"/>
              <a:ext cx="77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Tempe</a:t>
              </a:r>
            </a:p>
          </p:txBody>
        </p:sp>
        <p:sp>
          <p:nvSpPr>
            <p:cNvPr id="17425" name="Rectangle 34"/>
            <p:cNvSpPr>
              <a:spLocks noChangeArrowheads="1"/>
            </p:cNvSpPr>
            <p:nvPr/>
          </p:nvSpPr>
          <p:spPr bwMode="auto">
            <a:xfrm>
              <a:off x="3414" y="3287"/>
              <a:ext cx="75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202 </a:t>
              </a:r>
            </a:p>
          </p:txBody>
        </p:sp>
        <p:sp>
          <p:nvSpPr>
            <p:cNvPr id="17426" name="Rectangle 35"/>
            <p:cNvSpPr>
              <a:spLocks noChangeArrowheads="1"/>
            </p:cNvSpPr>
            <p:nvPr/>
          </p:nvSpPr>
          <p:spPr bwMode="auto">
            <a:xfrm>
              <a:off x="2736" y="3287"/>
              <a:ext cx="67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4</a:t>
              </a:r>
            </a:p>
          </p:txBody>
        </p:sp>
        <p:sp>
          <p:nvSpPr>
            <p:cNvPr id="17427" name="Rectangle 36"/>
            <p:cNvSpPr>
              <a:spLocks noChangeArrowheads="1"/>
            </p:cNvSpPr>
            <p:nvPr/>
          </p:nvSpPr>
          <p:spPr bwMode="auto">
            <a:xfrm>
              <a:off x="4946" y="3051"/>
              <a:ext cx="66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a:t>
              </a:r>
            </a:p>
          </p:txBody>
        </p:sp>
        <p:sp>
          <p:nvSpPr>
            <p:cNvPr id="17428" name="Rectangle 37"/>
            <p:cNvSpPr>
              <a:spLocks noChangeArrowheads="1"/>
            </p:cNvSpPr>
            <p:nvPr/>
          </p:nvSpPr>
          <p:spPr bwMode="auto">
            <a:xfrm>
              <a:off x="4167" y="3051"/>
              <a:ext cx="7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Tahu</a:t>
              </a:r>
            </a:p>
          </p:txBody>
        </p:sp>
        <p:sp>
          <p:nvSpPr>
            <p:cNvPr id="17429" name="Rectangle 38"/>
            <p:cNvSpPr>
              <a:spLocks noChangeArrowheads="1"/>
            </p:cNvSpPr>
            <p:nvPr/>
          </p:nvSpPr>
          <p:spPr bwMode="auto">
            <a:xfrm>
              <a:off x="3414" y="3051"/>
              <a:ext cx="754"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201 </a:t>
              </a:r>
            </a:p>
          </p:txBody>
        </p:sp>
        <p:sp>
          <p:nvSpPr>
            <p:cNvPr id="17430" name="Rectangle 39"/>
            <p:cNvSpPr>
              <a:spLocks noChangeArrowheads="1"/>
            </p:cNvSpPr>
            <p:nvPr/>
          </p:nvSpPr>
          <p:spPr bwMode="auto">
            <a:xfrm>
              <a:off x="2736" y="3051"/>
              <a:ext cx="678"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3 </a:t>
              </a:r>
            </a:p>
          </p:txBody>
        </p:sp>
        <p:sp>
          <p:nvSpPr>
            <p:cNvPr id="17431" name="Rectangle 40"/>
            <p:cNvSpPr>
              <a:spLocks noChangeArrowheads="1"/>
            </p:cNvSpPr>
            <p:nvPr/>
          </p:nvSpPr>
          <p:spPr bwMode="auto">
            <a:xfrm>
              <a:off x="4946" y="2814"/>
              <a:ext cx="66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a:t>
              </a:r>
            </a:p>
          </p:txBody>
        </p:sp>
        <p:sp>
          <p:nvSpPr>
            <p:cNvPr id="17432" name="Rectangle 41"/>
            <p:cNvSpPr>
              <a:spLocks noChangeArrowheads="1"/>
            </p:cNvSpPr>
            <p:nvPr/>
          </p:nvSpPr>
          <p:spPr bwMode="auto">
            <a:xfrm>
              <a:off x="4167" y="2814"/>
              <a:ext cx="77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Radio</a:t>
              </a:r>
            </a:p>
          </p:txBody>
        </p:sp>
        <p:sp>
          <p:nvSpPr>
            <p:cNvPr id="17433" name="Rectangle 42"/>
            <p:cNvSpPr>
              <a:spLocks noChangeArrowheads="1"/>
            </p:cNvSpPr>
            <p:nvPr/>
          </p:nvSpPr>
          <p:spPr bwMode="auto">
            <a:xfrm>
              <a:off x="3414" y="2814"/>
              <a:ext cx="75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102 </a:t>
              </a:r>
            </a:p>
          </p:txBody>
        </p:sp>
        <p:sp>
          <p:nvSpPr>
            <p:cNvPr id="17434" name="Rectangle 43"/>
            <p:cNvSpPr>
              <a:spLocks noChangeArrowheads="1"/>
            </p:cNvSpPr>
            <p:nvPr/>
          </p:nvSpPr>
          <p:spPr bwMode="auto">
            <a:xfrm>
              <a:off x="2736" y="2814"/>
              <a:ext cx="67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 </a:t>
              </a:r>
            </a:p>
          </p:txBody>
        </p:sp>
        <p:sp>
          <p:nvSpPr>
            <p:cNvPr id="17435" name="Rectangle 44"/>
            <p:cNvSpPr>
              <a:spLocks noChangeArrowheads="1"/>
            </p:cNvSpPr>
            <p:nvPr/>
          </p:nvSpPr>
          <p:spPr bwMode="auto">
            <a:xfrm>
              <a:off x="4946" y="2578"/>
              <a:ext cx="66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a:t>
              </a:r>
            </a:p>
          </p:txBody>
        </p:sp>
        <p:sp>
          <p:nvSpPr>
            <p:cNvPr id="17436" name="Rectangle 45"/>
            <p:cNvSpPr>
              <a:spLocks noChangeArrowheads="1"/>
            </p:cNvSpPr>
            <p:nvPr/>
          </p:nvSpPr>
          <p:spPr bwMode="auto">
            <a:xfrm>
              <a:off x="4167" y="2578"/>
              <a:ext cx="77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Kulkas </a:t>
              </a:r>
            </a:p>
          </p:txBody>
        </p:sp>
        <p:sp>
          <p:nvSpPr>
            <p:cNvPr id="17437" name="Rectangle 46"/>
            <p:cNvSpPr>
              <a:spLocks noChangeArrowheads="1"/>
            </p:cNvSpPr>
            <p:nvPr/>
          </p:nvSpPr>
          <p:spPr bwMode="auto">
            <a:xfrm>
              <a:off x="3414" y="2578"/>
              <a:ext cx="75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101 </a:t>
              </a:r>
            </a:p>
          </p:txBody>
        </p:sp>
        <p:sp>
          <p:nvSpPr>
            <p:cNvPr id="17438" name="Rectangle 47"/>
            <p:cNvSpPr>
              <a:spLocks noChangeArrowheads="1"/>
            </p:cNvSpPr>
            <p:nvPr/>
          </p:nvSpPr>
          <p:spPr bwMode="auto">
            <a:xfrm>
              <a:off x="2736" y="2578"/>
              <a:ext cx="67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a:t>
              </a:r>
            </a:p>
          </p:txBody>
        </p:sp>
        <p:sp>
          <p:nvSpPr>
            <p:cNvPr id="17439" name="Rectangle 48"/>
            <p:cNvSpPr>
              <a:spLocks noChangeArrowheads="1"/>
            </p:cNvSpPr>
            <p:nvPr/>
          </p:nvSpPr>
          <p:spPr bwMode="auto">
            <a:xfrm>
              <a:off x="4946" y="2341"/>
              <a:ext cx="669" cy="238"/>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idjenis</a:t>
              </a:r>
            </a:p>
          </p:txBody>
        </p:sp>
        <p:sp>
          <p:nvSpPr>
            <p:cNvPr id="17440" name="Rectangle 49"/>
            <p:cNvSpPr>
              <a:spLocks noChangeArrowheads="1"/>
            </p:cNvSpPr>
            <p:nvPr/>
          </p:nvSpPr>
          <p:spPr bwMode="auto">
            <a:xfrm>
              <a:off x="4167" y="2341"/>
              <a:ext cx="779" cy="238"/>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Nama</a:t>
              </a:r>
            </a:p>
          </p:txBody>
        </p:sp>
        <p:sp>
          <p:nvSpPr>
            <p:cNvPr id="17441" name="Rectangle 50"/>
            <p:cNvSpPr>
              <a:spLocks noChangeArrowheads="1"/>
            </p:cNvSpPr>
            <p:nvPr/>
          </p:nvSpPr>
          <p:spPr bwMode="auto">
            <a:xfrm>
              <a:off x="3414" y="2341"/>
              <a:ext cx="754" cy="238"/>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Kode</a:t>
              </a:r>
            </a:p>
          </p:txBody>
        </p:sp>
        <p:sp>
          <p:nvSpPr>
            <p:cNvPr id="17442" name="Rectangle 51"/>
            <p:cNvSpPr>
              <a:spLocks noChangeArrowheads="1"/>
            </p:cNvSpPr>
            <p:nvPr/>
          </p:nvSpPr>
          <p:spPr bwMode="auto">
            <a:xfrm>
              <a:off x="2736" y="2341"/>
              <a:ext cx="678" cy="238"/>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Idprod</a:t>
              </a:r>
            </a:p>
          </p:txBody>
        </p:sp>
        <p:sp>
          <p:nvSpPr>
            <p:cNvPr id="17443" name="Line 52"/>
            <p:cNvSpPr>
              <a:spLocks noChangeShapeType="1"/>
            </p:cNvSpPr>
            <p:nvPr/>
          </p:nvSpPr>
          <p:spPr bwMode="auto">
            <a:xfrm>
              <a:off x="3414" y="2341"/>
              <a:ext cx="1" cy="142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17444" name="Line 53"/>
            <p:cNvSpPr>
              <a:spLocks noChangeShapeType="1"/>
            </p:cNvSpPr>
            <p:nvPr/>
          </p:nvSpPr>
          <p:spPr bwMode="auto">
            <a:xfrm>
              <a:off x="2736" y="2341"/>
              <a:ext cx="287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17445" name="Line 54"/>
            <p:cNvSpPr>
              <a:spLocks noChangeShapeType="1"/>
            </p:cNvSpPr>
            <p:nvPr/>
          </p:nvSpPr>
          <p:spPr bwMode="auto">
            <a:xfrm>
              <a:off x="4167" y="2341"/>
              <a:ext cx="1" cy="142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17446" name="Line 55"/>
            <p:cNvSpPr>
              <a:spLocks noChangeShapeType="1"/>
            </p:cNvSpPr>
            <p:nvPr/>
          </p:nvSpPr>
          <p:spPr bwMode="auto">
            <a:xfrm>
              <a:off x="4946" y="2341"/>
              <a:ext cx="1" cy="142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17447" name="Line 56"/>
            <p:cNvSpPr>
              <a:spLocks noChangeShapeType="1"/>
            </p:cNvSpPr>
            <p:nvPr/>
          </p:nvSpPr>
          <p:spPr bwMode="auto">
            <a:xfrm>
              <a:off x="2736" y="2578"/>
              <a:ext cx="287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17448" name="Line 57"/>
            <p:cNvSpPr>
              <a:spLocks noChangeShapeType="1"/>
            </p:cNvSpPr>
            <p:nvPr/>
          </p:nvSpPr>
          <p:spPr bwMode="auto">
            <a:xfrm>
              <a:off x="2736" y="2814"/>
              <a:ext cx="287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17449" name="Line 58"/>
            <p:cNvSpPr>
              <a:spLocks noChangeShapeType="1"/>
            </p:cNvSpPr>
            <p:nvPr/>
          </p:nvSpPr>
          <p:spPr bwMode="auto">
            <a:xfrm>
              <a:off x="2736" y="3051"/>
              <a:ext cx="287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17450" name="Line 59"/>
            <p:cNvSpPr>
              <a:spLocks noChangeShapeType="1"/>
            </p:cNvSpPr>
            <p:nvPr/>
          </p:nvSpPr>
          <p:spPr bwMode="auto">
            <a:xfrm>
              <a:off x="2736" y="3287"/>
              <a:ext cx="287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17451" name="Line 60"/>
            <p:cNvSpPr>
              <a:spLocks noChangeShapeType="1"/>
            </p:cNvSpPr>
            <p:nvPr/>
          </p:nvSpPr>
          <p:spPr bwMode="auto">
            <a:xfrm>
              <a:off x="2736" y="2341"/>
              <a:ext cx="1" cy="142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17452" name="Line 61"/>
            <p:cNvSpPr>
              <a:spLocks noChangeShapeType="1"/>
            </p:cNvSpPr>
            <p:nvPr/>
          </p:nvSpPr>
          <p:spPr bwMode="auto">
            <a:xfrm>
              <a:off x="5615" y="2341"/>
              <a:ext cx="1" cy="142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17453" name="Line 62"/>
            <p:cNvSpPr>
              <a:spLocks noChangeShapeType="1"/>
            </p:cNvSpPr>
            <p:nvPr/>
          </p:nvSpPr>
          <p:spPr bwMode="auto">
            <a:xfrm>
              <a:off x="2736" y="3523"/>
              <a:ext cx="287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17454" name="Line 63"/>
            <p:cNvSpPr>
              <a:spLocks noChangeShapeType="1"/>
            </p:cNvSpPr>
            <p:nvPr/>
          </p:nvSpPr>
          <p:spPr bwMode="auto">
            <a:xfrm>
              <a:off x="2736" y="3760"/>
              <a:ext cx="287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17456" name="Text Box 65"/>
            <p:cNvSpPr txBox="1">
              <a:spLocks noChangeArrowheads="1"/>
            </p:cNvSpPr>
            <p:nvPr/>
          </p:nvSpPr>
          <p:spPr bwMode="auto">
            <a:xfrm>
              <a:off x="288" y="1440"/>
              <a:ext cx="187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49604" rIns="99208" bIns="49604"/>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eaLnBrk="1" hangingPunct="1">
                <a:lnSpc>
                  <a:spcPct val="102000"/>
                </a:lnSpc>
              </a:pPr>
              <a:r>
                <a:rPr lang="en-GB" sz="2646">
                  <a:solidFill>
                    <a:srgbClr val="000000"/>
                  </a:solidFill>
                </a:rPr>
                <a:t>Tabel Jenis Produk</a:t>
              </a:r>
            </a:p>
          </p:txBody>
        </p:sp>
      </p:grpSp>
      <p:sp>
        <p:nvSpPr>
          <p:cNvPr id="17416" name="AutoShape 66"/>
          <p:cNvSpPr>
            <a:spLocks/>
          </p:cNvSpPr>
          <p:nvPr/>
        </p:nvSpPr>
        <p:spPr bwMode="auto">
          <a:xfrm>
            <a:off x="2101206" y="5577010"/>
            <a:ext cx="1412189" cy="1189949"/>
          </a:xfrm>
          <a:prstGeom prst="borderCallout2">
            <a:avLst>
              <a:gd name="adj1" fmla="val 18500"/>
              <a:gd name="adj2" fmla="val -7019"/>
              <a:gd name="adj3" fmla="val 18519"/>
              <a:gd name="adj4" fmla="val -16667"/>
              <a:gd name="adj5" fmla="val -43745"/>
              <a:gd name="adj6" fmla="val -31542"/>
            </a:avLst>
          </a:prstGeom>
          <a:ln>
            <a:headEnd/>
            <a:tailEnd/>
          </a:ln>
        </p:spPr>
        <p:style>
          <a:lnRef idx="1">
            <a:schemeClr val="accent1"/>
          </a:lnRef>
          <a:fillRef idx="2">
            <a:schemeClr val="accent1"/>
          </a:fillRef>
          <a:effectRef idx="1">
            <a:schemeClr val="accent1"/>
          </a:effectRef>
          <a:fontRef idx="minor">
            <a:schemeClr val="dk1"/>
          </a:fontRef>
        </p:style>
        <p:txBody>
          <a:bodyPr lIns="99208" tIns="49604" rIns="99208" bIns="49604"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gn="ctr" eaLnBrk="1" hangingPunct="1">
              <a:lnSpc>
                <a:spcPct val="102000"/>
              </a:lnSpc>
            </a:pPr>
            <a:r>
              <a:rPr lang="en-GB" sz="2205">
                <a:solidFill>
                  <a:srgbClr val="000000"/>
                </a:solidFill>
              </a:rPr>
              <a:t>Primary Key</a:t>
            </a:r>
          </a:p>
        </p:txBody>
      </p:sp>
      <p:sp>
        <p:nvSpPr>
          <p:cNvPr id="17417" name="AutoShape 67"/>
          <p:cNvSpPr>
            <a:spLocks/>
          </p:cNvSpPr>
          <p:nvPr/>
        </p:nvSpPr>
        <p:spPr bwMode="auto">
          <a:xfrm flipH="1">
            <a:off x="8489306" y="2267902"/>
            <a:ext cx="1541683" cy="1189949"/>
          </a:xfrm>
          <a:prstGeom prst="borderCallout2">
            <a:avLst>
              <a:gd name="adj1" fmla="val 18500"/>
              <a:gd name="adj2" fmla="val -6407"/>
              <a:gd name="adj3" fmla="val 18519"/>
              <a:gd name="adj4" fmla="val -16667"/>
              <a:gd name="adj5" fmla="val 148167"/>
              <a:gd name="adj6" fmla="val -16315"/>
            </a:avLst>
          </a:prstGeom>
          <a:ln>
            <a:headEnd/>
            <a:tailEnd/>
          </a:ln>
        </p:spPr>
        <p:style>
          <a:lnRef idx="1">
            <a:schemeClr val="accent1"/>
          </a:lnRef>
          <a:fillRef idx="2">
            <a:schemeClr val="accent1"/>
          </a:fillRef>
          <a:effectRef idx="1">
            <a:schemeClr val="accent1"/>
          </a:effectRef>
          <a:fontRef idx="minor">
            <a:schemeClr val="dk1"/>
          </a:fontRef>
        </p:style>
        <p:txBody>
          <a:bodyPr lIns="99208" tIns="49604" rIns="99208" bIns="49604"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gn="ctr" eaLnBrk="1" hangingPunct="1">
              <a:lnSpc>
                <a:spcPct val="102000"/>
              </a:lnSpc>
            </a:pPr>
            <a:r>
              <a:rPr lang="en-GB" sz="2205">
                <a:solidFill>
                  <a:srgbClr val="000000"/>
                </a:solidFill>
              </a:rPr>
              <a:t>Foreign Key</a:t>
            </a:r>
          </a:p>
        </p:txBody>
      </p:sp>
      <p:sp>
        <p:nvSpPr>
          <p:cNvPr id="17418" name="Text Box 68"/>
          <p:cNvSpPr txBox="1">
            <a:spLocks noChangeArrowheads="1"/>
          </p:cNvSpPr>
          <p:nvPr/>
        </p:nvSpPr>
        <p:spPr bwMode="auto">
          <a:xfrm>
            <a:off x="6755130" y="3527848"/>
            <a:ext cx="3275859" cy="505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49604" rIns="99208" bIns="49604"/>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eaLnBrk="1" hangingPunct="1">
              <a:lnSpc>
                <a:spcPct val="102000"/>
              </a:lnSpc>
            </a:pPr>
            <a:r>
              <a:rPr lang="en-GB" sz="2646">
                <a:solidFill>
                  <a:srgbClr val="000000"/>
                </a:solidFill>
              </a:rPr>
              <a:t>Tabel Produk</a:t>
            </a:r>
          </a:p>
        </p:txBody>
      </p:sp>
      <p:sp>
        <p:nvSpPr>
          <p:cNvPr id="3" name="Freeform 2"/>
          <p:cNvSpPr/>
          <p:nvPr/>
        </p:nvSpPr>
        <p:spPr>
          <a:xfrm>
            <a:off x="3715509" y="2880648"/>
            <a:ext cx="4611749" cy="3419081"/>
          </a:xfrm>
          <a:custGeom>
            <a:avLst/>
            <a:gdLst>
              <a:gd name="connsiteX0" fmla="*/ 0 w 4183695"/>
              <a:gd name="connsiteY0" fmla="*/ 3101728 h 3101728"/>
              <a:gd name="connsiteX1" fmla="*/ 1200150 w 4183695"/>
              <a:gd name="connsiteY1" fmla="*/ 2501653 h 3101728"/>
              <a:gd name="connsiteX2" fmla="*/ 1485900 w 4183695"/>
              <a:gd name="connsiteY2" fmla="*/ 287091 h 3101728"/>
              <a:gd name="connsiteX3" fmla="*/ 3914775 w 4183695"/>
              <a:gd name="connsiteY3" fmla="*/ 29916 h 3101728"/>
              <a:gd name="connsiteX4" fmla="*/ 4014787 w 4183695"/>
              <a:gd name="connsiteY4" fmla="*/ 15628 h 3101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3695" h="3101728">
                <a:moveTo>
                  <a:pt x="0" y="3101728"/>
                </a:moveTo>
                <a:cubicBezTo>
                  <a:pt x="476250" y="3036243"/>
                  <a:pt x="952500" y="2970759"/>
                  <a:pt x="1200150" y="2501653"/>
                </a:cubicBezTo>
                <a:cubicBezTo>
                  <a:pt x="1447800" y="2032547"/>
                  <a:pt x="1033463" y="699047"/>
                  <a:pt x="1485900" y="287091"/>
                </a:cubicBezTo>
                <a:cubicBezTo>
                  <a:pt x="1938337" y="-124865"/>
                  <a:pt x="3493294" y="75160"/>
                  <a:pt x="3914775" y="29916"/>
                </a:cubicBezTo>
                <a:cubicBezTo>
                  <a:pt x="4336256" y="-15328"/>
                  <a:pt x="4175521" y="150"/>
                  <a:pt x="4014787" y="15628"/>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sz="1984"/>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Text Box 28"/>
          <p:cNvSpPr txBox="1">
            <a:spLocks noChangeArrowheads="1"/>
          </p:cNvSpPr>
          <p:nvPr/>
        </p:nvSpPr>
        <p:spPr bwMode="auto">
          <a:xfrm>
            <a:off x="580520" y="465676"/>
            <a:ext cx="8567632" cy="781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eaLnBrk="1" hangingPunct="1">
              <a:lnSpc>
                <a:spcPct val="100000"/>
              </a:lnSpc>
            </a:pPr>
            <a:r>
              <a:rPr lang="en-GB" sz="4400" b="1" dirty="0">
                <a:latin typeface="+mn-lt"/>
              </a:rPr>
              <a:t>Many To </a:t>
            </a:r>
            <a:r>
              <a:rPr lang="en-GB" sz="4400" b="1">
                <a:latin typeface="+mn-lt"/>
              </a:rPr>
              <a:t>Many Relationship</a:t>
            </a:r>
            <a:endParaRPr lang="en-GB" sz="4400" b="1" dirty="0">
              <a:latin typeface="+mn-lt"/>
            </a:endParaRPr>
          </a:p>
        </p:txBody>
      </p:sp>
      <p:pic>
        <p:nvPicPr>
          <p:cNvPr id="3" name="Picture 2">
            <a:extLst>
              <a:ext uri="{FF2B5EF4-FFF2-40B4-BE49-F238E27FC236}">
                <a16:creationId xmlns:a16="http://schemas.microsoft.com/office/drawing/2014/main" id="{1325AF78-F551-4C74-8CA0-EC263EE5401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84237" y="1727009"/>
            <a:ext cx="10229850" cy="48006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1"/>
          <p:cNvSpPr>
            <a:spLocks noGrp="1" noChangeArrowheads="1"/>
          </p:cNvSpPr>
          <p:nvPr>
            <p:ph type="title"/>
          </p:nvPr>
        </p:nvSpPr>
        <p:spPr>
          <a:xfrm>
            <a:off x="521697" y="321011"/>
            <a:ext cx="8819621" cy="988708"/>
          </a:xfrm>
        </p:spPr>
        <p:txBody>
          <a:bodyPr/>
          <a:lstStyle/>
          <a:p>
            <a:pPr>
              <a:lnSpc>
                <a:spcPct val="100000"/>
              </a:lnSpc>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GB" b="1" dirty="0">
                <a:solidFill>
                  <a:schemeClr val="bg1"/>
                </a:solidFill>
              </a:rPr>
              <a:t>Join </a:t>
            </a:r>
            <a:r>
              <a:rPr lang="en-GB" b="1" dirty="0" err="1">
                <a:solidFill>
                  <a:schemeClr val="bg1"/>
                </a:solidFill>
              </a:rPr>
              <a:t>Tabel</a:t>
            </a:r>
            <a:endParaRPr lang="en-GB" b="1" dirty="0">
              <a:solidFill>
                <a:schemeClr val="bg1"/>
              </a:solidFill>
            </a:endParaRPr>
          </a:p>
        </p:txBody>
      </p:sp>
      <p:graphicFrame>
        <p:nvGraphicFramePr>
          <p:cNvPr id="2" name="Diagram 1">
            <a:extLst>
              <a:ext uri="{FF2B5EF4-FFF2-40B4-BE49-F238E27FC236}">
                <a16:creationId xmlns:a16="http://schemas.microsoft.com/office/drawing/2014/main" id="{159DA11A-2099-4333-9B8C-415A66B234DC}"/>
              </a:ext>
            </a:extLst>
          </p:cNvPr>
          <p:cNvGraphicFramePr/>
          <p:nvPr/>
        </p:nvGraphicFramePr>
        <p:xfrm>
          <a:off x="2574487" y="2246811"/>
          <a:ext cx="6491136" cy="4068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1"/>
          <p:cNvSpPr>
            <a:spLocks noGrp="1" noChangeArrowheads="1"/>
          </p:cNvSpPr>
          <p:nvPr>
            <p:ph type="title"/>
          </p:nvPr>
        </p:nvSpPr>
        <p:spPr>
          <a:xfrm>
            <a:off x="959379" y="316838"/>
            <a:ext cx="8819621" cy="988708"/>
          </a:xfrm>
        </p:spPr>
        <p:txBody>
          <a:bodyPr/>
          <a:lstStyle/>
          <a:p>
            <a:pPr>
              <a:lnSpc>
                <a:spcPct val="100000"/>
              </a:lnSpc>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GB" b="1">
                <a:solidFill>
                  <a:schemeClr val="bg1"/>
                </a:solidFill>
              </a:rPr>
              <a:t>Inner Join(1)</a:t>
            </a:r>
            <a:endParaRPr lang="en-GB" b="1" dirty="0">
              <a:solidFill>
                <a:schemeClr val="bg1"/>
              </a:solidFill>
            </a:endParaRPr>
          </a:p>
        </p:txBody>
      </p:sp>
      <p:pic>
        <p:nvPicPr>
          <p:cNvPr id="3" name="Picture 2">
            <a:extLst>
              <a:ext uri="{FF2B5EF4-FFF2-40B4-BE49-F238E27FC236}">
                <a16:creationId xmlns:a16="http://schemas.microsoft.com/office/drawing/2014/main" id="{9DF1D9F4-0F90-4BF3-92C4-A031F0C0064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36624" y="1662620"/>
            <a:ext cx="10125075" cy="48196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1"/>
          <p:cNvSpPr>
            <a:spLocks noGrp="1" noChangeArrowheads="1"/>
          </p:cNvSpPr>
          <p:nvPr>
            <p:ph type="title"/>
          </p:nvPr>
        </p:nvSpPr>
        <p:spPr>
          <a:xfrm>
            <a:off x="959379" y="316838"/>
            <a:ext cx="8819621" cy="988708"/>
          </a:xfrm>
        </p:spPr>
        <p:txBody>
          <a:bodyPr/>
          <a:lstStyle/>
          <a:p>
            <a:pPr>
              <a:lnSpc>
                <a:spcPct val="100000"/>
              </a:lnSpc>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GB" b="1">
                <a:solidFill>
                  <a:schemeClr val="bg1"/>
                </a:solidFill>
              </a:rPr>
              <a:t>Inner Join(2)</a:t>
            </a:r>
            <a:endParaRPr lang="en-GB" b="1" dirty="0">
              <a:solidFill>
                <a:schemeClr val="bg1"/>
              </a:solidFill>
            </a:endParaRPr>
          </a:p>
        </p:txBody>
      </p:sp>
      <p:grpSp>
        <p:nvGrpSpPr>
          <p:cNvPr id="22534" name="Group 3"/>
          <p:cNvGrpSpPr>
            <a:grpSpLocks/>
          </p:cNvGrpSpPr>
          <p:nvPr/>
        </p:nvGrpSpPr>
        <p:grpSpPr bwMode="auto">
          <a:xfrm>
            <a:off x="-2018647" y="316838"/>
            <a:ext cx="11085774" cy="3778088"/>
            <a:chOff x="-1872" y="1296"/>
            <a:chExt cx="6335" cy="2159"/>
          </a:xfrm>
        </p:grpSpPr>
        <p:sp>
          <p:nvSpPr>
            <p:cNvPr id="22535" name="Rectangle 4"/>
            <p:cNvSpPr>
              <a:spLocks noChangeArrowheads="1"/>
            </p:cNvSpPr>
            <p:nvPr/>
          </p:nvSpPr>
          <p:spPr bwMode="auto">
            <a:xfrm>
              <a:off x="3667" y="3235"/>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Furniture</a:t>
              </a:r>
            </a:p>
          </p:txBody>
        </p:sp>
        <p:sp>
          <p:nvSpPr>
            <p:cNvPr id="22536" name="Rectangle 5"/>
            <p:cNvSpPr>
              <a:spLocks noChangeArrowheads="1"/>
            </p:cNvSpPr>
            <p:nvPr/>
          </p:nvSpPr>
          <p:spPr bwMode="auto">
            <a:xfrm>
              <a:off x="2741" y="3235"/>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Meja</a:t>
              </a:r>
            </a:p>
          </p:txBody>
        </p:sp>
        <p:sp>
          <p:nvSpPr>
            <p:cNvPr id="22537" name="Rectangle 6"/>
            <p:cNvSpPr>
              <a:spLocks noChangeArrowheads="1"/>
            </p:cNvSpPr>
            <p:nvPr/>
          </p:nvSpPr>
          <p:spPr bwMode="auto">
            <a:xfrm>
              <a:off x="1845" y="3235"/>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301</a:t>
              </a:r>
            </a:p>
          </p:txBody>
        </p:sp>
        <p:sp>
          <p:nvSpPr>
            <p:cNvPr id="22538" name="Rectangle 7"/>
            <p:cNvSpPr>
              <a:spLocks noChangeArrowheads="1"/>
            </p:cNvSpPr>
            <p:nvPr/>
          </p:nvSpPr>
          <p:spPr bwMode="auto">
            <a:xfrm>
              <a:off x="1039" y="3235"/>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5</a:t>
              </a:r>
            </a:p>
          </p:txBody>
        </p:sp>
        <p:sp>
          <p:nvSpPr>
            <p:cNvPr id="22539" name="Rectangle 8"/>
            <p:cNvSpPr>
              <a:spLocks noChangeArrowheads="1"/>
            </p:cNvSpPr>
            <p:nvPr/>
          </p:nvSpPr>
          <p:spPr bwMode="auto">
            <a:xfrm>
              <a:off x="3667" y="3015"/>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Makanan</a:t>
              </a:r>
            </a:p>
          </p:txBody>
        </p:sp>
        <p:sp>
          <p:nvSpPr>
            <p:cNvPr id="22540" name="Rectangle 9"/>
            <p:cNvSpPr>
              <a:spLocks noChangeArrowheads="1"/>
            </p:cNvSpPr>
            <p:nvPr/>
          </p:nvSpPr>
          <p:spPr bwMode="auto">
            <a:xfrm>
              <a:off x="2741" y="3015"/>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Tempe</a:t>
              </a:r>
            </a:p>
          </p:txBody>
        </p:sp>
        <p:sp>
          <p:nvSpPr>
            <p:cNvPr id="22541" name="Rectangle 10"/>
            <p:cNvSpPr>
              <a:spLocks noChangeArrowheads="1"/>
            </p:cNvSpPr>
            <p:nvPr/>
          </p:nvSpPr>
          <p:spPr bwMode="auto">
            <a:xfrm>
              <a:off x="1845" y="3015"/>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202 </a:t>
              </a:r>
            </a:p>
          </p:txBody>
        </p:sp>
        <p:sp>
          <p:nvSpPr>
            <p:cNvPr id="22542" name="Rectangle 11"/>
            <p:cNvSpPr>
              <a:spLocks noChangeArrowheads="1"/>
            </p:cNvSpPr>
            <p:nvPr/>
          </p:nvSpPr>
          <p:spPr bwMode="auto">
            <a:xfrm>
              <a:off x="1039" y="3015"/>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4</a:t>
              </a:r>
            </a:p>
          </p:txBody>
        </p:sp>
        <p:sp>
          <p:nvSpPr>
            <p:cNvPr id="22543" name="Rectangle 12"/>
            <p:cNvSpPr>
              <a:spLocks noChangeArrowheads="1"/>
            </p:cNvSpPr>
            <p:nvPr/>
          </p:nvSpPr>
          <p:spPr bwMode="auto">
            <a:xfrm>
              <a:off x="3667" y="2795"/>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Makanan</a:t>
              </a:r>
            </a:p>
          </p:txBody>
        </p:sp>
        <p:sp>
          <p:nvSpPr>
            <p:cNvPr id="22544" name="Rectangle 13"/>
            <p:cNvSpPr>
              <a:spLocks noChangeArrowheads="1"/>
            </p:cNvSpPr>
            <p:nvPr/>
          </p:nvSpPr>
          <p:spPr bwMode="auto">
            <a:xfrm>
              <a:off x="2741" y="2795"/>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Tahu</a:t>
              </a:r>
            </a:p>
          </p:txBody>
        </p:sp>
        <p:sp>
          <p:nvSpPr>
            <p:cNvPr id="22545" name="Rectangle 14"/>
            <p:cNvSpPr>
              <a:spLocks noChangeArrowheads="1"/>
            </p:cNvSpPr>
            <p:nvPr/>
          </p:nvSpPr>
          <p:spPr bwMode="auto">
            <a:xfrm>
              <a:off x="1845" y="2795"/>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201 </a:t>
              </a:r>
            </a:p>
          </p:txBody>
        </p:sp>
        <p:sp>
          <p:nvSpPr>
            <p:cNvPr id="22546" name="Rectangle 15"/>
            <p:cNvSpPr>
              <a:spLocks noChangeArrowheads="1"/>
            </p:cNvSpPr>
            <p:nvPr/>
          </p:nvSpPr>
          <p:spPr bwMode="auto">
            <a:xfrm>
              <a:off x="1039" y="2795"/>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3 </a:t>
              </a:r>
            </a:p>
          </p:txBody>
        </p:sp>
        <p:sp>
          <p:nvSpPr>
            <p:cNvPr id="22547" name="Rectangle 16"/>
            <p:cNvSpPr>
              <a:spLocks noChangeArrowheads="1"/>
            </p:cNvSpPr>
            <p:nvPr/>
          </p:nvSpPr>
          <p:spPr bwMode="auto">
            <a:xfrm>
              <a:off x="3667" y="2575"/>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Elektronika</a:t>
              </a:r>
            </a:p>
          </p:txBody>
        </p:sp>
        <p:sp>
          <p:nvSpPr>
            <p:cNvPr id="22548" name="Rectangle 17"/>
            <p:cNvSpPr>
              <a:spLocks noChangeArrowheads="1"/>
            </p:cNvSpPr>
            <p:nvPr/>
          </p:nvSpPr>
          <p:spPr bwMode="auto">
            <a:xfrm>
              <a:off x="2741" y="2575"/>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Radio</a:t>
              </a:r>
            </a:p>
          </p:txBody>
        </p:sp>
        <p:sp>
          <p:nvSpPr>
            <p:cNvPr id="22549" name="Rectangle 18"/>
            <p:cNvSpPr>
              <a:spLocks noChangeArrowheads="1"/>
            </p:cNvSpPr>
            <p:nvPr/>
          </p:nvSpPr>
          <p:spPr bwMode="auto">
            <a:xfrm>
              <a:off x="1845" y="2575"/>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102 </a:t>
              </a:r>
            </a:p>
          </p:txBody>
        </p:sp>
        <p:sp>
          <p:nvSpPr>
            <p:cNvPr id="22550" name="Rectangle 19"/>
            <p:cNvSpPr>
              <a:spLocks noChangeArrowheads="1"/>
            </p:cNvSpPr>
            <p:nvPr/>
          </p:nvSpPr>
          <p:spPr bwMode="auto">
            <a:xfrm>
              <a:off x="1039" y="2575"/>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 </a:t>
              </a:r>
            </a:p>
          </p:txBody>
        </p:sp>
        <p:sp>
          <p:nvSpPr>
            <p:cNvPr id="22551" name="Rectangle 20"/>
            <p:cNvSpPr>
              <a:spLocks noChangeArrowheads="1"/>
            </p:cNvSpPr>
            <p:nvPr/>
          </p:nvSpPr>
          <p:spPr bwMode="auto">
            <a:xfrm>
              <a:off x="3667" y="2355"/>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Elektronika</a:t>
              </a:r>
            </a:p>
          </p:txBody>
        </p:sp>
        <p:sp>
          <p:nvSpPr>
            <p:cNvPr id="22552" name="Rectangle 21"/>
            <p:cNvSpPr>
              <a:spLocks noChangeArrowheads="1"/>
            </p:cNvSpPr>
            <p:nvPr/>
          </p:nvSpPr>
          <p:spPr bwMode="auto">
            <a:xfrm>
              <a:off x="2741" y="2355"/>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Kulkas </a:t>
              </a:r>
            </a:p>
          </p:txBody>
        </p:sp>
        <p:sp>
          <p:nvSpPr>
            <p:cNvPr id="22553" name="Rectangle 22"/>
            <p:cNvSpPr>
              <a:spLocks noChangeArrowheads="1"/>
            </p:cNvSpPr>
            <p:nvPr/>
          </p:nvSpPr>
          <p:spPr bwMode="auto">
            <a:xfrm>
              <a:off x="1845" y="2355"/>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101 </a:t>
              </a:r>
            </a:p>
          </p:txBody>
        </p:sp>
        <p:sp>
          <p:nvSpPr>
            <p:cNvPr id="22554" name="Rectangle 23"/>
            <p:cNvSpPr>
              <a:spLocks noChangeArrowheads="1"/>
            </p:cNvSpPr>
            <p:nvPr/>
          </p:nvSpPr>
          <p:spPr bwMode="auto">
            <a:xfrm>
              <a:off x="1039" y="2355"/>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a:t>
              </a:r>
            </a:p>
          </p:txBody>
        </p:sp>
        <p:sp>
          <p:nvSpPr>
            <p:cNvPr id="22555" name="Rectangle 24"/>
            <p:cNvSpPr>
              <a:spLocks noChangeArrowheads="1"/>
            </p:cNvSpPr>
            <p:nvPr/>
          </p:nvSpPr>
          <p:spPr bwMode="auto">
            <a:xfrm>
              <a:off x="3667" y="2134"/>
              <a:ext cx="796"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jenis</a:t>
              </a:r>
            </a:p>
          </p:txBody>
        </p:sp>
        <p:sp>
          <p:nvSpPr>
            <p:cNvPr id="22556" name="Rectangle 25"/>
            <p:cNvSpPr>
              <a:spLocks noChangeArrowheads="1"/>
            </p:cNvSpPr>
            <p:nvPr/>
          </p:nvSpPr>
          <p:spPr bwMode="auto">
            <a:xfrm>
              <a:off x="2741" y="2134"/>
              <a:ext cx="92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Nama</a:t>
              </a:r>
            </a:p>
          </p:txBody>
        </p:sp>
        <p:sp>
          <p:nvSpPr>
            <p:cNvPr id="22557" name="Rectangle 26"/>
            <p:cNvSpPr>
              <a:spLocks noChangeArrowheads="1"/>
            </p:cNvSpPr>
            <p:nvPr/>
          </p:nvSpPr>
          <p:spPr bwMode="auto">
            <a:xfrm>
              <a:off x="1845" y="2134"/>
              <a:ext cx="89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Kode</a:t>
              </a:r>
            </a:p>
          </p:txBody>
        </p:sp>
        <p:sp>
          <p:nvSpPr>
            <p:cNvPr id="22558" name="Rectangle 27"/>
            <p:cNvSpPr>
              <a:spLocks noChangeArrowheads="1"/>
            </p:cNvSpPr>
            <p:nvPr/>
          </p:nvSpPr>
          <p:spPr bwMode="auto">
            <a:xfrm>
              <a:off x="1039" y="2134"/>
              <a:ext cx="80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Idprod</a:t>
              </a:r>
            </a:p>
          </p:txBody>
        </p:sp>
        <p:sp>
          <p:nvSpPr>
            <p:cNvPr id="22559" name="Line 28"/>
            <p:cNvSpPr>
              <a:spLocks noChangeShapeType="1"/>
            </p:cNvSpPr>
            <p:nvPr/>
          </p:nvSpPr>
          <p:spPr bwMode="auto">
            <a:xfrm>
              <a:off x="1845" y="2134"/>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0" name="Line 29"/>
            <p:cNvSpPr>
              <a:spLocks noChangeShapeType="1"/>
            </p:cNvSpPr>
            <p:nvPr/>
          </p:nvSpPr>
          <p:spPr bwMode="auto">
            <a:xfrm>
              <a:off x="1039" y="2134"/>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1" name="Line 30"/>
            <p:cNvSpPr>
              <a:spLocks noChangeShapeType="1"/>
            </p:cNvSpPr>
            <p:nvPr/>
          </p:nvSpPr>
          <p:spPr bwMode="auto">
            <a:xfrm>
              <a:off x="2741" y="2134"/>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2" name="Line 31"/>
            <p:cNvSpPr>
              <a:spLocks noChangeShapeType="1"/>
            </p:cNvSpPr>
            <p:nvPr/>
          </p:nvSpPr>
          <p:spPr bwMode="auto">
            <a:xfrm>
              <a:off x="3667" y="2134"/>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3" name="Line 32"/>
            <p:cNvSpPr>
              <a:spLocks noChangeShapeType="1"/>
            </p:cNvSpPr>
            <p:nvPr/>
          </p:nvSpPr>
          <p:spPr bwMode="auto">
            <a:xfrm>
              <a:off x="1039" y="2355"/>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4" name="Line 33"/>
            <p:cNvSpPr>
              <a:spLocks noChangeShapeType="1"/>
            </p:cNvSpPr>
            <p:nvPr/>
          </p:nvSpPr>
          <p:spPr bwMode="auto">
            <a:xfrm>
              <a:off x="1039" y="2575"/>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5" name="Line 34"/>
            <p:cNvSpPr>
              <a:spLocks noChangeShapeType="1"/>
            </p:cNvSpPr>
            <p:nvPr/>
          </p:nvSpPr>
          <p:spPr bwMode="auto">
            <a:xfrm>
              <a:off x="1039" y="2795"/>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6" name="Line 35"/>
            <p:cNvSpPr>
              <a:spLocks noChangeShapeType="1"/>
            </p:cNvSpPr>
            <p:nvPr/>
          </p:nvSpPr>
          <p:spPr bwMode="auto">
            <a:xfrm>
              <a:off x="1039" y="3015"/>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7" name="Line 36"/>
            <p:cNvSpPr>
              <a:spLocks noChangeShapeType="1"/>
            </p:cNvSpPr>
            <p:nvPr/>
          </p:nvSpPr>
          <p:spPr bwMode="auto">
            <a:xfrm>
              <a:off x="1039" y="2134"/>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8" name="Line 37"/>
            <p:cNvSpPr>
              <a:spLocks noChangeShapeType="1"/>
            </p:cNvSpPr>
            <p:nvPr/>
          </p:nvSpPr>
          <p:spPr bwMode="auto">
            <a:xfrm>
              <a:off x="4463" y="2134"/>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9" name="Line 38"/>
            <p:cNvSpPr>
              <a:spLocks noChangeShapeType="1"/>
            </p:cNvSpPr>
            <p:nvPr/>
          </p:nvSpPr>
          <p:spPr bwMode="auto">
            <a:xfrm>
              <a:off x="1039" y="3235"/>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70" name="Line 39"/>
            <p:cNvSpPr>
              <a:spLocks noChangeShapeType="1"/>
            </p:cNvSpPr>
            <p:nvPr/>
          </p:nvSpPr>
          <p:spPr bwMode="auto">
            <a:xfrm>
              <a:off x="1039" y="3455"/>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71" name="Text Box 40"/>
            <p:cNvSpPr txBox="1">
              <a:spLocks noChangeArrowheads="1"/>
            </p:cNvSpPr>
            <p:nvPr/>
          </p:nvSpPr>
          <p:spPr bwMode="auto">
            <a:xfrm>
              <a:off x="-1872" y="1296"/>
              <a:ext cx="222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sz="1984"/>
            </a:p>
          </p:txBody>
        </p:sp>
      </p:grpSp>
      <p:sp>
        <p:nvSpPr>
          <p:cNvPr id="42" name="TextBox 41">
            <a:extLst>
              <a:ext uri="{FF2B5EF4-FFF2-40B4-BE49-F238E27FC236}">
                <a16:creationId xmlns:a16="http://schemas.microsoft.com/office/drawing/2014/main" id="{91EBC0F2-3851-4BC7-AFFE-589E5F517F0A}"/>
              </a:ext>
            </a:extLst>
          </p:cNvPr>
          <p:cNvSpPr txBox="1"/>
          <p:nvPr/>
        </p:nvSpPr>
        <p:spPr>
          <a:xfrm>
            <a:off x="413928" y="4232966"/>
            <a:ext cx="11170468" cy="2554545"/>
          </a:xfrm>
          <a:prstGeom prst="rect">
            <a:avLst/>
          </a:prstGeom>
          <a:noFill/>
        </p:spPr>
        <p:txBody>
          <a:bodyPr wrap="square">
            <a:spAutoFit/>
          </a:bodyPr>
          <a:lstStyle/>
          <a:p>
            <a:r>
              <a:rPr lang="en-US" sz="2400"/>
              <a:t>Di atas merupakan hasil dari query INNER JOIN dengan contoh query sebagai berikut:</a:t>
            </a:r>
          </a:p>
          <a:p>
            <a:endParaRPr lang="en-US" sz="2800" b="1"/>
          </a:p>
          <a:p>
            <a:r>
              <a:rPr lang="en-US" sz="2800" b="1">
                <a:latin typeface="Consolas" panose="020B0609020204030204" pitchFamily="49" charset="0"/>
              </a:rPr>
              <a:t>SELECT produk.*, jenis_produk.nama as jenis from produk </a:t>
            </a:r>
          </a:p>
          <a:p>
            <a:r>
              <a:rPr lang="en-US" sz="2800" b="1">
                <a:latin typeface="Consolas" panose="020B0609020204030204" pitchFamily="49" charset="0"/>
              </a:rPr>
              <a:t>inner join jenis_produk on produk.idjenis=jenis_produk.id;</a:t>
            </a:r>
          </a:p>
        </p:txBody>
      </p:sp>
    </p:spTree>
    <p:extLst>
      <p:ext uri="{BB962C8B-B14F-4D97-AF65-F5344CB8AC3E}">
        <p14:creationId xmlns:p14="http://schemas.microsoft.com/office/powerpoint/2010/main" val="914864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1"/>
          <p:cNvSpPr>
            <a:spLocks noGrp="1" noChangeArrowheads="1"/>
          </p:cNvSpPr>
          <p:nvPr>
            <p:ph type="title"/>
          </p:nvPr>
        </p:nvSpPr>
        <p:spPr>
          <a:xfrm>
            <a:off x="991960" y="406117"/>
            <a:ext cx="8819621" cy="988708"/>
          </a:xfrm>
        </p:spPr>
        <p:txBody>
          <a:bodyPr/>
          <a:lstStyle/>
          <a:p>
            <a:pPr>
              <a:lnSpc>
                <a:spcPct val="100000"/>
              </a:lnSpc>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GB" b="1">
                <a:solidFill>
                  <a:schemeClr val="bg1"/>
                </a:solidFill>
              </a:rPr>
              <a:t>Left Join(1)</a:t>
            </a:r>
            <a:endParaRPr lang="en-GB" b="1" dirty="0">
              <a:solidFill>
                <a:schemeClr val="bg1"/>
              </a:solidFill>
            </a:endParaRPr>
          </a:p>
        </p:txBody>
      </p:sp>
      <p:pic>
        <p:nvPicPr>
          <p:cNvPr id="3" name="Picture 2">
            <a:extLst>
              <a:ext uri="{FF2B5EF4-FFF2-40B4-BE49-F238E27FC236}">
                <a16:creationId xmlns:a16="http://schemas.microsoft.com/office/drawing/2014/main" id="{4EA29908-1568-46AB-9D17-07087992221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55624" y="1743773"/>
            <a:ext cx="10887075" cy="4876800"/>
          </a:xfrm>
          <a:prstGeom prst="rect">
            <a:avLst/>
          </a:prstGeom>
        </p:spPr>
      </p:pic>
    </p:spTree>
    <p:extLst>
      <p:ext uri="{BB962C8B-B14F-4D97-AF65-F5344CB8AC3E}">
        <p14:creationId xmlns:p14="http://schemas.microsoft.com/office/powerpoint/2010/main" val="509794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1"/>
          <p:cNvSpPr>
            <a:spLocks noGrp="1" noChangeArrowheads="1"/>
          </p:cNvSpPr>
          <p:nvPr>
            <p:ph type="title"/>
          </p:nvPr>
        </p:nvSpPr>
        <p:spPr>
          <a:xfrm>
            <a:off x="991960" y="406117"/>
            <a:ext cx="8819621" cy="988708"/>
          </a:xfrm>
        </p:spPr>
        <p:txBody>
          <a:bodyPr/>
          <a:lstStyle/>
          <a:p>
            <a:pPr>
              <a:lnSpc>
                <a:spcPct val="100000"/>
              </a:lnSpc>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GB" b="1">
                <a:solidFill>
                  <a:schemeClr val="bg1"/>
                </a:solidFill>
              </a:rPr>
              <a:t>Left Join(2)</a:t>
            </a:r>
            <a:endParaRPr lang="en-GB" b="1" dirty="0">
              <a:solidFill>
                <a:schemeClr val="bg1"/>
              </a:solidFill>
            </a:endParaRPr>
          </a:p>
        </p:txBody>
      </p:sp>
      <p:grpSp>
        <p:nvGrpSpPr>
          <p:cNvPr id="23558" name="Group 3"/>
          <p:cNvGrpSpPr>
            <a:grpSpLocks/>
          </p:cNvGrpSpPr>
          <p:nvPr/>
        </p:nvGrpSpPr>
        <p:grpSpPr bwMode="auto">
          <a:xfrm>
            <a:off x="-1991360" y="230201"/>
            <a:ext cx="11085774" cy="4282066"/>
            <a:chOff x="-1872" y="1440"/>
            <a:chExt cx="6335" cy="2447"/>
          </a:xfrm>
        </p:grpSpPr>
        <p:sp>
          <p:nvSpPr>
            <p:cNvPr id="23560" name="Rectangle 4"/>
            <p:cNvSpPr>
              <a:spLocks noChangeArrowheads="1"/>
            </p:cNvSpPr>
            <p:nvPr/>
          </p:nvSpPr>
          <p:spPr bwMode="auto">
            <a:xfrm>
              <a:off x="3667" y="3379"/>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Furniture</a:t>
              </a:r>
            </a:p>
          </p:txBody>
        </p:sp>
        <p:sp>
          <p:nvSpPr>
            <p:cNvPr id="23561" name="Rectangle 5"/>
            <p:cNvSpPr>
              <a:spLocks noChangeArrowheads="1"/>
            </p:cNvSpPr>
            <p:nvPr/>
          </p:nvSpPr>
          <p:spPr bwMode="auto">
            <a:xfrm>
              <a:off x="2741" y="3379"/>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Meja</a:t>
              </a:r>
            </a:p>
          </p:txBody>
        </p:sp>
        <p:sp>
          <p:nvSpPr>
            <p:cNvPr id="23562" name="Rectangle 6"/>
            <p:cNvSpPr>
              <a:spLocks noChangeArrowheads="1"/>
            </p:cNvSpPr>
            <p:nvPr/>
          </p:nvSpPr>
          <p:spPr bwMode="auto">
            <a:xfrm>
              <a:off x="1845" y="3379"/>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301</a:t>
              </a:r>
            </a:p>
          </p:txBody>
        </p:sp>
        <p:sp>
          <p:nvSpPr>
            <p:cNvPr id="23563" name="Rectangle 7"/>
            <p:cNvSpPr>
              <a:spLocks noChangeArrowheads="1"/>
            </p:cNvSpPr>
            <p:nvPr/>
          </p:nvSpPr>
          <p:spPr bwMode="auto">
            <a:xfrm>
              <a:off x="1039" y="3379"/>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5</a:t>
              </a:r>
            </a:p>
          </p:txBody>
        </p:sp>
        <p:sp>
          <p:nvSpPr>
            <p:cNvPr id="23564" name="Rectangle 8"/>
            <p:cNvSpPr>
              <a:spLocks noChangeArrowheads="1"/>
            </p:cNvSpPr>
            <p:nvPr/>
          </p:nvSpPr>
          <p:spPr bwMode="auto">
            <a:xfrm>
              <a:off x="3667" y="3159"/>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Makanan</a:t>
              </a:r>
            </a:p>
          </p:txBody>
        </p:sp>
        <p:sp>
          <p:nvSpPr>
            <p:cNvPr id="23565" name="Rectangle 9"/>
            <p:cNvSpPr>
              <a:spLocks noChangeArrowheads="1"/>
            </p:cNvSpPr>
            <p:nvPr/>
          </p:nvSpPr>
          <p:spPr bwMode="auto">
            <a:xfrm>
              <a:off x="2741" y="3159"/>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Tempe</a:t>
              </a:r>
            </a:p>
          </p:txBody>
        </p:sp>
        <p:sp>
          <p:nvSpPr>
            <p:cNvPr id="23566" name="Rectangle 10"/>
            <p:cNvSpPr>
              <a:spLocks noChangeArrowheads="1"/>
            </p:cNvSpPr>
            <p:nvPr/>
          </p:nvSpPr>
          <p:spPr bwMode="auto">
            <a:xfrm>
              <a:off x="1845" y="3159"/>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202 </a:t>
              </a:r>
            </a:p>
          </p:txBody>
        </p:sp>
        <p:sp>
          <p:nvSpPr>
            <p:cNvPr id="23567" name="Rectangle 11"/>
            <p:cNvSpPr>
              <a:spLocks noChangeArrowheads="1"/>
            </p:cNvSpPr>
            <p:nvPr/>
          </p:nvSpPr>
          <p:spPr bwMode="auto">
            <a:xfrm>
              <a:off x="1039" y="3159"/>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4</a:t>
              </a:r>
            </a:p>
          </p:txBody>
        </p:sp>
        <p:sp>
          <p:nvSpPr>
            <p:cNvPr id="23568" name="Rectangle 12"/>
            <p:cNvSpPr>
              <a:spLocks noChangeArrowheads="1"/>
            </p:cNvSpPr>
            <p:nvPr/>
          </p:nvSpPr>
          <p:spPr bwMode="auto">
            <a:xfrm>
              <a:off x="3667" y="2939"/>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Makanan</a:t>
              </a:r>
            </a:p>
          </p:txBody>
        </p:sp>
        <p:sp>
          <p:nvSpPr>
            <p:cNvPr id="23569" name="Rectangle 13"/>
            <p:cNvSpPr>
              <a:spLocks noChangeArrowheads="1"/>
            </p:cNvSpPr>
            <p:nvPr/>
          </p:nvSpPr>
          <p:spPr bwMode="auto">
            <a:xfrm>
              <a:off x="2741" y="2939"/>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Tahu</a:t>
              </a:r>
            </a:p>
          </p:txBody>
        </p:sp>
        <p:sp>
          <p:nvSpPr>
            <p:cNvPr id="23570" name="Rectangle 14"/>
            <p:cNvSpPr>
              <a:spLocks noChangeArrowheads="1"/>
            </p:cNvSpPr>
            <p:nvPr/>
          </p:nvSpPr>
          <p:spPr bwMode="auto">
            <a:xfrm>
              <a:off x="1845" y="2939"/>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201 </a:t>
              </a:r>
            </a:p>
          </p:txBody>
        </p:sp>
        <p:sp>
          <p:nvSpPr>
            <p:cNvPr id="23571" name="Rectangle 15"/>
            <p:cNvSpPr>
              <a:spLocks noChangeArrowheads="1"/>
            </p:cNvSpPr>
            <p:nvPr/>
          </p:nvSpPr>
          <p:spPr bwMode="auto">
            <a:xfrm>
              <a:off x="1039" y="2939"/>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3 </a:t>
              </a:r>
            </a:p>
          </p:txBody>
        </p:sp>
        <p:sp>
          <p:nvSpPr>
            <p:cNvPr id="23572" name="Rectangle 16"/>
            <p:cNvSpPr>
              <a:spLocks noChangeArrowheads="1"/>
            </p:cNvSpPr>
            <p:nvPr/>
          </p:nvSpPr>
          <p:spPr bwMode="auto">
            <a:xfrm>
              <a:off x="3667" y="2719"/>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Elektronika</a:t>
              </a:r>
            </a:p>
          </p:txBody>
        </p:sp>
        <p:sp>
          <p:nvSpPr>
            <p:cNvPr id="23573" name="Rectangle 17"/>
            <p:cNvSpPr>
              <a:spLocks noChangeArrowheads="1"/>
            </p:cNvSpPr>
            <p:nvPr/>
          </p:nvSpPr>
          <p:spPr bwMode="auto">
            <a:xfrm>
              <a:off x="2741" y="2719"/>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Radio</a:t>
              </a:r>
            </a:p>
          </p:txBody>
        </p:sp>
        <p:sp>
          <p:nvSpPr>
            <p:cNvPr id="23574" name="Rectangle 18"/>
            <p:cNvSpPr>
              <a:spLocks noChangeArrowheads="1"/>
            </p:cNvSpPr>
            <p:nvPr/>
          </p:nvSpPr>
          <p:spPr bwMode="auto">
            <a:xfrm>
              <a:off x="1845" y="2719"/>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102 </a:t>
              </a:r>
            </a:p>
          </p:txBody>
        </p:sp>
        <p:sp>
          <p:nvSpPr>
            <p:cNvPr id="23575" name="Rectangle 19"/>
            <p:cNvSpPr>
              <a:spLocks noChangeArrowheads="1"/>
            </p:cNvSpPr>
            <p:nvPr/>
          </p:nvSpPr>
          <p:spPr bwMode="auto">
            <a:xfrm>
              <a:off x="1039" y="2719"/>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 </a:t>
              </a:r>
            </a:p>
          </p:txBody>
        </p:sp>
        <p:sp>
          <p:nvSpPr>
            <p:cNvPr id="23576" name="Rectangle 20"/>
            <p:cNvSpPr>
              <a:spLocks noChangeArrowheads="1"/>
            </p:cNvSpPr>
            <p:nvPr/>
          </p:nvSpPr>
          <p:spPr bwMode="auto">
            <a:xfrm>
              <a:off x="3667" y="2499"/>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Elektronika</a:t>
              </a:r>
            </a:p>
          </p:txBody>
        </p:sp>
        <p:sp>
          <p:nvSpPr>
            <p:cNvPr id="23577" name="Rectangle 21"/>
            <p:cNvSpPr>
              <a:spLocks noChangeArrowheads="1"/>
            </p:cNvSpPr>
            <p:nvPr/>
          </p:nvSpPr>
          <p:spPr bwMode="auto">
            <a:xfrm>
              <a:off x="2741" y="2499"/>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Kulkas </a:t>
              </a:r>
            </a:p>
          </p:txBody>
        </p:sp>
        <p:sp>
          <p:nvSpPr>
            <p:cNvPr id="23578" name="Rectangle 22"/>
            <p:cNvSpPr>
              <a:spLocks noChangeArrowheads="1"/>
            </p:cNvSpPr>
            <p:nvPr/>
          </p:nvSpPr>
          <p:spPr bwMode="auto">
            <a:xfrm>
              <a:off x="1845" y="2499"/>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101 </a:t>
              </a:r>
            </a:p>
          </p:txBody>
        </p:sp>
        <p:sp>
          <p:nvSpPr>
            <p:cNvPr id="23579" name="Rectangle 23"/>
            <p:cNvSpPr>
              <a:spLocks noChangeArrowheads="1"/>
            </p:cNvSpPr>
            <p:nvPr/>
          </p:nvSpPr>
          <p:spPr bwMode="auto">
            <a:xfrm>
              <a:off x="1039" y="2499"/>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a:t>
              </a:r>
            </a:p>
          </p:txBody>
        </p:sp>
        <p:sp>
          <p:nvSpPr>
            <p:cNvPr id="23580" name="Rectangle 24"/>
            <p:cNvSpPr>
              <a:spLocks noChangeArrowheads="1"/>
            </p:cNvSpPr>
            <p:nvPr/>
          </p:nvSpPr>
          <p:spPr bwMode="auto">
            <a:xfrm>
              <a:off x="3667" y="2278"/>
              <a:ext cx="796"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jenis</a:t>
              </a:r>
            </a:p>
          </p:txBody>
        </p:sp>
        <p:sp>
          <p:nvSpPr>
            <p:cNvPr id="23581" name="Rectangle 25"/>
            <p:cNvSpPr>
              <a:spLocks noChangeArrowheads="1"/>
            </p:cNvSpPr>
            <p:nvPr/>
          </p:nvSpPr>
          <p:spPr bwMode="auto">
            <a:xfrm>
              <a:off x="2741" y="2278"/>
              <a:ext cx="92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Nama</a:t>
              </a:r>
            </a:p>
          </p:txBody>
        </p:sp>
        <p:sp>
          <p:nvSpPr>
            <p:cNvPr id="23582" name="Rectangle 26"/>
            <p:cNvSpPr>
              <a:spLocks noChangeArrowheads="1"/>
            </p:cNvSpPr>
            <p:nvPr/>
          </p:nvSpPr>
          <p:spPr bwMode="auto">
            <a:xfrm>
              <a:off x="1845" y="2278"/>
              <a:ext cx="89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Kode</a:t>
              </a:r>
            </a:p>
          </p:txBody>
        </p:sp>
        <p:sp>
          <p:nvSpPr>
            <p:cNvPr id="23583" name="Rectangle 27"/>
            <p:cNvSpPr>
              <a:spLocks noChangeArrowheads="1"/>
            </p:cNvSpPr>
            <p:nvPr/>
          </p:nvSpPr>
          <p:spPr bwMode="auto">
            <a:xfrm>
              <a:off x="1039" y="2278"/>
              <a:ext cx="80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Idprod</a:t>
              </a:r>
            </a:p>
          </p:txBody>
        </p:sp>
        <p:sp>
          <p:nvSpPr>
            <p:cNvPr id="23584" name="Line 28"/>
            <p:cNvSpPr>
              <a:spLocks noChangeShapeType="1"/>
            </p:cNvSpPr>
            <p:nvPr/>
          </p:nvSpPr>
          <p:spPr bwMode="auto">
            <a:xfrm>
              <a:off x="1039" y="2278"/>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85" name="Line 29"/>
            <p:cNvSpPr>
              <a:spLocks noChangeShapeType="1"/>
            </p:cNvSpPr>
            <p:nvPr/>
          </p:nvSpPr>
          <p:spPr bwMode="auto">
            <a:xfrm>
              <a:off x="2741" y="2278"/>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86" name="Line 30"/>
            <p:cNvSpPr>
              <a:spLocks noChangeShapeType="1"/>
            </p:cNvSpPr>
            <p:nvPr/>
          </p:nvSpPr>
          <p:spPr bwMode="auto">
            <a:xfrm>
              <a:off x="3667" y="2278"/>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87" name="Line 31"/>
            <p:cNvSpPr>
              <a:spLocks noChangeShapeType="1"/>
            </p:cNvSpPr>
            <p:nvPr/>
          </p:nvSpPr>
          <p:spPr bwMode="auto">
            <a:xfrm>
              <a:off x="1039" y="2499"/>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88" name="Line 32"/>
            <p:cNvSpPr>
              <a:spLocks noChangeShapeType="1"/>
            </p:cNvSpPr>
            <p:nvPr/>
          </p:nvSpPr>
          <p:spPr bwMode="auto">
            <a:xfrm>
              <a:off x="1039" y="2719"/>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89" name="Line 33"/>
            <p:cNvSpPr>
              <a:spLocks noChangeShapeType="1"/>
            </p:cNvSpPr>
            <p:nvPr/>
          </p:nvSpPr>
          <p:spPr bwMode="auto">
            <a:xfrm>
              <a:off x="1039" y="2939"/>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90" name="Line 34"/>
            <p:cNvSpPr>
              <a:spLocks noChangeShapeType="1"/>
            </p:cNvSpPr>
            <p:nvPr/>
          </p:nvSpPr>
          <p:spPr bwMode="auto">
            <a:xfrm>
              <a:off x="1039" y="3159"/>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91" name="Line 35"/>
            <p:cNvSpPr>
              <a:spLocks noChangeShapeType="1"/>
            </p:cNvSpPr>
            <p:nvPr/>
          </p:nvSpPr>
          <p:spPr bwMode="auto">
            <a:xfrm>
              <a:off x="4463" y="2278"/>
              <a:ext cx="1" cy="161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92" name="Line 36"/>
            <p:cNvSpPr>
              <a:spLocks noChangeShapeType="1"/>
            </p:cNvSpPr>
            <p:nvPr/>
          </p:nvSpPr>
          <p:spPr bwMode="auto">
            <a:xfrm>
              <a:off x="1039" y="3379"/>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93" name="Line 37"/>
            <p:cNvSpPr>
              <a:spLocks noChangeShapeType="1"/>
            </p:cNvSpPr>
            <p:nvPr/>
          </p:nvSpPr>
          <p:spPr bwMode="auto">
            <a:xfrm>
              <a:off x="1039" y="3599"/>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94" name="Text Box 38"/>
            <p:cNvSpPr txBox="1">
              <a:spLocks noChangeArrowheads="1"/>
            </p:cNvSpPr>
            <p:nvPr/>
          </p:nvSpPr>
          <p:spPr bwMode="auto">
            <a:xfrm>
              <a:off x="-1872" y="1440"/>
              <a:ext cx="222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sz="1984"/>
            </a:p>
          </p:txBody>
        </p:sp>
        <p:sp>
          <p:nvSpPr>
            <p:cNvPr id="23595" name="Rectangle 39"/>
            <p:cNvSpPr>
              <a:spLocks noChangeArrowheads="1"/>
            </p:cNvSpPr>
            <p:nvPr/>
          </p:nvSpPr>
          <p:spPr bwMode="auto">
            <a:xfrm>
              <a:off x="3667" y="3606"/>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Minuman</a:t>
              </a:r>
            </a:p>
          </p:txBody>
        </p:sp>
        <p:sp>
          <p:nvSpPr>
            <p:cNvPr id="23596" name="Rectangle 40"/>
            <p:cNvSpPr>
              <a:spLocks noChangeArrowheads="1"/>
            </p:cNvSpPr>
            <p:nvPr/>
          </p:nvSpPr>
          <p:spPr bwMode="auto">
            <a:xfrm>
              <a:off x="1845" y="3606"/>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sz="1984"/>
            </a:p>
          </p:txBody>
        </p:sp>
        <p:sp>
          <p:nvSpPr>
            <p:cNvPr id="23597" name="Line 41"/>
            <p:cNvSpPr>
              <a:spLocks noChangeShapeType="1"/>
            </p:cNvSpPr>
            <p:nvPr/>
          </p:nvSpPr>
          <p:spPr bwMode="auto">
            <a:xfrm>
              <a:off x="1039" y="3871"/>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98" name="Line 42"/>
            <p:cNvSpPr>
              <a:spLocks noChangeShapeType="1"/>
            </p:cNvSpPr>
            <p:nvPr/>
          </p:nvSpPr>
          <p:spPr bwMode="auto">
            <a:xfrm>
              <a:off x="3669" y="2278"/>
              <a:ext cx="1" cy="161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99" name="Line 43"/>
            <p:cNvSpPr>
              <a:spLocks noChangeShapeType="1"/>
            </p:cNvSpPr>
            <p:nvPr/>
          </p:nvSpPr>
          <p:spPr bwMode="auto">
            <a:xfrm>
              <a:off x="2740" y="2278"/>
              <a:ext cx="1" cy="161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600" name="Line 44"/>
            <p:cNvSpPr>
              <a:spLocks noChangeShapeType="1"/>
            </p:cNvSpPr>
            <p:nvPr/>
          </p:nvSpPr>
          <p:spPr bwMode="auto">
            <a:xfrm>
              <a:off x="1674" y="2278"/>
              <a:ext cx="1" cy="161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601" name="Line 45"/>
            <p:cNvSpPr>
              <a:spLocks noChangeShapeType="1"/>
            </p:cNvSpPr>
            <p:nvPr/>
          </p:nvSpPr>
          <p:spPr bwMode="auto">
            <a:xfrm>
              <a:off x="1039" y="2278"/>
              <a:ext cx="1" cy="161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grpSp>
      <p:sp>
        <p:nvSpPr>
          <p:cNvPr id="47" name="TextBox 46">
            <a:extLst>
              <a:ext uri="{FF2B5EF4-FFF2-40B4-BE49-F238E27FC236}">
                <a16:creationId xmlns:a16="http://schemas.microsoft.com/office/drawing/2014/main" id="{1DD05081-91C4-4F11-BB98-4799E258D8C8}"/>
              </a:ext>
            </a:extLst>
          </p:cNvPr>
          <p:cNvSpPr txBox="1"/>
          <p:nvPr/>
        </p:nvSpPr>
        <p:spPr>
          <a:xfrm>
            <a:off x="558153" y="4564765"/>
            <a:ext cx="11080778" cy="2492990"/>
          </a:xfrm>
          <a:prstGeom prst="rect">
            <a:avLst/>
          </a:prstGeom>
          <a:noFill/>
        </p:spPr>
        <p:txBody>
          <a:bodyPr wrap="square">
            <a:spAutoFit/>
          </a:bodyPr>
          <a:lstStyle/>
          <a:p>
            <a:pPr algn="just"/>
            <a:r>
              <a:rPr lang="en-US" sz="2400"/>
              <a:t>Di dalam slide merupakan hasil dari query LEFT JOIN yang akan menampikan seluruh data pada tabel di sebelah kiri walaupun di sebelah kanan join tabel tidak ada irisan relasi dengan contoh query sebagai berikut:</a:t>
            </a:r>
          </a:p>
          <a:p>
            <a:endParaRPr lang="en-US"/>
          </a:p>
          <a:p>
            <a:r>
              <a:rPr lang="en-US" sz="2400" b="1">
                <a:latin typeface="Consolas" panose="020B0609020204030204" pitchFamily="49" charset="0"/>
              </a:rPr>
              <a:t>SELECT produk.*,jenis_produk.nama as jenis from jenis_produk LEFT JOIN produk on produk.idjenis = jenis_produk.id</a:t>
            </a:r>
          </a:p>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1"/>
          <p:cNvSpPr>
            <a:spLocks noGrp="1" noChangeArrowheads="1"/>
          </p:cNvSpPr>
          <p:nvPr>
            <p:ph type="title"/>
          </p:nvPr>
        </p:nvSpPr>
        <p:spPr>
          <a:xfrm>
            <a:off x="1211368" y="238091"/>
            <a:ext cx="8819621" cy="988708"/>
          </a:xfrm>
        </p:spPr>
        <p:txBody>
          <a:bodyPr/>
          <a:lstStyle/>
          <a:p>
            <a:pPr>
              <a:lnSpc>
                <a:spcPct val="100000"/>
              </a:lnSpc>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GB" b="1">
                <a:solidFill>
                  <a:schemeClr val="bg1"/>
                </a:solidFill>
              </a:rPr>
              <a:t>Right Join(1)</a:t>
            </a:r>
            <a:endParaRPr lang="en-GB" b="1" dirty="0">
              <a:solidFill>
                <a:schemeClr val="bg1"/>
              </a:solidFill>
            </a:endParaRPr>
          </a:p>
        </p:txBody>
      </p:sp>
      <p:pic>
        <p:nvPicPr>
          <p:cNvPr id="3" name="Picture 2">
            <a:extLst>
              <a:ext uri="{FF2B5EF4-FFF2-40B4-BE49-F238E27FC236}">
                <a16:creationId xmlns:a16="http://schemas.microsoft.com/office/drawing/2014/main" id="{A8664C68-5B05-46C9-9B0C-7A435FAEA48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46099" y="1762823"/>
            <a:ext cx="10906125" cy="48387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1"/>
          <p:cNvSpPr>
            <a:spLocks noGrp="1" noChangeArrowheads="1"/>
          </p:cNvSpPr>
          <p:nvPr>
            <p:ph type="title"/>
          </p:nvPr>
        </p:nvSpPr>
        <p:spPr>
          <a:xfrm>
            <a:off x="1211368" y="238091"/>
            <a:ext cx="8819621" cy="988708"/>
          </a:xfrm>
        </p:spPr>
        <p:txBody>
          <a:bodyPr/>
          <a:lstStyle/>
          <a:p>
            <a:pPr>
              <a:lnSpc>
                <a:spcPct val="100000"/>
              </a:lnSpc>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GB" b="1">
                <a:solidFill>
                  <a:schemeClr val="bg1"/>
                </a:solidFill>
              </a:rPr>
              <a:t>Right Join(2)</a:t>
            </a:r>
            <a:endParaRPr lang="en-GB" b="1" dirty="0">
              <a:solidFill>
                <a:schemeClr val="bg1"/>
              </a:solidFill>
            </a:endParaRPr>
          </a:p>
        </p:txBody>
      </p:sp>
      <p:grpSp>
        <p:nvGrpSpPr>
          <p:cNvPr id="24583" name="Group 4"/>
          <p:cNvGrpSpPr>
            <a:grpSpLocks/>
          </p:cNvGrpSpPr>
          <p:nvPr/>
        </p:nvGrpSpPr>
        <p:grpSpPr bwMode="auto">
          <a:xfrm>
            <a:off x="-2854960" y="-163089"/>
            <a:ext cx="12020494" cy="4644969"/>
            <a:chOff x="-1872" y="1584"/>
            <a:chExt cx="6335" cy="2159"/>
          </a:xfrm>
        </p:grpSpPr>
        <p:sp>
          <p:nvSpPr>
            <p:cNvPr id="24584" name="Rectangle 5"/>
            <p:cNvSpPr>
              <a:spLocks noChangeArrowheads="1"/>
            </p:cNvSpPr>
            <p:nvPr/>
          </p:nvSpPr>
          <p:spPr bwMode="auto">
            <a:xfrm>
              <a:off x="3667" y="3523"/>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Furniture</a:t>
              </a:r>
            </a:p>
          </p:txBody>
        </p:sp>
        <p:sp>
          <p:nvSpPr>
            <p:cNvPr id="24585" name="Rectangle 6"/>
            <p:cNvSpPr>
              <a:spLocks noChangeArrowheads="1"/>
            </p:cNvSpPr>
            <p:nvPr/>
          </p:nvSpPr>
          <p:spPr bwMode="auto">
            <a:xfrm>
              <a:off x="2741" y="3523"/>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Meja</a:t>
              </a:r>
            </a:p>
          </p:txBody>
        </p:sp>
        <p:sp>
          <p:nvSpPr>
            <p:cNvPr id="24586" name="Rectangle 7"/>
            <p:cNvSpPr>
              <a:spLocks noChangeArrowheads="1"/>
            </p:cNvSpPr>
            <p:nvPr/>
          </p:nvSpPr>
          <p:spPr bwMode="auto">
            <a:xfrm>
              <a:off x="1845" y="3523"/>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301</a:t>
              </a:r>
            </a:p>
          </p:txBody>
        </p:sp>
        <p:sp>
          <p:nvSpPr>
            <p:cNvPr id="24587" name="Rectangle 8"/>
            <p:cNvSpPr>
              <a:spLocks noChangeArrowheads="1"/>
            </p:cNvSpPr>
            <p:nvPr/>
          </p:nvSpPr>
          <p:spPr bwMode="auto">
            <a:xfrm>
              <a:off x="1039" y="3523"/>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5</a:t>
              </a:r>
            </a:p>
          </p:txBody>
        </p:sp>
        <p:sp>
          <p:nvSpPr>
            <p:cNvPr id="24588" name="Rectangle 9"/>
            <p:cNvSpPr>
              <a:spLocks noChangeArrowheads="1"/>
            </p:cNvSpPr>
            <p:nvPr/>
          </p:nvSpPr>
          <p:spPr bwMode="auto">
            <a:xfrm>
              <a:off x="3667" y="3303"/>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Makanan</a:t>
              </a:r>
            </a:p>
          </p:txBody>
        </p:sp>
        <p:sp>
          <p:nvSpPr>
            <p:cNvPr id="24589" name="Rectangle 10"/>
            <p:cNvSpPr>
              <a:spLocks noChangeArrowheads="1"/>
            </p:cNvSpPr>
            <p:nvPr/>
          </p:nvSpPr>
          <p:spPr bwMode="auto">
            <a:xfrm>
              <a:off x="2741" y="3303"/>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Tempe</a:t>
              </a:r>
            </a:p>
          </p:txBody>
        </p:sp>
        <p:sp>
          <p:nvSpPr>
            <p:cNvPr id="24590" name="Rectangle 11"/>
            <p:cNvSpPr>
              <a:spLocks noChangeArrowheads="1"/>
            </p:cNvSpPr>
            <p:nvPr/>
          </p:nvSpPr>
          <p:spPr bwMode="auto">
            <a:xfrm>
              <a:off x="1845" y="3303"/>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202 </a:t>
              </a:r>
            </a:p>
          </p:txBody>
        </p:sp>
        <p:sp>
          <p:nvSpPr>
            <p:cNvPr id="24591" name="Rectangle 12"/>
            <p:cNvSpPr>
              <a:spLocks noChangeArrowheads="1"/>
            </p:cNvSpPr>
            <p:nvPr/>
          </p:nvSpPr>
          <p:spPr bwMode="auto">
            <a:xfrm>
              <a:off x="1039" y="3303"/>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4</a:t>
              </a:r>
            </a:p>
          </p:txBody>
        </p:sp>
        <p:sp>
          <p:nvSpPr>
            <p:cNvPr id="24592" name="Rectangle 13"/>
            <p:cNvSpPr>
              <a:spLocks noChangeArrowheads="1"/>
            </p:cNvSpPr>
            <p:nvPr/>
          </p:nvSpPr>
          <p:spPr bwMode="auto">
            <a:xfrm>
              <a:off x="3667" y="3083"/>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Makanan</a:t>
              </a:r>
            </a:p>
          </p:txBody>
        </p:sp>
        <p:sp>
          <p:nvSpPr>
            <p:cNvPr id="24593" name="Rectangle 14"/>
            <p:cNvSpPr>
              <a:spLocks noChangeArrowheads="1"/>
            </p:cNvSpPr>
            <p:nvPr/>
          </p:nvSpPr>
          <p:spPr bwMode="auto">
            <a:xfrm>
              <a:off x="2741" y="3083"/>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Tahu</a:t>
              </a:r>
            </a:p>
          </p:txBody>
        </p:sp>
        <p:sp>
          <p:nvSpPr>
            <p:cNvPr id="24594" name="Rectangle 15"/>
            <p:cNvSpPr>
              <a:spLocks noChangeArrowheads="1"/>
            </p:cNvSpPr>
            <p:nvPr/>
          </p:nvSpPr>
          <p:spPr bwMode="auto">
            <a:xfrm>
              <a:off x="1845" y="3083"/>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201 </a:t>
              </a:r>
            </a:p>
          </p:txBody>
        </p:sp>
        <p:sp>
          <p:nvSpPr>
            <p:cNvPr id="24595" name="Rectangle 16"/>
            <p:cNvSpPr>
              <a:spLocks noChangeArrowheads="1"/>
            </p:cNvSpPr>
            <p:nvPr/>
          </p:nvSpPr>
          <p:spPr bwMode="auto">
            <a:xfrm>
              <a:off x="1039" y="3083"/>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3 </a:t>
              </a:r>
            </a:p>
          </p:txBody>
        </p:sp>
        <p:sp>
          <p:nvSpPr>
            <p:cNvPr id="24596" name="Rectangle 17"/>
            <p:cNvSpPr>
              <a:spLocks noChangeArrowheads="1"/>
            </p:cNvSpPr>
            <p:nvPr/>
          </p:nvSpPr>
          <p:spPr bwMode="auto">
            <a:xfrm>
              <a:off x="3667" y="2863"/>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Elektronika</a:t>
              </a:r>
            </a:p>
          </p:txBody>
        </p:sp>
        <p:sp>
          <p:nvSpPr>
            <p:cNvPr id="24597" name="Rectangle 18"/>
            <p:cNvSpPr>
              <a:spLocks noChangeArrowheads="1"/>
            </p:cNvSpPr>
            <p:nvPr/>
          </p:nvSpPr>
          <p:spPr bwMode="auto">
            <a:xfrm>
              <a:off x="2741" y="2863"/>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Radio</a:t>
              </a:r>
            </a:p>
          </p:txBody>
        </p:sp>
        <p:sp>
          <p:nvSpPr>
            <p:cNvPr id="24598" name="Rectangle 19"/>
            <p:cNvSpPr>
              <a:spLocks noChangeArrowheads="1"/>
            </p:cNvSpPr>
            <p:nvPr/>
          </p:nvSpPr>
          <p:spPr bwMode="auto">
            <a:xfrm>
              <a:off x="1845" y="2863"/>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102 </a:t>
              </a:r>
            </a:p>
          </p:txBody>
        </p:sp>
        <p:sp>
          <p:nvSpPr>
            <p:cNvPr id="24599" name="Rectangle 20"/>
            <p:cNvSpPr>
              <a:spLocks noChangeArrowheads="1"/>
            </p:cNvSpPr>
            <p:nvPr/>
          </p:nvSpPr>
          <p:spPr bwMode="auto">
            <a:xfrm>
              <a:off x="1039" y="2863"/>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 </a:t>
              </a:r>
            </a:p>
          </p:txBody>
        </p:sp>
        <p:sp>
          <p:nvSpPr>
            <p:cNvPr id="24600" name="Rectangle 21"/>
            <p:cNvSpPr>
              <a:spLocks noChangeArrowheads="1"/>
            </p:cNvSpPr>
            <p:nvPr/>
          </p:nvSpPr>
          <p:spPr bwMode="auto">
            <a:xfrm>
              <a:off x="3667" y="2643"/>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Elektronika</a:t>
              </a:r>
            </a:p>
          </p:txBody>
        </p:sp>
        <p:sp>
          <p:nvSpPr>
            <p:cNvPr id="24601" name="Rectangle 22"/>
            <p:cNvSpPr>
              <a:spLocks noChangeArrowheads="1"/>
            </p:cNvSpPr>
            <p:nvPr/>
          </p:nvSpPr>
          <p:spPr bwMode="auto">
            <a:xfrm>
              <a:off x="2741" y="2643"/>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Kulkas </a:t>
              </a:r>
            </a:p>
          </p:txBody>
        </p:sp>
        <p:sp>
          <p:nvSpPr>
            <p:cNvPr id="24602" name="Rectangle 23"/>
            <p:cNvSpPr>
              <a:spLocks noChangeArrowheads="1"/>
            </p:cNvSpPr>
            <p:nvPr/>
          </p:nvSpPr>
          <p:spPr bwMode="auto">
            <a:xfrm>
              <a:off x="1845" y="2643"/>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101 </a:t>
              </a:r>
            </a:p>
          </p:txBody>
        </p:sp>
        <p:sp>
          <p:nvSpPr>
            <p:cNvPr id="24603" name="Rectangle 24"/>
            <p:cNvSpPr>
              <a:spLocks noChangeArrowheads="1"/>
            </p:cNvSpPr>
            <p:nvPr/>
          </p:nvSpPr>
          <p:spPr bwMode="auto">
            <a:xfrm>
              <a:off x="1039" y="2643"/>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a:t>
              </a:r>
            </a:p>
          </p:txBody>
        </p:sp>
        <p:sp>
          <p:nvSpPr>
            <p:cNvPr id="24604" name="Rectangle 25"/>
            <p:cNvSpPr>
              <a:spLocks noChangeArrowheads="1"/>
            </p:cNvSpPr>
            <p:nvPr/>
          </p:nvSpPr>
          <p:spPr bwMode="auto">
            <a:xfrm>
              <a:off x="3667" y="2422"/>
              <a:ext cx="796"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jenis</a:t>
              </a:r>
            </a:p>
          </p:txBody>
        </p:sp>
        <p:sp>
          <p:nvSpPr>
            <p:cNvPr id="24605" name="Rectangle 26"/>
            <p:cNvSpPr>
              <a:spLocks noChangeArrowheads="1"/>
            </p:cNvSpPr>
            <p:nvPr/>
          </p:nvSpPr>
          <p:spPr bwMode="auto">
            <a:xfrm>
              <a:off x="2741" y="2422"/>
              <a:ext cx="92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Nama</a:t>
              </a:r>
            </a:p>
          </p:txBody>
        </p:sp>
        <p:sp>
          <p:nvSpPr>
            <p:cNvPr id="24606" name="Rectangle 27"/>
            <p:cNvSpPr>
              <a:spLocks noChangeArrowheads="1"/>
            </p:cNvSpPr>
            <p:nvPr/>
          </p:nvSpPr>
          <p:spPr bwMode="auto">
            <a:xfrm>
              <a:off x="1845" y="2422"/>
              <a:ext cx="89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Kode</a:t>
              </a:r>
            </a:p>
          </p:txBody>
        </p:sp>
        <p:sp>
          <p:nvSpPr>
            <p:cNvPr id="24607" name="Rectangle 28"/>
            <p:cNvSpPr>
              <a:spLocks noChangeArrowheads="1"/>
            </p:cNvSpPr>
            <p:nvPr/>
          </p:nvSpPr>
          <p:spPr bwMode="auto">
            <a:xfrm>
              <a:off x="1039" y="2422"/>
              <a:ext cx="80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Idprod</a:t>
              </a:r>
            </a:p>
          </p:txBody>
        </p:sp>
        <p:sp>
          <p:nvSpPr>
            <p:cNvPr id="24608" name="Line 29"/>
            <p:cNvSpPr>
              <a:spLocks noChangeShapeType="1"/>
            </p:cNvSpPr>
            <p:nvPr/>
          </p:nvSpPr>
          <p:spPr bwMode="auto">
            <a:xfrm>
              <a:off x="1845" y="2422"/>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09" name="Line 30"/>
            <p:cNvSpPr>
              <a:spLocks noChangeShapeType="1"/>
            </p:cNvSpPr>
            <p:nvPr/>
          </p:nvSpPr>
          <p:spPr bwMode="auto">
            <a:xfrm>
              <a:off x="1039" y="2422"/>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0" name="Line 31"/>
            <p:cNvSpPr>
              <a:spLocks noChangeShapeType="1"/>
            </p:cNvSpPr>
            <p:nvPr/>
          </p:nvSpPr>
          <p:spPr bwMode="auto">
            <a:xfrm>
              <a:off x="2741" y="2422"/>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1" name="Line 32"/>
            <p:cNvSpPr>
              <a:spLocks noChangeShapeType="1"/>
            </p:cNvSpPr>
            <p:nvPr/>
          </p:nvSpPr>
          <p:spPr bwMode="auto">
            <a:xfrm>
              <a:off x="3667" y="2422"/>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2" name="Line 33"/>
            <p:cNvSpPr>
              <a:spLocks noChangeShapeType="1"/>
            </p:cNvSpPr>
            <p:nvPr/>
          </p:nvSpPr>
          <p:spPr bwMode="auto">
            <a:xfrm>
              <a:off x="1039" y="2643"/>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3" name="Line 34"/>
            <p:cNvSpPr>
              <a:spLocks noChangeShapeType="1"/>
            </p:cNvSpPr>
            <p:nvPr/>
          </p:nvSpPr>
          <p:spPr bwMode="auto">
            <a:xfrm>
              <a:off x="1039" y="2863"/>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4" name="Line 35"/>
            <p:cNvSpPr>
              <a:spLocks noChangeShapeType="1"/>
            </p:cNvSpPr>
            <p:nvPr/>
          </p:nvSpPr>
          <p:spPr bwMode="auto">
            <a:xfrm>
              <a:off x="1039" y="3083"/>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5" name="Line 36"/>
            <p:cNvSpPr>
              <a:spLocks noChangeShapeType="1"/>
            </p:cNvSpPr>
            <p:nvPr/>
          </p:nvSpPr>
          <p:spPr bwMode="auto">
            <a:xfrm>
              <a:off x="1039" y="3303"/>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6" name="Line 37"/>
            <p:cNvSpPr>
              <a:spLocks noChangeShapeType="1"/>
            </p:cNvSpPr>
            <p:nvPr/>
          </p:nvSpPr>
          <p:spPr bwMode="auto">
            <a:xfrm>
              <a:off x="1039" y="2422"/>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7" name="Line 38"/>
            <p:cNvSpPr>
              <a:spLocks noChangeShapeType="1"/>
            </p:cNvSpPr>
            <p:nvPr/>
          </p:nvSpPr>
          <p:spPr bwMode="auto">
            <a:xfrm>
              <a:off x="4463" y="2422"/>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8" name="Line 39"/>
            <p:cNvSpPr>
              <a:spLocks noChangeShapeType="1"/>
            </p:cNvSpPr>
            <p:nvPr/>
          </p:nvSpPr>
          <p:spPr bwMode="auto">
            <a:xfrm>
              <a:off x="1039" y="3523"/>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9" name="Line 40"/>
            <p:cNvSpPr>
              <a:spLocks noChangeShapeType="1"/>
            </p:cNvSpPr>
            <p:nvPr/>
          </p:nvSpPr>
          <p:spPr bwMode="auto">
            <a:xfrm>
              <a:off x="1039" y="3743"/>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20" name="Text Box 41"/>
            <p:cNvSpPr txBox="1">
              <a:spLocks noChangeArrowheads="1"/>
            </p:cNvSpPr>
            <p:nvPr/>
          </p:nvSpPr>
          <p:spPr bwMode="auto">
            <a:xfrm>
              <a:off x="-1872" y="1584"/>
              <a:ext cx="222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sz="1984"/>
            </a:p>
          </p:txBody>
        </p:sp>
      </p:grpSp>
      <p:sp>
        <p:nvSpPr>
          <p:cNvPr id="42" name="TextBox 41">
            <a:extLst>
              <a:ext uri="{FF2B5EF4-FFF2-40B4-BE49-F238E27FC236}">
                <a16:creationId xmlns:a16="http://schemas.microsoft.com/office/drawing/2014/main" id="{6A1E801F-E5E0-405D-B221-8F4CF3FA718C}"/>
              </a:ext>
            </a:extLst>
          </p:cNvPr>
          <p:cNvSpPr txBox="1"/>
          <p:nvPr/>
        </p:nvSpPr>
        <p:spPr>
          <a:xfrm>
            <a:off x="402336" y="4528128"/>
            <a:ext cx="11186562" cy="2585323"/>
          </a:xfrm>
          <a:prstGeom prst="rect">
            <a:avLst/>
          </a:prstGeom>
          <a:noFill/>
        </p:spPr>
        <p:txBody>
          <a:bodyPr wrap="square">
            <a:spAutoFit/>
          </a:bodyPr>
          <a:lstStyle/>
          <a:p>
            <a:pPr algn="just"/>
            <a:r>
              <a:rPr lang="en-US" sz="2400"/>
              <a:t>Di dalam slide merupakan hasil dari query RIGHT JOIN yang akan akan menampikan seluruh data pada tabel di sebelah kanan join tabel walaupun tidak ada irisan relasi pada tabel di sebelah kiri dengan contoh query sebagai berikut:</a:t>
            </a:r>
          </a:p>
          <a:p>
            <a:pPr algn="just"/>
            <a:endParaRPr lang="en-US" sz="2400"/>
          </a:p>
          <a:p>
            <a:pPr algn="just"/>
            <a:r>
              <a:rPr lang="en-US" sz="2400" b="1">
                <a:latin typeface="Consolas" panose="020B0609020204030204" pitchFamily="49" charset="0"/>
              </a:rPr>
              <a:t>SELECT produk.*,jenis_produk.nama as jenis from jenis_produk RIGHT JOIN produk on produk.idjenis = jenis_produk.id</a:t>
            </a:r>
          </a:p>
          <a:p>
            <a:endParaRPr lang="en-US"/>
          </a:p>
        </p:txBody>
      </p:sp>
    </p:spTree>
    <p:extLst>
      <p:ext uri="{BB962C8B-B14F-4D97-AF65-F5344CB8AC3E}">
        <p14:creationId xmlns:p14="http://schemas.microsoft.com/office/powerpoint/2010/main" val="3381692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1928733"/>
          </a:xfrm>
          <a:prstGeom prst="rect">
            <a:avLst/>
          </a:prstGeom>
        </p:spPr>
        <p:txBody>
          <a:bodyPr wrap="square">
            <a:spAutoFit/>
          </a:bodyPr>
          <a:lstStyle/>
          <a:p>
            <a:pPr marL="432000" lvl="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ea typeface="DejaVu Sans"/>
                <a:cs typeface="Times New Roman" panose="02020603050405020304" pitchFamily="18" charset="0"/>
              </a:rPr>
              <a:t>https://www.mariadb.org/</a:t>
            </a:r>
          </a:p>
          <a:p>
            <a:pPr marL="432000" lvl="0" indent="-323640">
              <a:spcAft>
                <a:spcPts val="1406"/>
              </a:spcAft>
              <a:buClr>
                <a:srgbClr val="04617B"/>
              </a:buClr>
              <a:buSzPct val="45000"/>
              <a:buFont typeface="Wingdings" charset="2"/>
              <a:buChar char=""/>
            </a:pPr>
            <a:r>
              <a:rPr lang="en-US" sz="3200" dirty="0">
                <a:latin typeface="Times New Roman" panose="02020603050405020304" pitchFamily="18" charset="0"/>
                <a:cs typeface="Times New Roman" panose="02020603050405020304" pitchFamily="18" charset="0"/>
              </a:rPr>
              <a:t>https://www.tutorialspoint.com/mariadb/</a:t>
            </a:r>
          </a:p>
          <a:p>
            <a:pPr marL="432000" lvl="0" indent="-323640">
              <a:spcAft>
                <a:spcPts val="1406"/>
              </a:spcAft>
              <a:buClr>
                <a:srgbClr val="04617B"/>
              </a:buClr>
              <a:buSzPct val="45000"/>
              <a:buFont typeface="Wingdings" charset="2"/>
              <a:buChar char=""/>
            </a:pPr>
            <a:r>
              <a:rPr lang="en-US" sz="3200" dirty="0">
                <a:latin typeface="Times New Roman" panose="02020603050405020304" pitchFamily="18" charset="0"/>
                <a:cs typeface="Times New Roman" panose="02020603050405020304" pitchFamily="18" charset="0"/>
              </a:rPr>
              <a:t>https://www.javatpoint.com/mariadb-tutorial/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Nasrul,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S.Pd.I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S.Kom</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M.Kom</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 name="Text Placeholder 3">
            <a:extLst>
              <a:ext uri="{FF2B5EF4-FFF2-40B4-BE49-F238E27FC236}">
                <a16:creationId xmlns:a16="http://schemas.microsoft.com/office/drawing/2014/main" id="{E90F80E8-6F4B-4EF3-A91F-5834602CA19D}"/>
              </a:ext>
            </a:extLst>
          </p:cNvPr>
          <p:cNvSpPr>
            <a:spLocks noGrp="1"/>
          </p:cNvSpPr>
          <p:nvPr>
            <p:ph type="body"/>
          </p:nvPr>
        </p:nvSpPr>
        <p:spPr>
          <a:xfrm>
            <a:off x="5998140" y="1962359"/>
            <a:ext cx="5339481" cy="3634952"/>
          </a:xfrm>
        </p:spPr>
        <p:style>
          <a:lnRef idx="1">
            <a:schemeClr val="accent1"/>
          </a:lnRef>
          <a:fillRef idx="2">
            <a:schemeClr val="accent1"/>
          </a:fillRef>
          <a:effectRef idx="1">
            <a:schemeClr val="accent1"/>
          </a:effectRef>
          <a:fontRef idx="minor">
            <a:schemeClr val="dk1"/>
          </a:fontRef>
        </p:style>
        <p:txBody>
          <a:bodyPr/>
          <a:lstStyle/>
          <a:p>
            <a:pPr algn="ctr"/>
            <a:r>
              <a:rPr lang="en-US" b="1" err="1">
                <a:solidFill>
                  <a:srgbClr val="002060"/>
                </a:solidFill>
                <a:latin typeface="Agency FB" panose="020B0503020202020204" pitchFamily="34" charset="0"/>
              </a:rPr>
              <a:t>Dosen</a:t>
            </a:r>
            <a:r>
              <a:rPr lang="en-US" b="1">
                <a:solidFill>
                  <a:srgbClr val="002060"/>
                </a:solidFill>
                <a:latin typeface="Agency FB" panose="020B0503020202020204" pitchFamily="34" charset="0"/>
              </a:rPr>
              <a:t> Tetap STT-NF</a:t>
            </a:r>
            <a:endParaRPr lang="en-US" b="1" dirty="0">
              <a:solidFill>
                <a:srgbClr val="002060"/>
              </a:solidFill>
              <a:latin typeface="Agency FB" panose="020B0503020202020204" pitchFamily="34" charset="0"/>
            </a:endParaRPr>
          </a:p>
          <a:p>
            <a:pPr algn="ctr"/>
            <a:r>
              <a:rPr lang="en-US" b="1" dirty="0" err="1">
                <a:solidFill>
                  <a:srgbClr val="002060"/>
                </a:solidFill>
                <a:latin typeface="Agency FB" panose="020B0503020202020204" pitchFamily="34" charset="0"/>
              </a:rPr>
              <a:t>Instruktur</a:t>
            </a:r>
            <a:r>
              <a:rPr lang="en-US" b="1" dirty="0">
                <a:solidFill>
                  <a:srgbClr val="002060"/>
                </a:solidFill>
                <a:latin typeface="Agency FB" panose="020B0503020202020204" pitchFamily="34" charset="0"/>
              </a:rPr>
              <a:t> IT NF Computer</a:t>
            </a:r>
          </a:p>
          <a:p>
            <a:pPr algn="ctr"/>
            <a:r>
              <a:rPr lang="en-US" b="1" dirty="0" err="1">
                <a:solidFill>
                  <a:srgbClr val="002060"/>
                </a:solidFill>
                <a:latin typeface="Agency FB" panose="020B0503020202020204" pitchFamily="34" charset="0"/>
              </a:rPr>
              <a:t>Instruktur</a:t>
            </a:r>
            <a:r>
              <a:rPr lang="en-US" b="1" dirty="0">
                <a:solidFill>
                  <a:srgbClr val="002060"/>
                </a:solidFill>
                <a:latin typeface="Agency FB" panose="020B0503020202020204" pitchFamily="34" charset="0"/>
              </a:rPr>
              <a:t> IT </a:t>
            </a:r>
            <a:r>
              <a:rPr lang="en-US" b="1" dirty="0" err="1">
                <a:solidFill>
                  <a:srgbClr val="002060"/>
                </a:solidFill>
                <a:latin typeface="Agency FB" panose="020B0503020202020204" pitchFamily="34" charset="0"/>
              </a:rPr>
              <a:t>Sekolah</a:t>
            </a:r>
            <a:r>
              <a:rPr lang="en-US" b="1" dirty="0">
                <a:solidFill>
                  <a:srgbClr val="002060"/>
                </a:solidFill>
                <a:latin typeface="Agency FB" panose="020B0503020202020204" pitchFamily="34" charset="0"/>
              </a:rPr>
              <a:t> Programmer YBM PLN</a:t>
            </a:r>
          </a:p>
          <a:p>
            <a:pPr algn="ctr"/>
            <a:r>
              <a:rPr lang="en-US" b="1" dirty="0" err="1">
                <a:solidFill>
                  <a:srgbClr val="002060"/>
                </a:solidFill>
                <a:latin typeface="Agency FB" panose="020B0503020202020204" pitchFamily="34" charset="0"/>
              </a:rPr>
              <a:t>Instruktur</a:t>
            </a:r>
            <a:r>
              <a:rPr lang="en-US" b="1" dirty="0">
                <a:solidFill>
                  <a:srgbClr val="002060"/>
                </a:solidFill>
                <a:latin typeface="Agency FB" panose="020B0503020202020204" pitchFamily="34" charset="0"/>
              </a:rPr>
              <a:t> IT </a:t>
            </a:r>
            <a:r>
              <a:rPr lang="en-US" b="1">
                <a:solidFill>
                  <a:srgbClr val="002060"/>
                </a:solidFill>
                <a:latin typeface="Agency FB" panose="020B0503020202020204" pitchFamily="34" charset="0"/>
              </a:rPr>
              <a:t>Fast Com</a:t>
            </a:r>
            <a:endParaRPr lang="en-US" b="1" dirty="0">
              <a:solidFill>
                <a:srgbClr val="002060"/>
              </a:solidFill>
              <a:latin typeface="Agency FB" panose="020B0503020202020204" pitchFamily="34" charset="0"/>
            </a:endParaRPr>
          </a:p>
        </p:txBody>
      </p:sp>
      <p:sp>
        <p:nvSpPr>
          <p:cNvPr id="7" name="TextBox 6">
            <a:extLst>
              <a:ext uri="{FF2B5EF4-FFF2-40B4-BE49-F238E27FC236}">
                <a16:creationId xmlns:a16="http://schemas.microsoft.com/office/drawing/2014/main" id="{F20AC116-5ACF-4A43-8532-E384EC41F674}"/>
              </a:ext>
            </a:extLst>
          </p:cNvPr>
          <p:cNvSpPr txBox="1"/>
          <p:nvPr/>
        </p:nvSpPr>
        <p:spPr>
          <a:xfrm>
            <a:off x="1076573" y="6033841"/>
            <a:ext cx="34074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Agency FB" panose="020B0503020202020204" pitchFamily="34" charset="0"/>
                <a:ea typeface="DejaVu Sans"/>
                <a:cs typeface="DejaVu Sans"/>
              </a:rPr>
              <a:t>nasrul99@gmail.com</a:t>
            </a:r>
          </a:p>
        </p:txBody>
      </p:sp>
      <p:pic>
        <p:nvPicPr>
          <p:cNvPr id="6" name="Picture 5">
            <a:extLst>
              <a:ext uri="{FF2B5EF4-FFF2-40B4-BE49-F238E27FC236}">
                <a16:creationId xmlns:a16="http://schemas.microsoft.com/office/drawing/2014/main" id="{6FDED13F-0216-4B34-B8F1-F1B17DAC35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573" y="1709270"/>
            <a:ext cx="3233828" cy="4141131"/>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9FB9B46-D960-47B6-95BF-0241B793ED43}"/>
              </a:ext>
            </a:extLst>
          </p:cNvPr>
          <p:cNvSpPr>
            <a:spLocks noChangeArrowheads="1"/>
          </p:cNvSpPr>
          <p:nvPr/>
        </p:nvSpPr>
        <p:spPr bwMode="auto">
          <a:xfrm>
            <a:off x="469667" y="435877"/>
            <a:ext cx="6803708" cy="723340"/>
          </a:xfrm>
          <a:prstGeom prst="rect">
            <a:avLst/>
          </a:prstGeom>
          <a:noFill/>
          <a:ln w="9525">
            <a:noFill/>
            <a:miter lim="800000"/>
            <a:headEnd/>
            <a:tailEnd/>
          </a:ln>
        </p:spPr>
        <p:txBody>
          <a:bodyPr>
            <a:spAutoFit/>
          </a:bodyPr>
          <a:lstStyle/>
          <a:p>
            <a:pPr marL="0" lvl="1"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a:solidFill>
                  <a:schemeClr val="bg1"/>
                </a:solidFill>
                <a:ea typeface="Arial Unicode MS" pitchFamily="34" charset="-128"/>
                <a:cs typeface="Aharoni" pitchFamily="2" charset="-79"/>
              </a:rPr>
              <a:t>RDBMS</a:t>
            </a:r>
          </a:p>
        </p:txBody>
      </p:sp>
      <p:sp>
        <p:nvSpPr>
          <p:cNvPr id="5" name="TextBox 4">
            <a:extLst>
              <a:ext uri="{FF2B5EF4-FFF2-40B4-BE49-F238E27FC236}">
                <a16:creationId xmlns:a16="http://schemas.microsoft.com/office/drawing/2014/main" id="{2084FC03-1395-4704-8EBD-16A5523AFE6D}"/>
              </a:ext>
            </a:extLst>
          </p:cNvPr>
          <p:cNvSpPr txBox="1"/>
          <p:nvPr/>
        </p:nvSpPr>
        <p:spPr>
          <a:xfrm>
            <a:off x="199253" y="2469442"/>
            <a:ext cx="11599817" cy="3539430"/>
          </a:xfrm>
          <a:prstGeom prst="rect">
            <a:avLst/>
          </a:prstGeom>
          <a:noFill/>
        </p:spPr>
        <p:txBody>
          <a:bodyPr wrap="square">
            <a:spAutoFit/>
          </a:bodyPr>
          <a:lstStyle/>
          <a:p>
            <a:pPr algn="just"/>
            <a:r>
              <a:rPr lang="en-US" sz="3200" dirty="0" err="1">
                <a:latin typeface="Times New Roman" panose="02020603050405020304" pitchFamily="18" charset="0"/>
                <a:cs typeface="Times New Roman" panose="02020603050405020304" pitchFamily="18" charset="0"/>
              </a:rPr>
              <a:t>Seperti</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diketahui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bahwa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dalam</a:t>
            </a:r>
            <a:r>
              <a:rPr lang="en-US" sz="3200" dirty="0">
                <a:latin typeface="Times New Roman" panose="02020603050405020304" pitchFamily="18" charset="0"/>
                <a:cs typeface="Times New Roman" panose="02020603050405020304" pitchFamily="18" charset="0"/>
              </a:rPr>
              <a:t> model </a:t>
            </a:r>
            <a:r>
              <a:rPr lang="en-US" sz="3200" dirty="0" err="1">
                <a:latin typeface="Times New Roman" panose="02020603050405020304" pitchFamily="18" charset="0"/>
                <a:cs typeface="Times New Roman" panose="02020603050405020304" pitchFamily="18" charset="0"/>
              </a:rPr>
              <a:t>relasional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suatu</a:t>
            </a:r>
            <a:r>
              <a:rPr lang="en-US" sz="3200" dirty="0">
                <a:latin typeface="Times New Roman" panose="02020603050405020304" pitchFamily="18" charset="0"/>
                <a:cs typeface="Times New Roman" panose="02020603050405020304" pitchFamily="18" charset="0"/>
              </a:rPr>
              <a:t> database </a:t>
            </a:r>
            <a:r>
              <a:rPr lang="en-US" sz="3200" dirty="0" err="1">
                <a:latin typeface="Times New Roman" panose="02020603050405020304" pitchFamily="18" charset="0"/>
                <a:cs typeface="Times New Roman" panose="02020603050405020304" pitchFamily="18" charset="0"/>
              </a:rPr>
              <a:t>dibangun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banyak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tabel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Sebuah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tabel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terdiri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kolom</a:t>
            </a:r>
            <a:r>
              <a:rPr lang="en-US" sz="3200" dirty="0">
                <a:latin typeface="Times New Roman" panose="02020603050405020304" pitchFamily="18" charset="0"/>
                <a:cs typeface="Times New Roman" panose="02020603050405020304" pitchFamily="18" charset="0"/>
              </a:rPr>
              <a:t> dan </a:t>
            </a:r>
            <a:r>
              <a:rPr lang="en-US" sz="3200" dirty="0" err="1">
                <a:latin typeface="Times New Roman" panose="02020603050405020304" pitchFamily="18" charset="0"/>
                <a:cs typeface="Times New Roman" panose="02020603050405020304" pitchFamily="18" charset="0"/>
              </a:rPr>
              <a:t>dilengkapi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baris yang </a:t>
            </a:r>
            <a:r>
              <a:rPr lang="en-US" sz="3200" dirty="0" err="1">
                <a:latin typeface="Times New Roman" panose="02020603050405020304" pitchFamily="18" charset="0"/>
                <a:cs typeface="Times New Roman" panose="02020603050405020304" pitchFamily="18" charset="0"/>
              </a:rPr>
              <a:t>merupakan</a:t>
            </a:r>
            <a:r>
              <a:rPr lang="en-US" sz="3200" dirty="0">
                <a:latin typeface="Times New Roman" panose="02020603050405020304" pitchFamily="18" charset="0"/>
                <a:cs typeface="Times New Roman" panose="02020603050405020304" pitchFamily="18" charset="0"/>
              </a:rPr>
              <a:t> data </a:t>
            </a:r>
            <a:r>
              <a:rPr lang="en-US" sz="3200" dirty="0" err="1">
                <a:latin typeface="Times New Roman" panose="02020603050405020304" pitchFamily="18" charset="0"/>
                <a:cs typeface="Times New Roman" panose="02020603050405020304" pitchFamily="18" charset="0"/>
              </a:rPr>
              <a:t>atau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konten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Namun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dalam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mengolah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suatu</a:t>
            </a:r>
            <a:r>
              <a:rPr lang="en-US" sz="3200" dirty="0">
                <a:latin typeface="Times New Roman" panose="02020603050405020304" pitchFamily="18" charset="0"/>
                <a:cs typeface="Times New Roman" panose="02020603050405020304" pitchFamily="18" charset="0"/>
              </a:rPr>
              <a:t> database yang </a:t>
            </a:r>
            <a:r>
              <a:rPr lang="en-US" sz="3200" dirty="0" err="1">
                <a:latin typeface="Times New Roman" panose="02020603050405020304" pitchFamily="18" charset="0"/>
                <a:cs typeface="Times New Roman" panose="02020603050405020304" pitchFamily="18" charset="0"/>
              </a:rPr>
              <a:t>terintegrasi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diperlukannya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suatu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konsep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menghubungkan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tabel</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satu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lainnya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melalui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kunci</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dimiliki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Itulah</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disebut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RDBMS (Relational Database Management System).</a:t>
            </a:r>
          </a:p>
        </p:txBody>
      </p:sp>
    </p:spTree>
    <p:extLst>
      <p:ext uri="{BB962C8B-B14F-4D97-AF65-F5344CB8AC3E}">
        <p14:creationId xmlns:p14="http://schemas.microsoft.com/office/powerpoint/2010/main" val="4172138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9FB9B46-D960-47B6-95BF-0241B793ED43}"/>
              </a:ext>
            </a:extLst>
          </p:cNvPr>
          <p:cNvSpPr>
            <a:spLocks noChangeArrowheads="1"/>
          </p:cNvSpPr>
          <p:nvPr/>
        </p:nvSpPr>
        <p:spPr bwMode="auto">
          <a:xfrm>
            <a:off x="469667" y="435877"/>
            <a:ext cx="6803708" cy="723340"/>
          </a:xfrm>
          <a:prstGeom prst="rect">
            <a:avLst/>
          </a:prstGeom>
          <a:noFill/>
          <a:ln w="9525">
            <a:noFill/>
            <a:miter lim="800000"/>
            <a:headEnd/>
            <a:tailEnd/>
          </a:ln>
        </p:spPr>
        <p:txBody>
          <a:bodyPr>
            <a:spAutoFit/>
          </a:bodyPr>
          <a:lstStyle/>
          <a:p>
            <a:pPr marL="0" lvl="1"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Fungsi</a:t>
            </a:r>
            <a:r>
              <a:rPr lang="en-US" sz="4409" b="1" dirty="0">
                <a:solidFill>
                  <a:schemeClr val="bg1"/>
                </a:solidFill>
                <a:ea typeface="Arial Unicode MS" pitchFamily="34" charset="-128"/>
                <a:cs typeface="Aharoni" pitchFamily="2" charset="-79"/>
              </a:rPr>
              <a:t> RDBMS</a:t>
            </a:r>
          </a:p>
        </p:txBody>
      </p:sp>
      <p:pic>
        <p:nvPicPr>
          <p:cNvPr id="6" name="Picture 5">
            <a:extLst>
              <a:ext uri="{FF2B5EF4-FFF2-40B4-BE49-F238E27FC236}">
                <a16:creationId xmlns:a16="http://schemas.microsoft.com/office/drawing/2014/main" id="{A08DDC59-B6C0-48A0-8BA9-F786B505F85F}"/>
              </a:ext>
            </a:extLst>
          </p:cNvPr>
          <p:cNvPicPr>
            <a:picLocks noChangeAspect="1"/>
          </p:cNvPicPr>
          <p:nvPr/>
        </p:nvPicPr>
        <p:blipFill>
          <a:blip r:embed="rId3"/>
          <a:stretch>
            <a:fillRect/>
          </a:stretch>
        </p:blipFill>
        <p:spPr>
          <a:xfrm>
            <a:off x="2092319" y="2085707"/>
            <a:ext cx="7312938" cy="4426989"/>
          </a:xfrm>
          <a:prstGeom prst="rect">
            <a:avLst/>
          </a:prstGeom>
          <a:ln w="6350">
            <a:solidFill>
              <a:schemeClr val="tx1"/>
            </a:solidFill>
          </a:ln>
        </p:spPr>
      </p:pic>
    </p:spTree>
    <p:extLst>
      <p:ext uri="{BB962C8B-B14F-4D97-AF65-F5344CB8AC3E}">
        <p14:creationId xmlns:p14="http://schemas.microsoft.com/office/powerpoint/2010/main" val="2686180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9FB9B46-D960-47B6-95BF-0241B793ED43}"/>
              </a:ext>
            </a:extLst>
          </p:cNvPr>
          <p:cNvSpPr>
            <a:spLocks noChangeArrowheads="1"/>
          </p:cNvSpPr>
          <p:nvPr/>
        </p:nvSpPr>
        <p:spPr bwMode="auto">
          <a:xfrm>
            <a:off x="469667" y="435877"/>
            <a:ext cx="8439202" cy="723340"/>
          </a:xfrm>
          <a:prstGeom prst="rect">
            <a:avLst/>
          </a:prstGeom>
          <a:noFill/>
          <a:ln w="9525">
            <a:noFill/>
            <a:miter lim="800000"/>
            <a:headEnd/>
            <a:tailEnd/>
          </a:ln>
        </p:spPr>
        <p:txBody>
          <a:bodyPr wrap="square">
            <a:spAutoFit/>
          </a:bodyPr>
          <a:lstStyle/>
          <a:p>
            <a:pPr marL="0" lvl="1"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Perbedaan</a:t>
            </a:r>
            <a:r>
              <a:rPr lang="en-US" sz="4409" b="1" dirty="0">
                <a:solidFill>
                  <a:schemeClr val="bg1"/>
                </a:solidFill>
                <a:ea typeface="Arial Unicode MS" pitchFamily="34" charset="-128"/>
                <a:cs typeface="Aharoni" pitchFamily="2" charset="-79"/>
              </a:rPr>
              <a:t> DBMS &amp; RDBMS</a:t>
            </a:r>
          </a:p>
        </p:txBody>
      </p:sp>
      <p:sp>
        <p:nvSpPr>
          <p:cNvPr id="5" name="TextBox 4">
            <a:extLst>
              <a:ext uri="{FF2B5EF4-FFF2-40B4-BE49-F238E27FC236}">
                <a16:creationId xmlns:a16="http://schemas.microsoft.com/office/drawing/2014/main" id="{B2CC029B-F497-4FDD-8918-DB47C0780BFC}"/>
              </a:ext>
            </a:extLst>
          </p:cNvPr>
          <p:cNvSpPr txBox="1"/>
          <p:nvPr/>
        </p:nvSpPr>
        <p:spPr>
          <a:xfrm>
            <a:off x="469667" y="2417190"/>
            <a:ext cx="11077899" cy="4031873"/>
          </a:xfrm>
          <a:prstGeom prst="rect">
            <a:avLst/>
          </a:prstGeom>
          <a:noFill/>
        </p:spPr>
        <p:txBody>
          <a:bodyPr wrap="square">
            <a:spAutoFit/>
          </a:bodyPr>
          <a:lstStyle/>
          <a:p>
            <a:pPr algn="just"/>
            <a:r>
              <a:rPr lang="en-US" sz="3200" dirty="0" err="1">
                <a:latin typeface="Times New Roman" panose="02020603050405020304" pitchFamily="18" charset="0"/>
                <a:cs typeface="Times New Roman" panose="02020603050405020304" pitchFamily="18" charset="0"/>
              </a:rPr>
              <a:t>Perbedaan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utama</a:t>
            </a:r>
            <a:r>
              <a:rPr lang="en-US" sz="3200" dirty="0">
                <a:latin typeface="Times New Roman" panose="02020603050405020304" pitchFamily="18" charset="0"/>
                <a:cs typeface="Times New Roman" panose="02020603050405020304" pitchFamily="18" charset="0"/>
              </a:rPr>
              <a:t> RDBMS dan DBMS </a:t>
            </a:r>
            <a:r>
              <a:rPr lang="en-US" sz="3200" dirty="0" err="1">
                <a:latin typeface="Times New Roman" panose="02020603050405020304" pitchFamily="18" charset="0"/>
                <a:cs typeface="Times New Roman" panose="02020603050405020304" pitchFamily="18" charset="0"/>
              </a:rPr>
              <a:t>adalah</a:t>
            </a:r>
            <a:r>
              <a:rPr lang="en-US" sz="3200" dirty="0">
                <a:latin typeface="Times New Roman" panose="02020603050405020304" pitchFamily="18" charset="0"/>
                <a:cs typeface="Times New Roman" panose="02020603050405020304" pitchFamily="18" charset="0"/>
              </a:rPr>
              <a:t> RDBMS </a:t>
            </a:r>
            <a:r>
              <a:rPr lang="en-US" sz="3200" dirty="0" err="1">
                <a:latin typeface="Times New Roman" panose="02020603050405020304" pitchFamily="18" charset="0"/>
                <a:cs typeface="Times New Roman" panose="02020603050405020304" pitchFamily="18" charset="0"/>
              </a:rPr>
              <a:t>menyimpan</a:t>
            </a:r>
            <a:r>
              <a:rPr lang="en-US" sz="3200" dirty="0">
                <a:latin typeface="Times New Roman" panose="02020603050405020304" pitchFamily="18" charset="0"/>
                <a:cs typeface="Times New Roman" panose="02020603050405020304" pitchFamily="18" charset="0"/>
              </a:rPr>
              <a:t> data </a:t>
            </a:r>
            <a:r>
              <a:rPr lang="en-US" sz="3200" dirty="0" err="1">
                <a:latin typeface="Times New Roman" panose="02020603050405020304" pitchFamily="18" charset="0"/>
                <a:cs typeface="Times New Roman" panose="02020603050405020304" pitchFamily="18" charset="0"/>
              </a:rPr>
              <a:t>dalam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tabel</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terdiri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kolom</a:t>
            </a:r>
            <a:r>
              <a:rPr lang="en-US" sz="3200" dirty="0">
                <a:latin typeface="Times New Roman" panose="02020603050405020304" pitchFamily="18" charset="0"/>
                <a:cs typeface="Times New Roman" panose="02020603050405020304" pitchFamily="18" charset="0"/>
              </a:rPr>
              <a:t> dan baris. </a:t>
            </a:r>
            <a:r>
              <a:rPr lang="en-US" sz="3200" dirty="0" err="1">
                <a:latin typeface="Times New Roman" panose="02020603050405020304" pitchFamily="18" charset="0"/>
                <a:cs typeface="Times New Roman" panose="02020603050405020304" pitchFamily="18" charset="0"/>
              </a:rPr>
              <a:t>Apakah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begitu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dalam</a:t>
            </a:r>
            <a:r>
              <a:rPr lang="en-US" sz="3200" dirty="0">
                <a:latin typeface="Times New Roman" panose="02020603050405020304" pitchFamily="18" charset="0"/>
                <a:cs typeface="Times New Roman" panose="02020603050405020304" pitchFamily="18" charset="0"/>
              </a:rPr>
              <a:t> DBMS </a:t>
            </a:r>
            <a:r>
              <a:rPr lang="en-US" sz="3200" dirty="0" err="1">
                <a:latin typeface="Times New Roman" panose="02020603050405020304" pitchFamily="18" charset="0"/>
                <a:cs typeface="Times New Roman" panose="02020603050405020304" pitchFamily="18" charset="0"/>
              </a:rPr>
              <a:t>tidak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terdapat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tabel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Boleh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jadi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dalam</a:t>
            </a:r>
            <a:r>
              <a:rPr lang="en-US" sz="3200" dirty="0">
                <a:latin typeface="Times New Roman" panose="02020603050405020304" pitchFamily="18" charset="0"/>
                <a:cs typeface="Times New Roman" panose="02020603050405020304" pitchFamily="18" charset="0"/>
              </a:rPr>
              <a:t> DBMS </a:t>
            </a:r>
            <a:r>
              <a:rPr lang="en-US" sz="3200" dirty="0" err="1">
                <a:latin typeface="Times New Roman" panose="02020603050405020304" pitchFamily="18" charset="0"/>
                <a:cs typeface="Times New Roman" panose="02020603050405020304" pitchFamily="18" charset="0"/>
              </a:rPr>
              <a:t>memiliki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tabel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namun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tabel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tersebut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belum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direlasikan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satu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lainnya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adanya</a:t>
            </a:r>
            <a:r>
              <a:rPr lang="en-US" sz="3200" dirty="0">
                <a:latin typeface="Times New Roman" panose="02020603050405020304" pitchFamily="18" charset="0"/>
                <a:cs typeface="Times New Roman" panose="02020603050405020304" pitchFamily="18" charset="0"/>
              </a:rPr>
              <a:t> RDBMS, data yang </a:t>
            </a:r>
            <a:r>
              <a:rPr lang="en-US" sz="3200" dirty="0" err="1">
                <a:latin typeface="Times New Roman" panose="02020603050405020304" pitchFamily="18" charset="0"/>
                <a:cs typeface="Times New Roman" panose="02020603050405020304" pitchFamily="18" charset="0"/>
              </a:rPr>
              <a:t>terdapat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dalam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satu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tabel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dapat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dihubungkan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tabel</a:t>
            </a:r>
            <a:r>
              <a:rPr lang="en-US" sz="3200" dirty="0">
                <a:latin typeface="Times New Roman" panose="02020603050405020304" pitchFamily="18" charset="0"/>
                <a:cs typeface="Times New Roman" panose="02020603050405020304" pitchFamily="18" charset="0"/>
              </a:rPr>
              <a:t> yang lain. </a:t>
            </a:r>
            <a:r>
              <a:rPr lang="en-US" sz="3200" dirty="0" err="1">
                <a:latin typeface="Times New Roman" panose="02020603050405020304" pitchFamily="18" charset="0"/>
                <a:cs typeface="Times New Roman" panose="02020603050405020304" pitchFamily="18" charset="0"/>
              </a:rPr>
              <a:t>Sedangkan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dalam</a:t>
            </a:r>
            <a:r>
              <a:rPr lang="en-US" sz="3200" dirty="0">
                <a:latin typeface="Times New Roman" panose="02020603050405020304" pitchFamily="18" charset="0"/>
                <a:cs typeface="Times New Roman" panose="02020603050405020304" pitchFamily="18" charset="0"/>
              </a:rPr>
              <a:t> DBMS, data </a:t>
            </a:r>
            <a:r>
              <a:rPr lang="en-US" sz="3200" dirty="0" err="1">
                <a:latin typeface="Times New Roman" panose="02020603050405020304" pitchFamily="18" charset="0"/>
                <a:cs typeface="Times New Roman" panose="02020603050405020304" pitchFamily="18" charset="0"/>
              </a:rPr>
              <a:t>disimpan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sebagai</a:t>
            </a:r>
            <a:r>
              <a:rPr lang="en-US" sz="3200" dirty="0">
                <a:latin typeface="Times New Roman" panose="02020603050405020304" pitchFamily="18" charset="0"/>
                <a:cs typeface="Times New Roman" panose="02020603050405020304" pitchFamily="18" charset="0"/>
              </a:rPr>
              <a:t> file.</a:t>
            </a:r>
          </a:p>
        </p:txBody>
      </p:sp>
    </p:spTree>
    <p:extLst>
      <p:ext uri="{BB962C8B-B14F-4D97-AF65-F5344CB8AC3E}">
        <p14:creationId xmlns:p14="http://schemas.microsoft.com/office/powerpoint/2010/main" val="958446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9FB9B46-D960-47B6-95BF-0241B793ED43}"/>
              </a:ext>
            </a:extLst>
          </p:cNvPr>
          <p:cNvSpPr>
            <a:spLocks noChangeArrowheads="1"/>
          </p:cNvSpPr>
          <p:nvPr/>
        </p:nvSpPr>
        <p:spPr bwMode="auto">
          <a:xfrm>
            <a:off x="469667" y="435877"/>
            <a:ext cx="8439202" cy="723340"/>
          </a:xfrm>
          <a:prstGeom prst="rect">
            <a:avLst/>
          </a:prstGeom>
          <a:noFill/>
          <a:ln w="9525">
            <a:noFill/>
            <a:miter lim="800000"/>
            <a:headEnd/>
            <a:tailEnd/>
          </a:ln>
        </p:spPr>
        <p:txBody>
          <a:bodyPr wrap="square">
            <a:spAutoFit/>
          </a:bodyPr>
          <a:lstStyle/>
          <a:p>
            <a:pPr marL="0" lvl="1"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Jenis</a:t>
            </a:r>
            <a:r>
              <a:rPr lang="en-US" sz="4409" b="1" dirty="0">
                <a:solidFill>
                  <a:schemeClr val="bg1"/>
                </a:solidFill>
                <a:ea typeface="Arial Unicode MS" pitchFamily="34" charset="-128"/>
                <a:cs typeface="Aharoni" pitchFamily="2" charset="-79"/>
              </a:rPr>
              <a:t> </a:t>
            </a:r>
            <a:r>
              <a:rPr lang="en-US" sz="4409" b="1" dirty="0" err="1">
                <a:solidFill>
                  <a:schemeClr val="bg1"/>
                </a:solidFill>
                <a:ea typeface="Arial Unicode MS" pitchFamily="34" charset="-128"/>
                <a:cs typeface="Aharoni" pitchFamily="2" charset="-79"/>
              </a:rPr>
              <a:t>Relasi</a:t>
            </a:r>
            <a:r>
              <a:rPr lang="en-US" sz="4409" b="1" dirty="0">
                <a:solidFill>
                  <a:schemeClr val="bg1"/>
                </a:solidFill>
                <a:ea typeface="Arial Unicode MS" pitchFamily="34" charset="-128"/>
                <a:cs typeface="Aharoni" pitchFamily="2" charset="-79"/>
              </a:rPr>
              <a:t> pada RDBMS</a:t>
            </a:r>
          </a:p>
        </p:txBody>
      </p:sp>
      <p:graphicFrame>
        <p:nvGraphicFramePr>
          <p:cNvPr id="3" name="Diagram 2">
            <a:extLst>
              <a:ext uri="{FF2B5EF4-FFF2-40B4-BE49-F238E27FC236}">
                <a16:creationId xmlns:a16="http://schemas.microsoft.com/office/drawing/2014/main" id="{DF92DD65-D45D-4697-9A16-134A66DEE95C}"/>
              </a:ext>
            </a:extLst>
          </p:cNvPr>
          <p:cNvGraphicFramePr/>
          <p:nvPr/>
        </p:nvGraphicFramePr>
        <p:xfrm>
          <a:off x="2374770" y="1880710"/>
          <a:ext cx="7248783" cy="46157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36779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1"/>
          <p:cNvSpPr>
            <a:spLocks noGrp="1" noChangeArrowheads="1"/>
          </p:cNvSpPr>
          <p:nvPr>
            <p:ph type="title"/>
          </p:nvPr>
        </p:nvSpPr>
        <p:spPr>
          <a:xfrm>
            <a:off x="1088873" y="343845"/>
            <a:ext cx="8819621" cy="988708"/>
          </a:xfrm>
        </p:spPr>
        <p:txBody>
          <a:bodyPr/>
          <a:lstStyle/>
          <a:p>
            <a:pPr>
              <a:lnSpc>
                <a:spcPct val="100000"/>
              </a:lnSpc>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GB" b="1" dirty="0">
                <a:solidFill>
                  <a:schemeClr val="bg1"/>
                </a:solidFill>
              </a:rPr>
              <a:t>Field </a:t>
            </a:r>
            <a:r>
              <a:rPr lang="en-GB" b="1" dirty="0" err="1">
                <a:solidFill>
                  <a:schemeClr val="bg1"/>
                </a:solidFill>
              </a:rPr>
              <a:t>Kunci</a:t>
            </a:r>
            <a:endParaRPr lang="en-GB" b="1" dirty="0">
              <a:solidFill>
                <a:schemeClr val="bg1"/>
              </a:solidFill>
            </a:endParaRPr>
          </a:p>
        </p:txBody>
      </p:sp>
      <p:sp>
        <p:nvSpPr>
          <p:cNvPr id="6" name="Slide Number Placeholder 4"/>
          <p:cNvSpPr>
            <a:spLocks noGrp="1"/>
          </p:cNvSpPr>
          <p:nvPr>
            <p:ph type="sldNum" sz="quarter" idx="4294967295"/>
          </p:nvPr>
        </p:nvSpPr>
        <p:spPr>
          <a:xfrm>
            <a:off x="6457950" y="6356351"/>
            <a:ext cx="2057400" cy="365125"/>
          </a:xfrm>
          <a:prstGeom prst="rect">
            <a:avLst/>
          </a:prstGeom>
        </p:spPr>
        <p:txBody>
          <a:bodyPr vert="horz" lIns="91440" tIns="45720" rIns="91440" bIns="45720" rtlCol="0" anchor="ctr"/>
          <a:lstStyle>
            <a:defPPr>
              <a:defRPr lang="en-GB"/>
            </a:defPPr>
            <a:lvl1pPr algn="r" defTabSz="457200" rtl="0" fontAlgn="base">
              <a:lnSpc>
                <a:spcPct val="127000"/>
              </a:lnSpc>
              <a:spcBef>
                <a:spcPct val="0"/>
              </a:spcBef>
              <a:spcAft>
                <a:spcPct val="0"/>
              </a:spcAft>
              <a:buClr>
                <a:srgbClr val="000000"/>
              </a:buClr>
              <a:buSzPct val="100000"/>
              <a:buFont typeface="Times New Roman" panose="02020603050405020304" pitchFamily="18" charset="0"/>
              <a:defRPr sz="900" kern="1200">
                <a:solidFill>
                  <a:schemeClr val="tx1">
                    <a:tint val="75000"/>
                  </a:schemeClr>
                </a:solidFill>
                <a:latin typeface="Times New Roman" panose="02020603050405020304" pitchFamily="18" charset="0"/>
                <a:ea typeface="+mn-ea"/>
                <a:cs typeface="Arial Unicode MS" panose="020B0604020202020204" pitchFamily="34" charset="-128"/>
              </a:defRPr>
            </a:lvl1pPr>
            <a:lvl2pPr marL="742950" indent="-285750" algn="l" defTabSz="457200" rtl="0" fontAlgn="base">
              <a:lnSpc>
                <a:spcPct val="127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Arial Unicode MS" panose="020B0604020202020204" pitchFamily="34" charset="-128"/>
              </a:defRPr>
            </a:lvl2pPr>
            <a:lvl3pPr marL="1143000" indent="-228600" algn="l" defTabSz="457200" rtl="0" fontAlgn="base">
              <a:lnSpc>
                <a:spcPct val="127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Arial Unicode MS" panose="020B0604020202020204" pitchFamily="34" charset="-128"/>
              </a:defRPr>
            </a:lvl3pPr>
            <a:lvl4pPr marL="1600200" indent="-228600" algn="l" defTabSz="457200" rtl="0" fontAlgn="base">
              <a:lnSpc>
                <a:spcPct val="127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Arial Unicode MS" panose="020B0604020202020204" pitchFamily="34" charset="-128"/>
              </a:defRPr>
            </a:lvl4pPr>
            <a:lvl5pPr marL="2057400" indent="-228600" algn="l" defTabSz="457200" rtl="0" fontAlgn="base">
              <a:lnSpc>
                <a:spcPct val="127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Arial Unicode MS" panose="020B0604020202020204" pitchFamily="34" charset="-128"/>
              </a:defRPr>
            </a:lvl5pPr>
            <a:lvl6pPr marL="2286000" algn="l" defTabSz="914400" rtl="0" eaLnBrk="1" latinLnBrk="0" hangingPunct="1">
              <a:defRPr sz="2400" kern="1200">
                <a:solidFill>
                  <a:schemeClr val="bg1"/>
                </a:solidFill>
                <a:latin typeface="Times New Roman" panose="02020603050405020304" pitchFamily="18" charset="0"/>
                <a:ea typeface="+mn-ea"/>
                <a:cs typeface="Arial Unicode MS" panose="020B0604020202020204" pitchFamily="34" charset="-128"/>
              </a:defRPr>
            </a:lvl6pPr>
            <a:lvl7pPr marL="2743200" algn="l" defTabSz="914400" rtl="0" eaLnBrk="1" latinLnBrk="0" hangingPunct="1">
              <a:defRPr sz="2400" kern="1200">
                <a:solidFill>
                  <a:schemeClr val="bg1"/>
                </a:solidFill>
                <a:latin typeface="Times New Roman" panose="02020603050405020304" pitchFamily="18" charset="0"/>
                <a:ea typeface="+mn-ea"/>
                <a:cs typeface="Arial Unicode MS" panose="020B0604020202020204" pitchFamily="34" charset="-128"/>
              </a:defRPr>
            </a:lvl7pPr>
            <a:lvl8pPr marL="3200400" algn="l" defTabSz="914400" rtl="0" eaLnBrk="1" latinLnBrk="0" hangingPunct="1">
              <a:defRPr sz="2400" kern="1200">
                <a:solidFill>
                  <a:schemeClr val="bg1"/>
                </a:solidFill>
                <a:latin typeface="Times New Roman" panose="02020603050405020304" pitchFamily="18" charset="0"/>
                <a:ea typeface="+mn-ea"/>
                <a:cs typeface="Arial Unicode MS" panose="020B0604020202020204" pitchFamily="34" charset="-128"/>
              </a:defRPr>
            </a:lvl8pPr>
            <a:lvl9pPr marL="3657600" algn="l" defTabSz="914400" rtl="0" eaLnBrk="1" latinLnBrk="0" hangingPunct="1">
              <a:defRPr sz="2400" kern="1200">
                <a:solidFill>
                  <a:schemeClr val="bg1"/>
                </a:solidFill>
                <a:latin typeface="Times New Roman" panose="02020603050405020304" pitchFamily="18" charset="0"/>
                <a:ea typeface="+mn-ea"/>
                <a:cs typeface="Arial Unicode MS" panose="020B0604020202020204" pitchFamily="34" charset="-128"/>
              </a:defRPr>
            </a:lvl9pPr>
          </a:lstStyle>
          <a:p>
            <a:pPr eaLnBrk="1" hangingPunct="1"/>
            <a:fld id="{47F4BF9F-06B5-4AF3-AFA4-C2EAD42F217F}" type="slidenum">
              <a:rPr lang="en-GB" smtClean="0"/>
              <a:pPr eaLnBrk="1" hangingPunct="1"/>
              <a:t>7</a:t>
            </a:fld>
            <a:endParaRPr lang="en-GB" sz="1323">
              <a:solidFill>
                <a:srgbClr val="000000"/>
              </a:solidFill>
              <a:latin typeface="Verdana" panose="020B0604030504040204" pitchFamily="34" charset="0"/>
              <a:cs typeface="DejaVu Sans" panose="020B0603030804020204" pitchFamily="34" charset="0"/>
            </a:endParaRPr>
          </a:p>
        </p:txBody>
      </p:sp>
      <p:sp>
        <p:nvSpPr>
          <p:cNvPr id="16389" name="Text Box 2"/>
          <p:cNvSpPr txBox="1">
            <a:spLocks noChangeArrowheads="1"/>
          </p:cNvSpPr>
          <p:nvPr/>
        </p:nvSpPr>
        <p:spPr bwMode="auto">
          <a:xfrm>
            <a:off x="1088873" y="1705883"/>
            <a:ext cx="9323599" cy="207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eaLnBrk="1" hangingPunct="1">
              <a:lnSpc>
                <a:spcPct val="100000"/>
              </a:lnSpc>
            </a:pPr>
            <a:r>
              <a:rPr lang="en-GB" sz="3200" b="1" dirty="0">
                <a:solidFill>
                  <a:schemeClr val="tx1"/>
                </a:solidFill>
                <a:cs typeface="Times New Roman" panose="02020603050405020304" pitchFamily="18" charset="0"/>
              </a:rPr>
              <a:t>Primary Key : </a:t>
            </a:r>
          </a:p>
          <a:p>
            <a:pPr marL="457200" indent="-457200" eaLnBrk="1" hangingPunct="1">
              <a:lnSpc>
                <a:spcPct val="100000"/>
              </a:lnSpc>
              <a:buClr>
                <a:srgbClr val="003366"/>
              </a:buClr>
              <a:buFont typeface="Arial" panose="020B0604020202020204" pitchFamily="34" charset="0"/>
              <a:buChar char="•"/>
            </a:pPr>
            <a:r>
              <a:rPr lang="en-GB" sz="3200" dirty="0">
                <a:solidFill>
                  <a:schemeClr val="tx1"/>
                </a:solidFill>
                <a:cs typeface="Times New Roman" panose="02020603050405020304" pitchFamily="18" charset="0"/>
              </a:rPr>
              <a:t> Field </a:t>
            </a:r>
            <a:r>
              <a:rPr lang="en-GB" sz="3200" dirty="0" err="1">
                <a:solidFill>
                  <a:schemeClr val="tx1"/>
                </a:solidFill>
                <a:cs typeface="Times New Roman" panose="02020603050405020304" pitchFamily="18" charset="0"/>
              </a:rPr>
              <a:t>kunci</a:t>
            </a:r>
            <a:r>
              <a:rPr lang="en-GB" sz="3200" dirty="0">
                <a:solidFill>
                  <a:schemeClr val="tx1"/>
                </a:solidFill>
                <a:cs typeface="Times New Roman" panose="02020603050405020304" pitchFamily="18" charset="0"/>
              </a:rPr>
              <a:t> </a:t>
            </a:r>
            <a:r>
              <a:rPr lang="en-GB" sz="3200" dirty="0" err="1">
                <a:solidFill>
                  <a:schemeClr val="tx1"/>
                </a:solidFill>
                <a:cs typeface="Times New Roman" panose="02020603050405020304" pitchFamily="18" charset="0"/>
              </a:rPr>
              <a:t>dari</a:t>
            </a:r>
            <a:r>
              <a:rPr lang="en-GB" sz="3200" dirty="0">
                <a:solidFill>
                  <a:schemeClr val="tx1"/>
                </a:solidFill>
                <a:cs typeface="Times New Roman" panose="02020603050405020304" pitchFamily="18" charset="0"/>
              </a:rPr>
              <a:t> </a:t>
            </a:r>
            <a:r>
              <a:rPr lang="en-GB" sz="3200" dirty="0" err="1">
                <a:solidFill>
                  <a:schemeClr val="tx1"/>
                </a:solidFill>
                <a:cs typeface="Times New Roman" panose="02020603050405020304" pitchFamily="18" charset="0"/>
              </a:rPr>
              <a:t>suatu</a:t>
            </a:r>
            <a:r>
              <a:rPr lang="en-GB" sz="3200" dirty="0">
                <a:solidFill>
                  <a:schemeClr val="tx1"/>
                </a:solidFill>
                <a:cs typeface="Times New Roman" panose="02020603050405020304" pitchFamily="18" charset="0"/>
              </a:rPr>
              <a:t> </a:t>
            </a:r>
            <a:r>
              <a:rPr lang="en-GB" sz="3200" dirty="0" err="1">
                <a:solidFill>
                  <a:schemeClr val="tx1"/>
                </a:solidFill>
                <a:cs typeface="Times New Roman" panose="02020603050405020304" pitchFamily="18" charset="0"/>
              </a:rPr>
              <a:t>tabel</a:t>
            </a:r>
            <a:endParaRPr lang="en-GB" sz="3200" dirty="0">
              <a:solidFill>
                <a:schemeClr val="tx1"/>
              </a:solidFill>
              <a:cs typeface="Times New Roman" panose="02020603050405020304" pitchFamily="18" charset="0"/>
            </a:endParaRPr>
          </a:p>
          <a:p>
            <a:pPr marL="457200" indent="-457200" eaLnBrk="1" hangingPunct="1">
              <a:lnSpc>
                <a:spcPct val="100000"/>
              </a:lnSpc>
              <a:buClr>
                <a:srgbClr val="003366"/>
              </a:buClr>
              <a:buFont typeface="Arial" panose="020B0604020202020204" pitchFamily="34" charset="0"/>
              <a:buChar char="•"/>
            </a:pPr>
            <a:r>
              <a:rPr lang="en-GB" sz="3200" dirty="0">
                <a:solidFill>
                  <a:schemeClr val="tx1"/>
                </a:solidFill>
                <a:cs typeface="Times New Roman" panose="02020603050405020304" pitchFamily="18" charset="0"/>
              </a:rPr>
              <a:t> Data </a:t>
            </a:r>
            <a:r>
              <a:rPr lang="en-GB" sz="3200" dirty="0" err="1">
                <a:solidFill>
                  <a:schemeClr val="tx1"/>
                </a:solidFill>
                <a:cs typeface="Times New Roman" panose="02020603050405020304" pitchFamily="18" charset="0"/>
              </a:rPr>
              <a:t>Bersifat</a:t>
            </a:r>
            <a:r>
              <a:rPr lang="en-GB" sz="3200" dirty="0">
                <a:solidFill>
                  <a:schemeClr val="tx1"/>
                </a:solidFill>
                <a:cs typeface="Times New Roman" panose="02020603050405020304" pitchFamily="18" charset="0"/>
              </a:rPr>
              <a:t> </a:t>
            </a:r>
            <a:r>
              <a:rPr lang="en-GB" sz="3200" dirty="0" err="1">
                <a:solidFill>
                  <a:schemeClr val="tx1"/>
                </a:solidFill>
                <a:cs typeface="Times New Roman" panose="02020603050405020304" pitchFamily="18" charset="0"/>
              </a:rPr>
              <a:t>Unik</a:t>
            </a:r>
            <a:r>
              <a:rPr lang="en-GB" sz="3200" dirty="0">
                <a:solidFill>
                  <a:schemeClr val="tx1"/>
                </a:solidFill>
                <a:cs typeface="Times New Roman" panose="02020603050405020304" pitchFamily="18" charset="0"/>
              </a:rPr>
              <a:t> (</a:t>
            </a:r>
            <a:r>
              <a:rPr lang="en-GB" sz="3200" dirty="0" err="1">
                <a:solidFill>
                  <a:schemeClr val="tx1"/>
                </a:solidFill>
                <a:cs typeface="Times New Roman" panose="02020603050405020304" pitchFamily="18" charset="0"/>
              </a:rPr>
              <a:t>Tidak</a:t>
            </a:r>
            <a:r>
              <a:rPr lang="en-GB" sz="3200" dirty="0">
                <a:solidFill>
                  <a:schemeClr val="tx1"/>
                </a:solidFill>
                <a:cs typeface="Times New Roman" panose="02020603050405020304" pitchFamily="18" charset="0"/>
              </a:rPr>
              <a:t> </a:t>
            </a:r>
            <a:r>
              <a:rPr lang="en-GB" sz="3200" dirty="0" err="1">
                <a:solidFill>
                  <a:schemeClr val="tx1"/>
                </a:solidFill>
                <a:cs typeface="Times New Roman" panose="02020603050405020304" pitchFamily="18" charset="0"/>
              </a:rPr>
              <a:t>boleh</a:t>
            </a:r>
            <a:r>
              <a:rPr lang="en-GB" sz="3200" dirty="0">
                <a:solidFill>
                  <a:schemeClr val="tx1"/>
                </a:solidFill>
                <a:cs typeface="Times New Roman" panose="02020603050405020304" pitchFamily="18" charset="0"/>
              </a:rPr>
              <a:t> </a:t>
            </a:r>
            <a:r>
              <a:rPr lang="en-GB" sz="3200" dirty="0" err="1">
                <a:solidFill>
                  <a:schemeClr val="tx1"/>
                </a:solidFill>
                <a:cs typeface="Times New Roman" panose="02020603050405020304" pitchFamily="18" charset="0"/>
              </a:rPr>
              <a:t>ada</a:t>
            </a:r>
            <a:r>
              <a:rPr lang="en-GB" sz="3200" dirty="0">
                <a:solidFill>
                  <a:schemeClr val="tx1"/>
                </a:solidFill>
                <a:cs typeface="Times New Roman" panose="02020603050405020304" pitchFamily="18" charset="0"/>
              </a:rPr>
              <a:t> yang </a:t>
            </a:r>
            <a:r>
              <a:rPr lang="en-GB" sz="3200" dirty="0" err="1">
                <a:solidFill>
                  <a:schemeClr val="tx1"/>
                </a:solidFill>
                <a:cs typeface="Times New Roman" panose="02020603050405020304" pitchFamily="18" charset="0"/>
              </a:rPr>
              <a:t>sama</a:t>
            </a:r>
            <a:r>
              <a:rPr lang="en-GB" sz="3200" dirty="0">
                <a:solidFill>
                  <a:schemeClr val="tx1"/>
                </a:solidFill>
                <a:cs typeface="Times New Roman" panose="02020603050405020304" pitchFamily="18" charset="0"/>
              </a:rPr>
              <a:t>)</a:t>
            </a:r>
            <a:r>
              <a:rPr lang="ar-SA" sz="3200" dirty="0">
                <a:solidFill>
                  <a:schemeClr val="tx1"/>
                </a:solidFill>
                <a:cs typeface="Times New Roman" panose="02020603050405020304" pitchFamily="18" charset="0"/>
              </a:rPr>
              <a:t>‏</a:t>
            </a:r>
            <a:endParaRPr lang="en-GB" sz="3200" dirty="0">
              <a:solidFill>
                <a:schemeClr val="tx1"/>
              </a:solidFill>
              <a:cs typeface="Times New Roman" panose="02020603050405020304" pitchFamily="18" charset="0"/>
            </a:endParaRPr>
          </a:p>
          <a:p>
            <a:pPr marL="457200" indent="-457200" eaLnBrk="1" hangingPunct="1">
              <a:lnSpc>
                <a:spcPct val="100000"/>
              </a:lnSpc>
              <a:buClr>
                <a:srgbClr val="003366"/>
              </a:buClr>
              <a:buFont typeface="Arial" panose="020B0604020202020204" pitchFamily="34" charset="0"/>
              <a:buChar char="•"/>
            </a:pPr>
            <a:r>
              <a:rPr lang="en-GB" sz="3200" dirty="0">
                <a:solidFill>
                  <a:schemeClr val="tx1"/>
                </a:solidFill>
                <a:cs typeface="Times New Roman" panose="02020603050405020304" pitchFamily="18" charset="0"/>
              </a:rPr>
              <a:t> Di index oleh DBMS</a:t>
            </a:r>
          </a:p>
        </p:txBody>
      </p:sp>
      <p:sp>
        <p:nvSpPr>
          <p:cNvPr id="16390" name="Text Box 3"/>
          <p:cNvSpPr txBox="1">
            <a:spLocks noChangeArrowheads="1"/>
          </p:cNvSpPr>
          <p:nvPr/>
        </p:nvSpPr>
        <p:spPr bwMode="auto">
          <a:xfrm>
            <a:off x="959374" y="4040729"/>
            <a:ext cx="10079575" cy="2566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9208" tIns="51588" rIns="99208" bIns="51588">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eaLnBrk="1" hangingPunct="1">
              <a:lnSpc>
                <a:spcPct val="100000"/>
              </a:lnSpc>
            </a:pPr>
            <a:r>
              <a:rPr lang="en-GB" sz="3200" b="1" dirty="0">
                <a:solidFill>
                  <a:schemeClr val="tx1"/>
                </a:solidFill>
                <a:cs typeface="Times New Roman" panose="02020603050405020304" pitchFamily="18" charset="0"/>
              </a:rPr>
              <a:t>Foreign Key : </a:t>
            </a:r>
          </a:p>
          <a:p>
            <a:pPr marL="457200" indent="-457200" eaLnBrk="1" hangingPunct="1">
              <a:lnSpc>
                <a:spcPct val="100000"/>
              </a:lnSpc>
              <a:buClr>
                <a:srgbClr val="003366"/>
              </a:buClr>
              <a:buFont typeface="Arial" panose="020B0604020202020204" pitchFamily="34" charset="0"/>
              <a:buChar char="•"/>
            </a:pPr>
            <a:r>
              <a:rPr lang="en-GB" sz="3200" dirty="0">
                <a:solidFill>
                  <a:schemeClr val="tx1"/>
                </a:solidFill>
                <a:cs typeface="Times New Roman" panose="02020603050405020304" pitchFamily="18" charset="0"/>
              </a:rPr>
              <a:t> Field yang </a:t>
            </a:r>
            <a:r>
              <a:rPr lang="en-GB" sz="3200" dirty="0" err="1">
                <a:solidFill>
                  <a:schemeClr val="tx1"/>
                </a:solidFill>
                <a:cs typeface="Times New Roman" panose="02020603050405020304" pitchFamily="18" charset="0"/>
              </a:rPr>
              <a:t>mengacu</a:t>
            </a:r>
            <a:r>
              <a:rPr lang="en-GB" sz="3200" dirty="0">
                <a:solidFill>
                  <a:schemeClr val="tx1"/>
                </a:solidFill>
                <a:cs typeface="Times New Roman" panose="02020603050405020304" pitchFamily="18" charset="0"/>
              </a:rPr>
              <a:t> </a:t>
            </a:r>
            <a:r>
              <a:rPr lang="en-GB" sz="3200" dirty="0" err="1">
                <a:solidFill>
                  <a:schemeClr val="tx1"/>
                </a:solidFill>
                <a:cs typeface="Times New Roman" panose="02020603050405020304" pitchFamily="18" charset="0"/>
              </a:rPr>
              <a:t>ke</a:t>
            </a:r>
            <a:r>
              <a:rPr lang="en-GB" sz="3200" dirty="0">
                <a:solidFill>
                  <a:schemeClr val="tx1"/>
                </a:solidFill>
                <a:cs typeface="Times New Roman" panose="02020603050405020304" pitchFamily="18" charset="0"/>
              </a:rPr>
              <a:t> </a:t>
            </a:r>
            <a:r>
              <a:rPr lang="en-GB" sz="3200" dirty="0" err="1">
                <a:solidFill>
                  <a:schemeClr val="tx1"/>
                </a:solidFill>
                <a:cs typeface="Times New Roman" panose="02020603050405020304" pitchFamily="18" charset="0"/>
              </a:rPr>
              <a:t>tabel</a:t>
            </a:r>
            <a:r>
              <a:rPr lang="en-GB" sz="3200" dirty="0">
                <a:solidFill>
                  <a:schemeClr val="tx1"/>
                </a:solidFill>
                <a:cs typeface="Times New Roman" panose="02020603050405020304" pitchFamily="18" charset="0"/>
              </a:rPr>
              <a:t> lain</a:t>
            </a:r>
          </a:p>
          <a:p>
            <a:pPr marL="457200" indent="-457200" eaLnBrk="1" hangingPunct="1">
              <a:lnSpc>
                <a:spcPct val="100000"/>
              </a:lnSpc>
              <a:buClr>
                <a:srgbClr val="003366"/>
              </a:buClr>
              <a:buFont typeface="Arial" panose="020B0604020202020204" pitchFamily="34" charset="0"/>
              <a:buChar char="•"/>
            </a:pPr>
            <a:r>
              <a:rPr lang="en-GB" sz="3200" dirty="0">
                <a:solidFill>
                  <a:schemeClr val="tx1"/>
                </a:solidFill>
                <a:cs typeface="Times New Roman" panose="02020603050405020304" pitchFamily="18" charset="0"/>
              </a:rPr>
              <a:t> </a:t>
            </a:r>
            <a:r>
              <a:rPr lang="en-GB" sz="3200" dirty="0" err="1">
                <a:solidFill>
                  <a:schemeClr val="tx1"/>
                </a:solidFill>
                <a:cs typeface="Times New Roman" panose="02020603050405020304" pitchFamily="18" charset="0"/>
              </a:rPr>
              <a:t>Berperan</a:t>
            </a:r>
            <a:r>
              <a:rPr lang="en-GB" sz="3200" dirty="0">
                <a:solidFill>
                  <a:schemeClr val="tx1"/>
                </a:solidFill>
                <a:cs typeface="Times New Roman" panose="02020603050405020304" pitchFamily="18" charset="0"/>
              </a:rPr>
              <a:t> </a:t>
            </a:r>
            <a:r>
              <a:rPr lang="en-GB" sz="3200" dirty="0" err="1">
                <a:solidFill>
                  <a:schemeClr val="tx1"/>
                </a:solidFill>
                <a:cs typeface="Times New Roman" panose="02020603050405020304" pitchFamily="18" charset="0"/>
              </a:rPr>
              <a:t>sebagai</a:t>
            </a:r>
            <a:r>
              <a:rPr lang="en-GB" sz="3200" dirty="0">
                <a:solidFill>
                  <a:schemeClr val="tx1"/>
                </a:solidFill>
                <a:cs typeface="Times New Roman" panose="02020603050405020304" pitchFamily="18" charset="0"/>
              </a:rPr>
              <a:t> </a:t>
            </a:r>
            <a:r>
              <a:rPr lang="en-GB" sz="3200" dirty="0" err="1">
                <a:solidFill>
                  <a:schemeClr val="tx1"/>
                </a:solidFill>
                <a:cs typeface="Times New Roman" panose="02020603050405020304" pitchFamily="18" charset="0"/>
              </a:rPr>
              <a:t>duta</a:t>
            </a:r>
            <a:r>
              <a:rPr lang="en-GB" sz="3200" dirty="0">
                <a:solidFill>
                  <a:schemeClr val="tx1"/>
                </a:solidFill>
                <a:cs typeface="Times New Roman" panose="02020603050405020304" pitchFamily="18" charset="0"/>
              </a:rPr>
              <a:t> data </a:t>
            </a:r>
            <a:r>
              <a:rPr lang="en-GB" sz="3200" dirty="0" err="1">
                <a:solidFill>
                  <a:schemeClr val="tx1"/>
                </a:solidFill>
                <a:cs typeface="Times New Roman" panose="02020603050405020304" pitchFamily="18" charset="0"/>
              </a:rPr>
              <a:t>dari</a:t>
            </a:r>
            <a:r>
              <a:rPr lang="en-GB" sz="3200" dirty="0">
                <a:solidFill>
                  <a:schemeClr val="tx1"/>
                </a:solidFill>
                <a:cs typeface="Times New Roman" panose="02020603050405020304" pitchFamily="18" charset="0"/>
              </a:rPr>
              <a:t> </a:t>
            </a:r>
            <a:r>
              <a:rPr lang="en-GB" sz="3200" dirty="0" err="1">
                <a:solidFill>
                  <a:schemeClr val="tx1"/>
                </a:solidFill>
                <a:cs typeface="Times New Roman" panose="02020603050405020304" pitchFamily="18" charset="0"/>
              </a:rPr>
              <a:t>tabel</a:t>
            </a:r>
            <a:r>
              <a:rPr lang="en-GB" sz="3200" dirty="0">
                <a:solidFill>
                  <a:schemeClr val="tx1"/>
                </a:solidFill>
                <a:cs typeface="Times New Roman" panose="02020603050405020304" pitchFamily="18" charset="0"/>
              </a:rPr>
              <a:t> lain (</a:t>
            </a:r>
            <a:r>
              <a:rPr lang="en-GB" sz="3200" dirty="0" err="1">
                <a:solidFill>
                  <a:schemeClr val="tx1"/>
                </a:solidFill>
                <a:cs typeface="Times New Roman" panose="02020603050405020304" pitchFamily="18" charset="0"/>
              </a:rPr>
              <a:t>tabel</a:t>
            </a:r>
            <a:r>
              <a:rPr lang="en-GB" sz="3200" dirty="0">
                <a:solidFill>
                  <a:schemeClr val="tx1"/>
                </a:solidFill>
                <a:cs typeface="Times New Roman" panose="02020603050405020304" pitchFamily="18" charset="0"/>
              </a:rPr>
              <a:t> </a:t>
            </a:r>
            <a:r>
              <a:rPr lang="en-GB" sz="3200" dirty="0" err="1">
                <a:solidFill>
                  <a:schemeClr val="tx1"/>
                </a:solidFill>
                <a:cs typeface="Times New Roman" panose="02020603050405020304" pitchFamily="18" charset="0"/>
              </a:rPr>
              <a:t>acuan</a:t>
            </a:r>
            <a:r>
              <a:rPr lang="en-GB" sz="3200" dirty="0">
                <a:solidFill>
                  <a:schemeClr val="tx1"/>
                </a:solidFill>
                <a:cs typeface="Times New Roman" panose="02020603050405020304" pitchFamily="18" charset="0"/>
              </a:rPr>
              <a:t>)</a:t>
            </a:r>
            <a:r>
              <a:rPr lang="ar-SA" sz="3200" dirty="0">
                <a:solidFill>
                  <a:schemeClr val="tx1"/>
                </a:solidFill>
                <a:cs typeface="Times New Roman" panose="02020603050405020304" pitchFamily="18" charset="0"/>
              </a:rPr>
              <a:t>‏</a:t>
            </a:r>
            <a:endParaRPr lang="en-GB" sz="3200" dirty="0">
              <a:solidFill>
                <a:schemeClr val="tx1"/>
              </a:solidFill>
              <a:cs typeface="Times New Roman" panose="02020603050405020304" pitchFamily="18" charset="0"/>
            </a:endParaRPr>
          </a:p>
          <a:p>
            <a:pPr marL="457200" indent="-457200" eaLnBrk="1" hangingPunct="1">
              <a:lnSpc>
                <a:spcPct val="100000"/>
              </a:lnSpc>
              <a:buClr>
                <a:srgbClr val="003366"/>
              </a:buClr>
              <a:buFont typeface="Arial" panose="020B0604020202020204" pitchFamily="34" charset="0"/>
              <a:buChar char="•"/>
            </a:pPr>
            <a:r>
              <a:rPr lang="en-GB" sz="3200" dirty="0">
                <a:solidFill>
                  <a:schemeClr val="tx1"/>
                </a:solidFill>
                <a:cs typeface="Times New Roman" panose="02020603050405020304" pitchFamily="18" charset="0"/>
              </a:rPr>
              <a:t> Detail data </a:t>
            </a:r>
            <a:r>
              <a:rPr lang="en-GB" sz="3200" dirty="0" err="1">
                <a:solidFill>
                  <a:schemeClr val="tx1"/>
                </a:solidFill>
                <a:cs typeface="Times New Roman" panose="02020603050405020304" pitchFamily="18" charset="0"/>
              </a:rPr>
              <a:t>berada</a:t>
            </a:r>
            <a:r>
              <a:rPr lang="en-GB" sz="3200" dirty="0">
                <a:solidFill>
                  <a:schemeClr val="tx1"/>
                </a:solidFill>
                <a:cs typeface="Times New Roman" panose="02020603050405020304" pitchFamily="18" charset="0"/>
              </a:rPr>
              <a:t> di </a:t>
            </a:r>
            <a:r>
              <a:rPr lang="en-GB" sz="3200" dirty="0" err="1">
                <a:solidFill>
                  <a:schemeClr val="tx1"/>
                </a:solidFill>
                <a:cs typeface="Times New Roman" panose="02020603050405020304" pitchFamily="18" charset="0"/>
              </a:rPr>
              <a:t>tabel</a:t>
            </a:r>
            <a:r>
              <a:rPr lang="en-GB" sz="3200" dirty="0">
                <a:solidFill>
                  <a:schemeClr val="tx1"/>
                </a:solidFill>
                <a:cs typeface="Times New Roman" panose="02020603050405020304" pitchFamily="18" charset="0"/>
              </a:rPr>
              <a:t> </a:t>
            </a:r>
            <a:r>
              <a:rPr lang="en-GB" sz="3200" dirty="0" err="1">
                <a:solidFill>
                  <a:schemeClr val="tx1"/>
                </a:solidFill>
                <a:cs typeface="Times New Roman" panose="02020603050405020304" pitchFamily="18" charset="0"/>
              </a:rPr>
              <a:t>acuan</a:t>
            </a:r>
            <a:endParaRPr lang="en-GB" sz="3200" dirty="0">
              <a:solidFill>
                <a:schemeClr val="tx1"/>
              </a:solidFill>
              <a:cs typeface="Times New Roman" panose="02020603050405020304" pitchFamily="18" charset="0"/>
            </a:endParaRPr>
          </a:p>
          <a:p>
            <a:pPr marL="457200" indent="-457200" eaLnBrk="1" hangingPunct="1">
              <a:lnSpc>
                <a:spcPct val="100000"/>
              </a:lnSpc>
              <a:buClr>
                <a:srgbClr val="003366"/>
              </a:buClr>
              <a:buFont typeface="Arial" panose="020B0604020202020204" pitchFamily="34" charset="0"/>
              <a:buChar char="•"/>
            </a:pPr>
            <a:r>
              <a:rPr lang="en-GB" sz="3200" dirty="0">
                <a:solidFill>
                  <a:schemeClr val="tx1"/>
                </a:solidFill>
                <a:cs typeface="Times New Roman" panose="02020603050405020304" pitchFamily="18" charset="0"/>
              </a:rPr>
              <a:t> </a:t>
            </a:r>
            <a:r>
              <a:rPr lang="en-GB" sz="3200" dirty="0" err="1">
                <a:solidFill>
                  <a:schemeClr val="tx1"/>
                </a:solidFill>
                <a:cs typeface="Times New Roman" panose="02020603050405020304" pitchFamily="18" charset="0"/>
              </a:rPr>
              <a:t>Biasanya</a:t>
            </a:r>
            <a:r>
              <a:rPr lang="en-GB" sz="3200" dirty="0">
                <a:solidFill>
                  <a:schemeClr val="tx1"/>
                </a:solidFill>
                <a:cs typeface="Times New Roman" panose="02020603050405020304" pitchFamily="18" charset="0"/>
              </a:rPr>
              <a:t> </a:t>
            </a:r>
            <a:r>
              <a:rPr lang="en-GB" sz="3200" dirty="0" err="1">
                <a:solidFill>
                  <a:schemeClr val="tx1"/>
                </a:solidFill>
                <a:cs typeface="Times New Roman" panose="02020603050405020304" pitchFamily="18" charset="0"/>
              </a:rPr>
              <a:t>adalah</a:t>
            </a:r>
            <a:r>
              <a:rPr lang="en-GB" sz="3200" dirty="0">
                <a:solidFill>
                  <a:schemeClr val="tx1"/>
                </a:solidFill>
                <a:cs typeface="Times New Roman" panose="02020603050405020304" pitchFamily="18" charset="0"/>
              </a:rPr>
              <a:t> primary key di </a:t>
            </a:r>
            <a:r>
              <a:rPr lang="en-GB" sz="3200" dirty="0" err="1">
                <a:solidFill>
                  <a:schemeClr val="tx1"/>
                </a:solidFill>
                <a:cs typeface="Times New Roman" panose="02020603050405020304" pitchFamily="18" charset="0"/>
              </a:rPr>
              <a:t>tabel</a:t>
            </a:r>
            <a:r>
              <a:rPr lang="en-GB" sz="3200" dirty="0">
                <a:solidFill>
                  <a:schemeClr val="tx1"/>
                </a:solidFill>
                <a:cs typeface="Times New Roman" panose="02020603050405020304" pitchFamily="18" charset="0"/>
              </a:rPr>
              <a:t> </a:t>
            </a:r>
            <a:r>
              <a:rPr lang="en-GB" sz="3200" dirty="0" err="1">
                <a:solidFill>
                  <a:schemeClr val="tx1"/>
                </a:solidFill>
                <a:cs typeface="Times New Roman" panose="02020603050405020304" pitchFamily="18" charset="0"/>
              </a:rPr>
              <a:t>acuan</a:t>
            </a:r>
            <a:r>
              <a:rPr lang="en-GB" sz="3200" dirty="0">
                <a:solidFill>
                  <a:schemeClr val="tx1"/>
                </a:solidFill>
                <a:cs typeface="Times New Roman" panose="02020603050405020304" pitchFamily="18" charset="0"/>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lide Number Placeholder 4"/>
          <p:cNvSpPr>
            <a:spLocks noGrp="1"/>
          </p:cNvSpPr>
          <p:nvPr>
            <p:ph type="sldNum" sz="quarter" idx="4294967295"/>
          </p:nvPr>
        </p:nvSpPr>
        <p:spPr>
          <a:xfrm>
            <a:off x="6457950" y="6356351"/>
            <a:ext cx="2057400" cy="365125"/>
          </a:xfrm>
          <a:prstGeom prst="rect">
            <a:avLst/>
          </a:prstGeom>
        </p:spPr>
        <p:txBody>
          <a:bodyPr vert="horz" lIns="91440" tIns="45720" rIns="91440" bIns="45720" rtlCol="0" anchor="ctr"/>
          <a:lstStyle>
            <a:defPPr>
              <a:defRPr lang="en-GB"/>
            </a:defPPr>
            <a:lvl1pPr algn="r" defTabSz="457200" rtl="0" fontAlgn="base">
              <a:lnSpc>
                <a:spcPct val="127000"/>
              </a:lnSpc>
              <a:spcBef>
                <a:spcPct val="0"/>
              </a:spcBef>
              <a:spcAft>
                <a:spcPct val="0"/>
              </a:spcAft>
              <a:buClr>
                <a:srgbClr val="000000"/>
              </a:buClr>
              <a:buSzPct val="100000"/>
              <a:buFont typeface="Times New Roman" panose="02020603050405020304" pitchFamily="18" charset="0"/>
              <a:defRPr sz="900" kern="1200">
                <a:solidFill>
                  <a:schemeClr val="tx1">
                    <a:tint val="75000"/>
                  </a:schemeClr>
                </a:solidFill>
                <a:latin typeface="Times New Roman" panose="02020603050405020304" pitchFamily="18" charset="0"/>
                <a:ea typeface="+mn-ea"/>
                <a:cs typeface="Arial Unicode MS" panose="020B0604020202020204" pitchFamily="34" charset="-128"/>
              </a:defRPr>
            </a:lvl1pPr>
            <a:lvl2pPr marL="742950" indent="-285750" algn="l" defTabSz="457200" rtl="0" fontAlgn="base">
              <a:lnSpc>
                <a:spcPct val="127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Arial Unicode MS" panose="020B0604020202020204" pitchFamily="34" charset="-128"/>
              </a:defRPr>
            </a:lvl2pPr>
            <a:lvl3pPr marL="1143000" indent="-228600" algn="l" defTabSz="457200" rtl="0" fontAlgn="base">
              <a:lnSpc>
                <a:spcPct val="127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Arial Unicode MS" panose="020B0604020202020204" pitchFamily="34" charset="-128"/>
              </a:defRPr>
            </a:lvl3pPr>
            <a:lvl4pPr marL="1600200" indent="-228600" algn="l" defTabSz="457200" rtl="0" fontAlgn="base">
              <a:lnSpc>
                <a:spcPct val="127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Arial Unicode MS" panose="020B0604020202020204" pitchFamily="34" charset="-128"/>
              </a:defRPr>
            </a:lvl4pPr>
            <a:lvl5pPr marL="2057400" indent="-228600" algn="l" defTabSz="457200" rtl="0" fontAlgn="base">
              <a:lnSpc>
                <a:spcPct val="127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Arial Unicode MS" panose="020B0604020202020204" pitchFamily="34" charset="-128"/>
              </a:defRPr>
            </a:lvl5pPr>
            <a:lvl6pPr marL="2286000" algn="l" defTabSz="914400" rtl="0" eaLnBrk="1" latinLnBrk="0" hangingPunct="1">
              <a:defRPr sz="2400" kern="1200">
                <a:solidFill>
                  <a:schemeClr val="bg1"/>
                </a:solidFill>
                <a:latin typeface="Times New Roman" panose="02020603050405020304" pitchFamily="18" charset="0"/>
                <a:ea typeface="+mn-ea"/>
                <a:cs typeface="Arial Unicode MS" panose="020B0604020202020204" pitchFamily="34" charset="-128"/>
              </a:defRPr>
            </a:lvl6pPr>
            <a:lvl7pPr marL="2743200" algn="l" defTabSz="914400" rtl="0" eaLnBrk="1" latinLnBrk="0" hangingPunct="1">
              <a:defRPr sz="2400" kern="1200">
                <a:solidFill>
                  <a:schemeClr val="bg1"/>
                </a:solidFill>
                <a:latin typeface="Times New Roman" panose="02020603050405020304" pitchFamily="18" charset="0"/>
                <a:ea typeface="+mn-ea"/>
                <a:cs typeface="Arial Unicode MS" panose="020B0604020202020204" pitchFamily="34" charset="-128"/>
              </a:defRPr>
            </a:lvl7pPr>
            <a:lvl8pPr marL="3200400" algn="l" defTabSz="914400" rtl="0" eaLnBrk="1" latinLnBrk="0" hangingPunct="1">
              <a:defRPr sz="2400" kern="1200">
                <a:solidFill>
                  <a:schemeClr val="bg1"/>
                </a:solidFill>
                <a:latin typeface="Times New Roman" panose="02020603050405020304" pitchFamily="18" charset="0"/>
                <a:ea typeface="+mn-ea"/>
                <a:cs typeface="Arial Unicode MS" panose="020B0604020202020204" pitchFamily="34" charset="-128"/>
              </a:defRPr>
            </a:lvl8pPr>
            <a:lvl9pPr marL="3657600" algn="l" defTabSz="914400" rtl="0" eaLnBrk="1" latinLnBrk="0" hangingPunct="1">
              <a:defRPr sz="2400" kern="1200">
                <a:solidFill>
                  <a:schemeClr val="bg1"/>
                </a:solidFill>
                <a:latin typeface="Times New Roman" panose="02020603050405020304" pitchFamily="18" charset="0"/>
                <a:ea typeface="+mn-ea"/>
                <a:cs typeface="Arial Unicode MS" panose="020B0604020202020204" pitchFamily="34" charset="-128"/>
              </a:defRPr>
            </a:lvl9pPr>
          </a:lstStyle>
          <a:p>
            <a:pPr eaLnBrk="1" hangingPunct="1"/>
            <a:fld id="{47F4BF9F-06B5-4AF3-AFA4-C2EAD42F217F}" type="slidenum">
              <a:rPr lang="en-GB" smtClean="0"/>
              <a:pPr eaLnBrk="1" hangingPunct="1"/>
              <a:t>8</a:t>
            </a:fld>
            <a:endParaRPr lang="en-GB" sz="1323">
              <a:solidFill>
                <a:srgbClr val="000000"/>
              </a:solidFill>
              <a:latin typeface="Verdana" panose="020B0604030504040204" pitchFamily="34" charset="0"/>
              <a:cs typeface="DejaVu Sans" panose="020B0603030804020204" pitchFamily="34" charset="0"/>
            </a:endParaRPr>
          </a:p>
        </p:txBody>
      </p:sp>
      <p:sp>
        <p:nvSpPr>
          <p:cNvPr id="18438" name="Text Box 27"/>
          <p:cNvSpPr txBox="1">
            <a:spLocks noChangeArrowheads="1"/>
          </p:cNvSpPr>
          <p:nvPr/>
        </p:nvSpPr>
        <p:spPr bwMode="auto">
          <a:xfrm>
            <a:off x="1046875" y="447553"/>
            <a:ext cx="8567632" cy="781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eaLnBrk="1" hangingPunct="1">
              <a:lnSpc>
                <a:spcPct val="100000"/>
              </a:lnSpc>
            </a:pPr>
            <a:r>
              <a:rPr lang="en-GB" sz="4400" b="1" dirty="0">
                <a:latin typeface="+mn-lt"/>
              </a:rPr>
              <a:t>One To </a:t>
            </a:r>
            <a:r>
              <a:rPr lang="en-GB" sz="4400" b="1">
                <a:latin typeface="+mn-lt"/>
              </a:rPr>
              <a:t>One Relationship(1)</a:t>
            </a:r>
            <a:endParaRPr lang="en-GB" sz="4400" b="1" dirty="0">
              <a:latin typeface="+mn-lt"/>
            </a:endParaRPr>
          </a:p>
        </p:txBody>
      </p:sp>
      <p:pic>
        <p:nvPicPr>
          <p:cNvPr id="5" name="Picture 4">
            <a:extLst>
              <a:ext uri="{FF2B5EF4-FFF2-40B4-BE49-F238E27FC236}">
                <a16:creationId xmlns:a16="http://schemas.microsoft.com/office/drawing/2014/main" id="{E04A5C4D-2DD5-4792-B79C-7BDFC4F44B2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74712" y="2234311"/>
            <a:ext cx="10248900" cy="38957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lide Number Placeholder 4"/>
          <p:cNvSpPr>
            <a:spLocks noGrp="1"/>
          </p:cNvSpPr>
          <p:nvPr>
            <p:ph type="sldNum" sz="quarter" idx="4294967295"/>
          </p:nvPr>
        </p:nvSpPr>
        <p:spPr>
          <a:xfrm>
            <a:off x="6457950" y="6356351"/>
            <a:ext cx="2057400" cy="365125"/>
          </a:xfrm>
          <a:prstGeom prst="rect">
            <a:avLst/>
          </a:prstGeom>
        </p:spPr>
        <p:txBody>
          <a:bodyPr vert="horz" lIns="91440" tIns="45720" rIns="91440" bIns="45720" rtlCol="0" anchor="ctr"/>
          <a:lstStyle>
            <a:defPPr>
              <a:defRPr lang="en-GB"/>
            </a:defPPr>
            <a:lvl1pPr algn="r" defTabSz="457200" rtl="0" fontAlgn="base">
              <a:lnSpc>
                <a:spcPct val="127000"/>
              </a:lnSpc>
              <a:spcBef>
                <a:spcPct val="0"/>
              </a:spcBef>
              <a:spcAft>
                <a:spcPct val="0"/>
              </a:spcAft>
              <a:buClr>
                <a:srgbClr val="000000"/>
              </a:buClr>
              <a:buSzPct val="100000"/>
              <a:buFont typeface="Times New Roman" panose="02020603050405020304" pitchFamily="18" charset="0"/>
              <a:defRPr sz="900" kern="1200">
                <a:solidFill>
                  <a:schemeClr val="tx1">
                    <a:tint val="75000"/>
                  </a:schemeClr>
                </a:solidFill>
                <a:latin typeface="Times New Roman" panose="02020603050405020304" pitchFamily="18" charset="0"/>
                <a:ea typeface="+mn-ea"/>
                <a:cs typeface="Arial Unicode MS" panose="020B0604020202020204" pitchFamily="34" charset="-128"/>
              </a:defRPr>
            </a:lvl1pPr>
            <a:lvl2pPr marL="742950" indent="-285750" algn="l" defTabSz="457200" rtl="0" fontAlgn="base">
              <a:lnSpc>
                <a:spcPct val="127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Arial Unicode MS" panose="020B0604020202020204" pitchFamily="34" charset="-128"/>
              </a:defRPr>
            </a:lvl2pPr>
            <a:lvl3pPr marL="1143000" indent="-228600" algn="l" defTabSz="457200" rtl="0" fontAlgn="base">
              <a:lnSpc>
                <a:spcPct val="127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Arial Unicode MS" panose="020B0604020202020204" pitchFamily="34" charset="-128"/>
              </a:defRPr>
            </a:lvl3pPr>
            <a:lvl4pPr marL="1600200" indent="-228600" algn="l" defTabSz="457200" rtl="0" fontAlgn="base">
              <a:lnSpc>
                <a:spcPct val="127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Arial Unicode MS" panose="020B0604020202020204" pitchFamily="34" charset="-128"/>
              </a:defRPr>
            </a:lvl4pPr>
            <a:lvl5pPr marL="2057400" indent="-228600" algn="l" defTabSz="457200" rtl="0" fontAlgn="base">
              <a:lnSpc>
                <a:spcPct val="127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Arial Unicode MS" panose="020B0604020202020204" pitchFamily="34" charset="-128"/>
              </a:defRPr>
            </a:lvl5pPr>
            <a:lvl6pPr marL="2286000" algn="l" defTabSz="914400" rtl="0" eaLnBrk="1" latinLnBrk="0" hangingPunct="1">
              <a:defRPr sz="2400" kern="1200">
                <a:solidFill>
                  <a:schemeClr val="bg1"/>
                </a:solidFill>
                <a:latin typeface="Times New Roman" panose="02020603050405020304" pitchFamily="18" charset="0"/>
                <a:ea typeface="+mn-ea"/>
                <a:cs typeface="Arial Unicode MS" panose="020B0604020202020204" pitchFamily="34" charset="-128"/>
              </a:defRPr>
            </a:lvl6pPr>
            <a:lvl7pPr marL="2743200" algn="l" defTabSz="914400" rtl="0" eaLnBrk="1" latinLnBrk="0" hangingPunct="1">
              <a:defRPr sz="2400" kern="1200">
                <a:solidFill>
                  <a:schemeClr val="bg1"/>
                </a:solidFill>
                <a:latin typeface="Times New Roman" panose="02020603050405020304" pitchFamily="18" charset="0"/>
                <a:ea typeface="+mn-ea"/>
                <a:cs typeface="Arial Unicode MS" panose="020B0604020202020204" pitchFamily="34" charset="-128"/>
              </a:defRPr>
            </a:lvl7pPr>
            <a:lvl8pPr marL="3200400" algn="l" defTabSz="914400" rtl="0" eaLnBrk="1" latinLnBrk="0" hangingPunct="1">
              <a:defRPr sz="2400" kern="1200">
                <a:solidFill>
                  <a:schemeClr val="bg1"/>
                </a:solidFill>
                <a:latin typeface="Times New Roman" panose="02020603050405020304" pitchFamily="18" charset="0"/>
                <a:ea typeface="+mn-ea"/>
                <a:cs typeface="Arial Unicode MS" panose="020B0604020202020204" pitchFamily="34" charset="-128"/>
              </a:defRPr>
            </a:lvl8pPr>
            <a:lvl9pPr marL="3657600" algn="l" defTabSz="914400" rtl="0" eaLnBrk="1" latinLnBrk="0" hangingPunct="1">
              <a:defRPr sz="2400" kern="1200">
                <a:solidFill>
                  <a:schemeClr val="bg1"/>
                </a:solidFill>
                <a:latin typeface="Times New Roman" panose="02020603050405020304" pitchFamily="18" charset="0"/>
                <a:ea typeface="+mn-ea"/>
                <a:cs typeface="Arial Unicode MS" panose="020B0604020202020204" pitchFamily="34" charset="-128"/>
              </a:defRPr>
            </a:lvl9pPr>
          </a:lstStyle>
          <a:p>
            <a:pPr eaLnBrk="1" hangingPunct="1"/>
            <a:fld id="{47F4BF9F-06B5-4AF3-AFA4-C2EAD42F217F}" type="slidenum">
              <a:rPr lang="en-GB" smtClean="0"/>
              <a:pPr eaLnBrk="1" hangingPunct="1"/>
              <a:t>9</a:t>
            </a:fld>
            <a:endParaRPr lang="en-GB" sz="1323">
              <a:solidFill>
                <a:srgbClr val="000000"/>
              </a:solidFill>
              <a:latin typeface="Verdana" panose="020B0604030504040204" pitchFamily="34" charset="0"/>
              <a:cs typeface="DejaVu Sans" panose="020B0603030804020204" pitchFamily="34" charset="0"/>
            </a:endParaRPr>
          </a:p>
        </p:txBody>
      </p:sp>
      <p:sp>
        <p:nvSpPr>
          <p:cNvPr id="18438" name="Text Box 27"/>
          <p:cNvSpPr txBox="1">
            <a:spLocks noChangeArrowheads="1"/>
          </p:cNvSpPr>
          <p:nvPr/>
        </p:nvSpPr>
        <p:spPr bwMode="auto">
          <a:xfrm>
            <a:off x="1046875" y="447553"/>
            <a:ext cx="8567632" cy="781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eaLnBrk="1" hangingPunct="1">
              <a:lnSpc>
                <a:spcPct val="100000"/>
              </a:lnSpc>
            </a:pPr>
            <a:r>
              <a:rPr lang="en-GB" sz="4400" b="1" dirty="0">
                <a:latin typeface="+mn-lt"/>
              </a:rPr>
              <a:t>One To </a:t>
            </a:r>
            <a:r>
              <a:rPr lang="en-GB" sz="4400" b="1">
                <a:latin typeface="+mn-lt"/>
              </a:rPr>
              <a:t>One Relationship(2)</a:t>
            </a:r>
            <a:endParaRPr lang="en-GB" sz="4400" b="1" dirty="0">
              <a:latin typeface="+mn-lt"/>
            </a:endParaRPr>
          </a:p>
        </p:txBody>
      </p:sp>
      <p:pic>
        <p:nvPicPr>
          <p:cNvPr id="3" name="Picture 2">
            <a:extLst>
              <a:ext uri="{FF2B5EF4-FFF2-40B4-BE49-F238E27FC236}">
                <a16:creationId xmlns:a16="http://schemas.microsoft.com/office/drawing/2014/main" id="{F10AD5D6-9523-445F-8257-915817F5BF6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381125" y="1776413"/>
            <a:ext cx="10153650" cy="4762500"/>
          </a:xfrm>
          <a:prstGeom prst="rect">
            <a:avLst/>
          </a:prstGeom>
        </p:spPr>
      </p:pic>
    </p:spTree>
    <p:extLst>
      <p:ext uri="{BB962C8B-B14F-4D97-AF65-F5344CB8AC3E}">
        <p14:creationId xmlns:p14="http://schemas.microsoft.com/office/powerpoint/2010/main" val="22243839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nduan_Menyusun_dan_Mereview_Modul_Pelatihan_NF_COMPUTER.pptx" id="{6A7C84BD-FECB-4F08-B00D-BB53D8CA55DF}" vid="{03FCB7D6-D073-4739-8F9D-085FDA196125}"/>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modul_es6</Template>
  <TotalTime>10663</TotalTime>
  <Words>2124</Words>
  <Application>Microsoft Office PowerPoint</Application>
  <PresentationFormat>Custom</PresentationFormat>
  <Paragraphs>242</Paragraphs>
  <Slides>19</Slides>
  <Notes>19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19</vt:i4>
      </vt:variant>
    </vt:vector>
  </HeadingPairs>
  <TitlesOfParts>
    <vt:vector size="31" baseType="lpstr">
      <vt:lpstr>Agency FB</vt:lpstr>
      <vt:lpstr>Arial</vt:lpstr>
      <vt:lpstr>Consolas</vt:lpstr>
      <vt:lpstr>Source Sans Pro</vt:lpstr>
      <vt:lpstr>Source Sans Pro Black</vt:lpstr>
      <vt:lpstr>Source Sans Pro Light</vt:lpstr>
      <vt:lpstr>Symbol</vt:lpstr>
      <vt:lpstr>Times New Roman</vt:lpstr>
      <vt:lpstr>Verdana</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Field Kunci</vt:lpstr>
      <vt:lpstr>PowerPoint Presentation</vt:lpstr>
      <vt:lpstr>PowerPoint Presentation</vt:lpstr>
      <vt:lpstr>PowerPoint Presentation</vt:lpstr>
      <vt:lpstr>PowerPoint Presentation</vt:lpstr>
      <vt:lpstr>Join Tabel</vt:lpstr>
      <vt:lpstr>Inner Join(1)</vt:lpstr>
      <vt:lpstr>Inner Join(2)</vt:lpstr>
      <vt:lpstr>Left Join(1)</vt:lpstr>
      <vt:lpstr>Left Join(2)</vt:lpstr>
      <vt:lpstr>Right Join(1)</vt:lpstr>
      <vt:lpstr>Right Join(2)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nasrul</dc:creator>
  <dc:description/>
  <cp:lastModifiedBy>nasrul ivan</cp:lastModifiedBy>
  <cp:revision>406</cp:revision>
  <cp:lastPrinted>2020-02-04T05:56:17Z</cp:lastPrinted>
  <dcterms:created xsi:type="dcterms:W3CDTF">2020-03-11T07:55:13Z</dcterms:created>
  <dcterms:modified xsi:type="dcterms:W3CDTF">2022-01-27T12:17:08Z</dcterms:modified>
  <dc:language>en-US</dc:language>
</cp:coreProperties>
</file>