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5"/>
  </p:notesMasterIdLst>
  <p:sldIdLst>
    <p:sldId id="256" r:id="rId3"/>
    <p:sldId id="269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7" r:id="rId12"/>
    <p:sldId id="357" r:id="rId13"/>
    <p:sldId id="358" r:id="rId14"/>
  </p:sldIdLst>
  <p:sldSz cx="11998325" cy="7559675"/>
  <p:notesSz cx="7102475" cy="8991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0663" autoAdjust="0"/>
  </p:normalViewPr>
  <p:slideViewPr>
    <p:cSldViewPr snapToGrid="0">
      <p:cViewPr varScale="1">
        <p:scale>
          <a:sx n="53" d="100"/>
          <a:sy n="53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ED692-A63D-4BE2-9219-1F3CF2DB8D0F}" type="doc">
      <dgm:prSet loTypeId="urn:microsoft.com/office/officeart/2005/8/layout/process4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FDD85-F6B9-43E9-BB54-ED1E2CE4C65A}">
      <dgm:prSet phldrT="[Text]"/>
      <dgm:spPr/>
      <dgm:t>
        <a:bodyPr/>
        <a:lstStyle/>
        <a:p>
          <a:pPr>
            <a:buClr>
              <a:srgbClr val="CC0000"/>
            </a:buClr>
            <a:buSzPct val="65000"/>
            <a:buNone/>
          </a:pPr>
          <a:r>
            <a:rPr lang="en-GB"/>
            <a:t>Entitas : Object atau Konsep yang terlibat dalam suatu bisnis proses</a:t>
          </a:r>
          <a:endParaRPr lang="en-US"/>
        </a:p>
      </dgm:t>
    </dgm:pt>
    <dgm:pt modelId="{B2014725-41C2-48A5-959A-F82309F87254}" type="parTrans" cxnId="{C2642D84-893E-4952-864B-44FB8D5C60CC}">
      <dgm:prSet/>
      <dgm:spPr/>
      <dgm:t>
        <a:bodyPr/>
        <a:lstStyle/>
        <a:p>
          <a:endParaRPr lang="en-US"/>
        </a:p>
      </dgm:t>
    </dgm:pt>
    <dgm:pt modelId="{B3E6938E-DF4C-4554-8181-B75DBEFC9B69}" type="sibTrans" cxnId="{C2642D84-893E-4952-864B-44FB8D5C60CC}">
      <dgm:prSet/>
      <dgm:spPr/>
      <dgm:t>
        <a:bodyPr/>
        <a:lstStyle/>
        <a:p>
          <a:endParaRPr lang="en-US"/>
        </a:p>
      </dgm:t>
    </dgm:pt>
    <dgm:pt modelId="{72A7B3FB-889E-48FE-A9E1-53B8F1C8CA9F}">
      <dgm:prSet/>
      <dgm:spPr/>
      <dgm:t>
        <a:bodyPr/>
        <a:lstStyle/>
        <a:p>
          <a:r>
            <a:rPr lang="en-US"/>
            <a:t>Proses bisnis (business process) dapat didefinisikan sebagai kumpulan dari proses  dan berisi kumpulan aktifitas (tasks) yang saling berelasi satu sama lain untuk menghasilkan suatu keluaran / ouput sesuai dengan tujuan yang ditentukan</a:t>
          </a:r>
        </a:p>
      </dgm:t>
    </dgm:pt>
    <dgm:pt modelId="{9341E43B-F47C-4735-87AC-B22FD822D16E}" type="parTrans" cxnId="{88EA1734-9E96-4C9B-9E89-D453D195E9A0}">
      <dgm:prSet/>
      <dgm:spPr/>
      <dgm:t>
        <a:bodyPr/>
        <a:lstStyle/>
        <a:p>
          <a:endParaRPr lang="en-US"/>
        </a:p>
      </dgm:t>
    </dgm:pt>
    <dgm:pt modelId="{58D20176-BB94-4032-A05B-B7F8C1892056}" type="sibTrans" cxnId="{88EA1734-9E96-4C9B-9E89-D453D195E9A0}">
      <dgm:prSet/>
      <dgm:spPr/>
      <dgm:t>
        <a:bodyPr/>
        <a:lstStyle/>
        <a:p>
          <a:endParaRPr lang="en-US"/>
        </a:p>
      </dgm:t>
    </dgm:pt>
    <dgm:pt modelId="{F4F861B3-4DD0-4176-82F2-C5A02CA063DB}" type="pres">
      <dgm:prSet presAssocID="{515ED692-A63D-4BE2-9219-1F3CF2DB8D0F}" presName="Name0" presStyleCnt="0">
        <dgm:presLayoutVars>
          <dgm:dir/>
          <dgm:animLvl val="lvl"/>
          <dgm:resizeHandles val="exact"/>
        </dgm:presLayoutVars>
      </dgm:prSet>
      <dgm:spPr/>
    </dgm:pt>
    <dgm:pt modelId="{E2AC26DB-707C-433E-9097-AA4BBA047145}" type="pres">
      <dgm:prSet presAssocID="{72A7B3FB-889E-48FE-A9E1-53B8F1C8CA9F}" presName="boxAndChildren" presStyleCnt="0"/>
      <dgm:spPr/>
    </dgm:pt>
    <dgm:pt modelId="{9B51499A-C878-4916-AA3F-E0AF76520AEF}" type="pres">
      <dgm:prSet presAssocID="{72A7B3FB-889E-48FE-A9E1-53B8F1C8CA9F}" presName="parentTextBox" presStyleLbl="node1" presStyleIdx="0" presStyleCnt="2"/>
      <dgm:spPr/>
    </dgm:pt>
    <dgm:pt modelId="{DE9213FB-5506-4C6C-A208-1D592F715864}" type="pres">
      <dgm:prSet presAssocID="{B3E6938E-DF4C-4554-8181-B75DBEFC9B69}" presName="sp" presStyleCnt="0"/>
      <dgm:spPr/>
    </dgm:pt>
    <dgm:pt modelId="{34525E14-9BCD-46AC-A0AA-7C7330306821}" type="pres">
      <dgm:prSet presAssocID="{486FDD85-F6B9-43E9-BB54-ED1E2CE4C65A}" presName="arrowAndChildren" presStyleCnt="0"/>
      <dgm:spPr/>
    </dgm:pt>
    <dgm:pt modelId="{640FAD83-8371-4B2E-AEE6-B617B499CDE6}" type="pres">
      <dgm:prSet presAssocID="{486FDD85-F6B9-43E9-BB54-ED1E2CE4C65A}" presName="parentTextArrow" presStyleLbl="node1" presStyleIdx="1" presStyleCnt="2"/>
      <dgm:spPr/>
    </dgm:pt>
  </dgm:ptLst>
  <dgm:cxnLst>
    <dgm:cxn modelId="{97A15719-D377-4938-899B-B492C633392F}" type="presOf" srcId="{486FDD85-F6B9-43E9-BB54-ED1E2CE4C65A}" destId="{640FAD83-8371-4B2E-AEE6-B617B499CDE6}" srcOrd="0" destOrd="0" presId="urn:microsoft.com/office/officeart/2005/8/layout/process4"/>
    <dgm:cxn modelId="{88EA1734-9E96-4C9B-9E89-D453D195E9A0}" srcId="{515ED692-A63D-4BE2-9219-1F3CF2DB8D0F}" destId="{72A7B3FB-889E-48FE-A9E1-53B8F1C8CA9F}" srcOrd="1" destOrd="0" parTransId="{9341E43B-F47C-4735-87AC-B22FD822D16E}" sibTransId="{58D20176-BB94-4032-A05B-B7F8C1892056}"/>
    <dgm:cxn modelId="{C2642D84-893E-4952-864B-44FB8D5C60CC}" srcId="{515ED692-A63D-4BE2-9219-1F3CF2DB8D0F}" destId="{486FDD85-F6B9-43E9-BB54-ED1E2CE4C65A}" srcOrd="0" destOrd="0" parTransId="{B2014725-41C2-48A5-959A-F82309F87254}" sibTransId="{B3E6938E-DF4C-4554-8181-B75DBEFC9B69}"/>
    <dgm:cxn modelId="{FE5CFC9C-CE61-45EC-A24C-93ABB3BC1F7F}" type="presOf" srcId="{72A7B3FB-889E-48FE-A9E1-53B8F1C8CA9F}" destId="{9B51499A-C878-4916-AA3F-E0AF76520AEF}" srcOrd="0" destOrd="0" presId="urn:microsoft.com/office/officeart/2005/8/layout/process4"/>
    <dgm:cxn modelId="{3055AFFB-FC7D-4F1F-A8DA-2DB3550FA8BE}" type="presOf" srcId="{515ED692-A63D-4BE2-9219-1F3CF2DB8D0F}" destId="{F4F861B3-4DD0-4176-82F2-C5A02CA063DB}" srcOrd="0" destOrd="0" presId="urn:microsoft.com/office/officeart/2005/8/layout/process4"/>
    <dgm:cxn modelId="{9908B6F6-7EF7-40AB-B9F7-79A122E3C786}" type="presParOf" srcId="{F4F861B3-4DD0-4176-82F2-C5A02CA063DB}" destId="{E2AC26DB-707C-433E-9097-AA4BBA047145}" srcOrd="0" destOrd="0" presId="urn:microsoft.com/office/officeart/2005/8/layout/process4"/>
    <dgm:cxn modelId="{A74694FE-A4F5-4987-AAF0-EA07A89B8A6D}" type="presParOf" srcId="{E2AC26DB-707C-433E-9097-AA4BBA047145}" destId="{9B51499A-C878-4916-AA3F-E0AF76520AEF}" srcOrd="0" destOrd="0" presId="urn:microsoft.com/office/officeart/2005/8/layout/process4"/>
    <dgm:cxn modelId="{071DAE27-217B-4B07-A976-D049C9EA8CFD}" type="presParOf" srcId="{F4F861B3-4DD0-4176-82F2-C5A02CA063DB}" destId="{DE9213FB-5506-4C6C-A208-1D592F715864}" srcOrd="1" destOrd="0" presId="urn:microsoft.com/office/officeart/2005/8/layout/process4"/>
    <dgm:cxn modelId="{BD4158BD-DE3F-4100-96FC-8E8F775DECA7}" type="presParOf" srcId="{F4F861B3-4DD0-4176-82F2-C5A02CA063DB}" destId="{34525E14-9BCD-46AC-A0AA-7C7330306821}" srcOrd="2" destOrd="0" presId="urn:microsoft.com/office/officeart/2005/8/layout/process4"/>
    <dgm:cxn modelId="{AADDB6F4-2060-43E0-B2CD-862753051FA9}" type="presParOf" srcId="{34525E14-9BCD-46AC-A0AA-7C7330306821}" destId="{640FAD83-8371-4B2E-AEE6-B617B499CD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499A-C878-4916-AA3F-E0AF76520AEF}">
      <dsp:nvSpPr>
        <dsp:cNvPr id="0" name=""/>
        <dsp:cNvSpPr/>
      </dsp:nvSpPr>
      <dsp:spPr>
        <a:xfrm>
          <a:off x="0" y="2837479"/>
          <a:ext cx="7766071" cy="1861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Proses bisnis (business process) dapat didefinisikan sebagai kumpulan dari proses  dan berisi kumpulan aktifitas (tasks) yang saling berelasi satu sama lain untuk menghasilkan suatu keluaran / ouput sesuai dengan tujuan yang ditentukan</a:t>
          </a:r>
        </a:p>
      </dsp:txBody>
      <dsp:txXfrm>
        <a:off x="0" y="2837479"/>
        <a:ext cx="7766071" cy="1861693"/>
      </dsp:txXfrm>
    </dsp:sp>
    <dsp:sp modelId="{640FAD83-8371-4B2E-AEE6-B617B499CDE6}">
      <dsp:nvSpPr>
        <dsp:cNvPr id="0" name=""/>
        <dsp:cNvSpPr/>
      </dsp:nvSpPr>
      <dsp:spPr>
        <a:xfrm rot="10800000">
          <a:off x="0" y="2119"/>
          <a:ext cx="7766071" cy="28632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C0000"/>
            </a:buClr>
            <a:buSzPct val="65000"/>
            <a:buNone/>
          </a:pPr>
          <a:r>
            <a:rPr lang="en-GB" sz="2300" kern="1200"/>
            <a:t>Entitas : Object atau Konsep yang terlibat dalam suatu bisnis proses</a:t>
          </a:r>
          <a:endParaRPr lang="en-US" sz="2300" kern="1200"/>
        </a:p>
      </dsp:txBody>
      <dsp:txXfrm rot="10800000">
        <a:off x="0" y="2119"/>
        <a:ext cx="7766071" cy="186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849313"/>
            <a:ext cx="4989512" cy="31432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1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1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7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9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3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58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08563" cy="4111625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EA130-F203-477A-BE1C-00DA8B6BE4B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5" y="6791400"/>
            <a:ext cx="409424" cy="409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71587-8E7C-45BA-8429-E99483BB790F}"/>
              </a:ext>
            </a:extLst>
          </p:cNvPr>
          <p:cNvSpPr/>
          <p:nvPr userDrawn="1"/>
        </p:nvSpPr>
        <p:spPr>
          <a:xfrm>
            <a:off x="4628539" y="6814051"/>
            <a:ext cx="2733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Nasrul Tutorial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500537"/>
            <a:ext cx="10798560" cy="2922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8800" b="1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Basis Data</a:t>
            </a:r>
            <a:r>
              <a:rPr lang="en-US" sz="8800" b="1" strike="noStrike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spc="-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MariaDB / MySQL</a:t>
            </a:r>
            <a:endParaRPr lang="id-ID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9FD8-E598-4D34-A54F-6417BC4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3" y="3680682"/>
            <a:ext cx="5399280" cy="359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6E11-EEF7-4CE3-8D0C-7C3693A0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6" y="3883416"/>
            <a:ext cx="8456785" cy="210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34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02528" y="361816"/>
            <a:ext cx="9593268" cy="105870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ERD : Entity Relationship Diagram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7220" y="1960533"/>
            <a:ext cx="7925410" cy="442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Desain Database dengan MySQLWorkbench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1799-8F40-4924-B7DF-F7E461F3B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30" y="1773748"/>
            <a:ext cx="4809572" cy="48095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  <p:extLst>
      <p:ext uri="{BB962C8B-B14F-4D97-AF65-F5344CB8AC3E}">
        <p14:creationId xmlns:p14="http://schemas.microsoft.com/office/powerpoint/2010/main" val="6420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8140" y="1962359"/>
            <a:ext cx="5339481" cy="3634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Agency FB" panose="020B0503020202020204" pitchFamily="34" charset="0"/>
              </a:rPr>
              <a:t>Dosen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 Tetap STT-NF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NF Computer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Sekolah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Programmer YBM PLN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Fast Com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076573" y="6033841"/>
            <a:ext cx="34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DejaVu Sans"/>
                <a:cs typeface="DejaVu Sans"/>
              </a:rPr>
              <a:t>nasrul99@gmail.com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ED13F-0216-4B34-B8F1-F1B17DAC3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" y="1709270"/>
            <a:ext cx="3233828" cy="4141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10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04989" y="305603"/>
            <a:ext cx="2669731" cy="105870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Entitas</a:t>
            </a:r>
          </a:p>
        </p:txBody>
      </p:sp>
      <p:sp>
        <p:nvSpPr>
          <p:cNvPr id="4102" name="AutoShape 3"/>
          <p:cNvSpPr>
            <a:spLocks noChangeArrowheads="1"/>
          </p:cNvSpPr>
          <p:nvPr/>
        </p:nvSpPr>
        <p:spPr bwMode="auto">
          <a:xfrm>
            <a:off x="7729304" y="111122"/>
            <a:ext cx="3886582" cy="11427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Entity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BACC46-7B87-4069-B16B-C93F83E85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285405"/>
              </p:ext>
            </p:extLst>
          </p:nvPr>
        </p:nvGraphicFramePr>
        <p:xfrm>
          <a:off x="2116126" y="1772659"/>
          <a:ext cx="7766071" cy="4701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12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3357" y="453231"/>
            <a:ext cx="8567632" cy="105870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Bisnis Proses Penjualan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1368" y="1530604"/>
            <a:ext cx="9575588" cy="2546140"/>
          </a:xfrm>
          <a:prstGeom prst="rect">
            <a:avLst/>
          </a:prstGeom>
        </p:spPr>
        <p:txBody>
          <a:bodyPr anchor="ctr"/>
          <a:lstStyle/>
          <a:p>
            <a:pPr marL="502222" lvl="1" indent="0">
              <a:lnSpc>
                <a:spcPct val="76000"/>
              </a:lnSpc>
              <a:spcBef>
                <a:spcPts val="772"/>
              </a:spcBef>
              <a:buClr>
                <a:srgbClr val="CC0000"/>
              </a:buClr>
              <a:buSzPct val="65000"/>
              <a:buNone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2756"/>
              <a:t>Pada bisnis proses penjualan terjadi proses-proses berikut ini : Customer memilih produk yang dibeli (memesan barang)  dan diletakan dalam keranjang belanja</a:t>
            </a:r>
          </a:p>
        </p:txBody>
      </p:sp>
      <p:sp>
        <p:nvSpPr>
          <p:cNvPr id="5126" name="AutoShape 3"/>
          <p:cNvSpPr>
            <a:spLocks noChangeArrowheads="1"/>
          </p:cNvSpPr>
          <p:nvPr/>
        </p:nvSpPr>
        <p:spPr bwMode="auto">
          <a:xfrm>
            <a:off x="1839319" y="3828732"/>
            <a:ext cx="2771881" cy="1142701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Customer</a:t>
            </a:r>
          </a:p>
        </p:txBody>
      </p:sp>
      <p:sp>
        <p:nvSpPr>
          <p:cNvPr id="5127" name="AutoShape 4"/>
          <p:cNvSpPr>
            <a:spLocks noChangeArrowheads="1"/>
          </p:cNvSpPr>
          <p:nvPr/>
        </p:nvSpPr>
        <p:spPr bwMode="auto">
          <a:xfrm>
            <a:off x="6879103" y="3828732"/>
            <a:ext cx="2771881" cy="1142701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Produk</a:t>
            </a:r>
          </a:p>
        </p:txBody>
      </p:sp>
      <p:sp>
        <p:nvSpPr>
          <p:cNvPr id="5128" name="AutoShape 5"/>
          <p:cNvSpPr>
            <a:spLocks noChangeArrowheads="1"/>
          </p:cNvSpPr>
          <p:nvPr/>
        </p:nvSpPr>
        <p:spPr bwMode="auto">
          <a:xfrm>
            <a:off x="4359211" y="5205924"/>
            <a:ext cx="2771881" cy="11427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Pesanan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1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3357" y="453231"/>
            <a:ext cx="8567632" cy="105870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Bisnis Proses Perpustakaan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1368" y="1670779"/>
            <a:ext cx="9575588" cy="1822229"/>
          </a:xfrm>
          <a:prstGeom prst="rect">
            <a:avLst/>
          </a:prstGeom>
        </p:spPr>
        <p:txBody>
          <a:bodyPr anchor="ctr"/>
          <a:lstStyle/>
          <a:p>
            <a:pPr marL="502222" lvl="1" indent="0">
              <a:lnSpc>
                <a:spcPct val="76000"/>
              </a:lnSpc>
              <a:spcBef>
                <a:spcPts val="772"/>
              </a:spcBef>
              <a:buClr>
                <a:srgbClr val="CC0000"/>
              </a:buClr>
              <a:buSzPct val="65000"/>
              <a:buNone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2756"/>
              <a:t>Pada bisnis proses perpustakaan terjadi proses-proses berikut ini :</a:t>
            </a:r>
          </a:p>
          <a:p>
            <a:pPr marL="1435395" lvl="2" indent="-457200">
              <a:lnSpc>
                <a:spcPct val="76000"/>
              </a:lnSpc>
              <a:spcBef>
                <a:spcPts val="772"/>
              </a:spcBef>
              <a:buSzPct val="60000"/>
              <a:buFont typeface="Wingdings" panose="05000000000000000000" pitchFamily="2" charset="2"/>
              <a:buChar char="§"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2756"/>
              <a:t> Anggota mengisi form pendaftaran</a:t>
            </a:r>
          </a:p>
          <a:p>
            <a:pPr marL="1435395" lvl="2" indent="-457200">
              <a:lnSpc>
                <a:spcPct val="76000"/>
              </a:lnSpc>
              <a:spcBef>
                <a:spcPts val="772"/>
              </a:spcBef>
              <a:buSzPct val="60000"/>
              <a:buFont typeface="Wingdings" panose="05000000000000000000" pitchFamily="2" charset="2"/>
              <a:buChar char="§"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2756"/>
              <a:t> Anggota meminjam koleksi perpustakaan</a:t>
            </a:r>
          </a:p>
        </p:txBody>
      </p:sp>
      <p:sp>
        <p:nvSpPr>
          <p:cNvPr id="6150" name="AutoShape 3"/>
          <p:cNvSpPr>
            <a:spLocks noChangeArrowheads="1"/>
          </p:cNvSpPr>
          <p:nvPr/>
        </p:nvSpPr>
        <p:spPr bwMode="auto">
          <a:xfrm>
            <a:off x="1841340" y="3940354"/>
            <a:ext cx="2771881" cy="1142701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Anggota</a:t>
            </a:r>
          </a:p>
        </p:txBody>
      </p:sp>
      <p:sp>
        <p:nvSpPr>
          <p:cNvPr id="6151" name="AutoShape 4"/>
          <p:cNvSpPr>
            <a:spLocks noChangeArrowheads="1"/>
          </p:cNvSpPr>
          <p:nvPr/>
        </p:nvSpPr>
        <p:spPr bwMode="auto">
          <a:xfrm>
            <a:off x="6881124" y="3940354"/>
            <a:ext cx="2771881" cy="1142701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Buku</a:t>
            </a:r>
          </a:p>
        </p:txBody>
      </p:sp>
      <p:sp>
        <p:nvSpPr>
          <p:cNvPr id="6152" name="AutoShape 5"/>
          <p:cNvSpPr>
            <a:spLocks noChangeArrowheads="1"/>
          </p:cNvSpPr>
          <p:nvPr/>
        </p:nvSpPr>
        <p:spPr bwMode="auto">
          <a:xfrm>
            <a:off x="4361232" y="5317546"/>
            <a:ext cx="2771881" cy="11427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Meminjam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19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16109" y="380608"/>
            <a:ext cx="8567632" cy="105870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Relasi (1)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12131" y="1782299"/>
            <a:ext cx="9575588" cy="1189072"/>
          </a:xfrm>
          <a:prstGeom prst="rect">
            <a:avLst/>
          </a:prstGeom>
        </p:spPr>
        <p:txBody>
          <a:bodyPr anchor="ctr"/>
          <a:lstStyle/>
          <a:p>
            <a:pPr marL="502222" lvl="1" indent="0">
              <a:lnSpc>
                <a:spcPct val="76000"/>
              </a:lnSpc>
              <a:spcBef>
                <a:spcPts val="772"/>
              </a:spcBef>
              <a:buClr>
                <a:srgbClr val="CC0000"/>
              </a:buClr>
              <a:buSzPct val="65000"/>
              <a:buNone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3527"/>
              <a:t> Hubungan yang terjadi antara entitas</a:t>
            </a:r>
          </a:p>
        </p:txBody>
      </p:sp>
      <p:sp>
        <p:nvSpPr>
          <p:cNvPr id="8198" name="AutoShape 3"/>
          <p:cNvSpPr>
            <a:spLocks noChangeArrowheads="1"/>
          </p:cNvSpPr>
          <p:nvPr/>
        </p:nvSpPr>
        <p:spPr bwMode="auto">
          <a:xfrm>
            <a:off x="1645350" y="2971372"/>
            <a:ext cx="2285402" cy="685971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Customer</a:t>
            </a:r>
          </a:p>
        </p:txBody>
      </p:sp>
      <p:sp>
        <p:nvSpPr>
          <p:cNvPr id="8199" name="AutoShape 4"/>
          <p:cNvSpPr>
            <a:spLocks noChangeArrowheads="1"/>
          </p:cNvSpPr>
          <p:nvPr/>
        </p:nvSpPr>
        <p:spPr bwMode="auto">
          <a:xfrm>
            <a:off x="7360604" y="5256773"/>
            <a:ext cx="2514642" cy="685971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Pesanan</a:t>
            </a:r>
          </a:p>
        </p:txBody>
      </p:sp>
      <p:sp>
        <p:nvSpPr>
          <p:cNvPr id="8200" name="AutoShape 5"/>
          <p:cNvSpPr>
            <a:spLocks noChangeArrowheads="1"/>
          </p:cNvSpPr>
          <p:nvPr/>
        </p:nvSpPr>
        <p:spPr bwMode="auto">
          <a:xfrm>
            <a:off x="4854711" y="3032620"/>
            <a:ext cx="2514642" cy="1828671"/>
          </a:xfrm>
          <a:prstGeom prst="diamond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9208" tIns="49604" rIns="99208" bIns="49604" anchor="ctr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1984">
                <a:solidFill>
                  <a:srgbClr val="000000"/>
                </a:solidFill>
              </a:rPr>
              <a:t>Memesan</a:t>
            </a:r>
          </a:p>
        </p:txBody>
      </p:sp>
      <p:cxnSp>
        <p:nvCxnSpPr>
          <p:cNvPr id="8201" name="AutoShape 6"/>
          <p:cNvCxnSpPr>
            <a:cxnSpLocks noChangeShapeType="1"/>
            <a:stCxn id="8198" idx="3"/>
            <a:endCxn id="8200" idx="1"/>
          </p:cNvCxnSpPr>
          <p:nvPr/>
        </p:nvCxnSpPr>
        <p:spPr bwMode="auto">
          <a:xfrm>
            <a:off x="3930751" y="3314357"/>
            <a:ext cx="923960" cy="63172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202" name="AutoShape 7"/>
          <p:cNvCxnSpPr>
            <a:cxnSpLocks noChangeShapeType="1"/>
            <a:stCxn id="8200" idx="3"/>
            <a:endCxn id="8199" idx="0"/>
          </p:cNvCxnSpPr>
          <p:nvPr/>
        </p:nvCxnSpPr>
        <p:spPr bwMode="auto">
          <a:xfrm>
            <a:off x="7369354" y="3946081"/>
            <a:ext cx="1249446" cy="131069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22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07614" y="406343"/>
            <a:ext cx="8567632" cy="105870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Relasi (2)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1368" y="1458561"/>
            <a:ext cx="9575588" cy="1790174"/>
          </a:xfrm>
          <a:prstGeom prst="rect">
            <a:avLst/>
          </a:prstGeom>
        </p:spPr>
        <p:txBody>
          <a:bodyPr anchor="ctr"/>
          <a:lstStyle/>
          <a:p>
            <a:pPr marL="502222" lvl="1" indent="0">
              <a:lnSpc>
                <a:spcPct val="76000"/>
              </a:lnSpc>
              <a:spcBef>
                <a:spcPts val="772"/>
              </a:spcBef>
              <a:buClr>
                <a:srgbClr val="CC0000"/>
              </a:buClr>
              <a:buSzPct val="65000"/>
              <a:buNone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3527"/>
              <a:t> Hubungan yang terjadi antara entitas</a:t>
            </a:r>
          </a:p>
        </p:txBody>
      </p:sp>
      <p:sp>
        <p:nvSpPr>
          <p:cNvPr id="9222" name="AutoShape 3"/>
          <p:cNvSpPr>
            <a:spLocks noChangeArrowheads="1"/>
          </p:cNvSpPr>
          <p:nvPr/>
        </p:nvSpPr>
        <p:spPr bwMode="auto">
          <a:xfrm>
            <a:off x="1697847" y="2841877"/>
            <a:ext cx="2285402" cy="685971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Pesanan</a:t>
            </a:r>
          </a:p>
        </p:txBody>
      </p:sp>
      <p:sp>
        <p:nvSpPr>
          <p:cNvPr id="9223" name="AutoShape 4"/>
          <p:cNvSpPr>
            <a:spLocks noChangeArrowheads="1"/>
          </p:cNvSpPr>
          <p:nvPr/>
        </p:nvSpPr>
        <p:spPr bwMode="auto">
          <a:xfrm>
            <a:off x="7360604" y="5256773"/>
            <a:ext cx="2514642" cy="685971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Produk</a:t>
            </a:r>
          </a:p>
        </p:txBody>
      </p:sp>
      <p:sp>
        <p:nvSpPr>
          <p:cNvPr id="9224" name="AutoShape 5"/>
          <p:cNvSpPr>
            <a:spLocks noChangeArrowheads="1"/>
          </p:cNvSpPr>
          <p:nvPr/>
        </p:nvSpPr>
        <p:spPr bwMode="auto">
          <a:xfrm>
            <a:off x="4854711" y="3032620"/>
            <a:ext cx="2514642" cy="1828671"/>
          </a:xfrm>
          <a:prstGeom prst="diamond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9208" tIns="49604" rIns="99208" bIns="49604" anchor="ctr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1984">
                <a:solidFill>
                  <a:srgbClr val="000000"/>
                </a:solidFill>
              </a:rPr>
              <a:t>Terdiri dari</a:t>
            </a:r>
          </a:p>
        </p:txBody>
      </p:sp>
      <p:cxnSp>
        <p:nvCxnSpPr>
          <p:cNvPr id="9225" name="AutoShape 6"/>
          <p:cNvCxnSpPr>
            <a:cxnSpLocks noChangeShapeType="1"/>
            <a:stCxn id="9222" idx="3"/>
            <a:endCxn id="9224" idx="1"/>
          </p:cNvCxnSpPr>
          <p:nvPr/>
        </p:nvCxnSpPr>
        <p:spPr bwMode="auto">
          <a:xfrm>
            <a:off x="3983249" y="3184863"/>
            <a:ext cx="871463" cy="76121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226" name="AutoShape 7"/>
          <p:cNvCxnSpPr>
            <a:cxnSpLocks noChangeShapeType="1"/>
            <a:stCxn id="9224" idx="3"/>
            <a:endCxn id="9223" idx="0"/>
          </p:cNvCxnSpPr>
          <p:nvPr/>
        </p:nvCxnSpPr>
        <p:spPr bwMode="auto">
          <a:xfrm>
            <a:off x="7369354" y="3946081"/>
            <a:ext cx="1249446" cy="131069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A28311-D5AF-4826-B0D2-BA44BE467183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16109" y="326361"/>
            <a:ext cx="8567632" cy="105870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Relasi (3)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12131" y="1352691"/>
            <a:ext cx="9575588" cy="1790174"/>
          </a:xfrm>
          <a:prstGeom prst="rect">
            <a:avLst/>
          </a:prstGeom>
        </p:spPr>
        <p:txBody>
          <a:bodyPr anchor="ctr"/>
          <a:lstStyle/>
          <a:p>
            <a:pPr marL="502222" lvl="1" indent="0">
              <a:lnSpc>
                <a:spcPct val="76000"/>
              </a:lnSpc>
              <a:spcBef>
                <a:spcPts val="772"/>
              </a:spcBef>
              <a:buClr>
                <a:srgbClr val="CC0000"/>
              </a:buClr>
              <a:buSzPct val="65000"/>
              <a:buNone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3527"/>
              <a:t> Hubungan yang terjadi antara entitas</a:t>
            </a:r>
          </a:p>
        </p:txBody>
      </p:sp>
      <p:sp>
        <p:nvSpPr>
          <p:cNvPr id="10246" name="AutoShape 3"/>
          <p:cNvSpPr>
            <a:spLocks noChangeArrowheads="1"/>
          </p:cNvSpPr>
          <p:nvPr/>
        </p:nvSpPr>
        <p:spPr bwMode="auto">
          <a:xfrm>
            <a:off x="1645350" y="2971372"/>
            <a:ext cx="2285402" cy="685971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Produk</a:t>
            </a:r>
          </a:p>
        </p:txBody>
      </p:sp>
      <p:sp>
        <p:nvSpPr>
          <p:cNvPr id="10247" name="AutoShape 4"/>
          <p:cNvSpPr>
            <a:spLocks noChangeArrowheads="1"/>
          </p:cNvSpPr>
          <p:nvPr/>
        </p:nvSpPr>
        <p:spPr bwMode="auto">
          <a:xfrm>
            <a:off x="7360604" y="5256773"/>
            <a:ext cx="2514642" cy="685971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jenis_produk</a:t>
            </a:r>
          </a:p>
        </p:txBody>
      </p:sp>
      <p:sp>
        <p:nvSpPr>
          <p:cNvPr id="10248" name="AutoShape 5"/>
          <p:cNvSpPr>
            <a:spLocks noChangeArrowheads="1"/>
          </p:cNvSpPr>
          <p:nvPr/>
        </p:nvSpPr>
        <p:spPr bwMode="auto">
          <a:xfrm>
            <a:off x="4854711" y="3032620"/>
            <a:ext cx="2514642" cy="1828671"/>
          </a:xfrm>
          <a:prstGeom prst="diamond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9208" tIns="49604" rIns="99208" bIns="49604" anchor="ctr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1984">
                <a:solidFill>
                  <a:srgbClr val="000000"/>
                </a:solidFill>
              </a:rPr>
              <a:t>Memiliki /has</a:t>
            </a:r>
          </a:p>
        </p:txBody>
      </p:sp>
      <p:cxnSp>
        <p:nvCxnSpPr>
          <p:cNvPr id="10249" name="AutoShape 6"/>
          <p:cNvCxnSpPr>
            <a:cxnSpLocks noChangeShapeType="1"/>
            <a:stCxn id="10246" idx="3"/>
            <a:endCxn id="10248" idx="1"/>
          </p:cNvCxnSpPr>
          <p:nvPr/>
        </p:nvCxnSpPr>
        <p:spPr bwMode="auto">
          <a:xfrm>
            <a:off x="3930751" y="3314357"/>
            <a:ext cx="923960" cy="63172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50" name="AutoShape 7"/>
          <p:cNvCxnSpPr>
            <a:cxnSpLocks noChangeShapeType="1"/>
            <a:stCxn id="10248" idx="3"/>
            <a:endCxn id="10247" idx="0"/>
          </p:cNvCxnSpPr>
          <p:nvPr/>
        </p:nvCxnSpPr>
        <p:spPr bwMode="auto">
          <a:xfrm>
            <a:off x="7369354" y="3946081"/>
            <a:ext cx="1249446" cy="131069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229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16109" y="351735"/>
            <a:ext cx="8567632" cy="105870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7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b="1">
                <a:solidFill>
                  <a:schemeClr val="bg1"/>
                </a:solidFill>
              </a:rPr>
              <a:t>Atribut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64120" y="1410440"/>
            <a:ext cx="9071610" cy="1331692"/>
          </a:xfrm>
          <a:prstGeom prst="rect">
            <a:avLst/>
          </a:prstGeom>
        </p:spPr>
        <p:txBody>
          <a:bodyPr anchor="ctr"/>
          <a:lstStyle/>
          <a:p>
            <a:pPr marL="502222" lvl="1" indent="0">
              <a:lnSpc>
                <a:spcPct val="76000"/>
              </a:lnSpc>
              <a:spcBef>
                <a:spcPts val="772"/>
              </a:spcBef>
              <a:buClr>
                <a:srgbClr val="CC0000"/>
              </a:buClr>
              <a:buSzPct val="65000"/>
              <a:buNone/>
              <a:tabLst>
                <a:tab pos="502222" algn="l"/>
                <a:tab pos="1006194" algn="l"/>
                <a:tab pos="1510165" algn="l"/>
                <a:tab pos="2014137" algn="l"/>
                <a:tab pos="2518108" algn="l"/>
                <a:tab pos="3022080" algn="l"/>
                <a:tab pos="3526052" algn="l"/>
                <a:tab pos="4030023" algn="l"/>
                <a:tab pos="4533995" algn="l"/>
                <a:tab pos="5037966" algn="l"/>
                <a:tab pos="5541938" algn="l"/>
                <a:tab pos="6045909" algn="l"/>
                <a:tab pos="6549881" algn="l"/>
                <a:tab pos="7053852" algn="l"/>
                <a:tab pos="7557824" algn="l"/>
                <a:tab pos="8061796" algn="l"/>
                <a:tab pos="8565767" algn="l"/>
                <a:tab pos="9069739" algn="l"/>
                <a:tab pos="9573710" algn="l"/>
                <a:tab pos="10077682" algn="l"/>
                <a:tab pos="10581653" algn="l"/>
              </a:tabLst>
            </a:pPr>
            <a:r>
              <a:rPr lang="en-GB" sz="2756" dirty="0">
                <a:solidFill>
                  <a:srgbClr val="FF0000"/>
                </a:solidFill>
              </a:rPr>
              <a:t> </a:t>
            </a:r>
            <a:r>
              <a:rPr lang="en-GB" sz="3200" dirty="0" err="1"/>
              <a:t>Properti</a:t>
            </a:r>
            <a:r>
              <a:rPr lang="en-GB" sz="3200" dirty="0"/>
              <a:t> </a:t>
            </a:r>
            <a:r>
              <a:rPr lang="en-GB" sz="3200" dirty="0" err="1"/>
              <a:t>atau</a:t>
            </a:r>
            <a:r>
              <a:rPr lang="en-GB" sz="3200" dirty="0"/>
              <a:t> item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dirty="0" err="1"/>
              <a:t>suat</a:t>
            </a:r>
            <a:r>
              <a:rPr lang="id-ID" sz="3200" dirty="0"/>
              <a:t>u</a:t>
            </a:r>
            <a:r>
              <a:rPr lang="en-GB" sz="3200" dirty="0"/>
              <a:t> </a:t>
            </a:r>
            <a:r>
              <a:rPr lang="en-GB" sz="3200" dirty="0" err="1"/>
              <a:t>entitas</a:t>
            </a:r>
            <a:endParaRPr lang="en-GB" sz="2756" dirty="0"/>
          </a:p>
        </p:txBody>
      </p:sp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1645349" y="2742132"/>
            <a:ext cx="2514642" cy="91521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id-ID" sz="1984" b="1" dirty="0">
                <a:solidFill>
                  <a:srgbClr val="000000"/>
                </a:solidFill>
              </a:rPr>
              <a:t>Id_cust</a:t>
            </a:r>
            <a:endParaRPr lang="en-GB" sz="1984" b="1" dirty="0">
              <a:solidFill>
                <a:srgbClr val="000000"/>
              </a:solidFill>
            </a:endParaRP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4616722" y="2742132"/>
            <a:ext cx="2514642" cy="91521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1984" b="1">
                <a:solidFill>
                  <a:srgbClr val="000000"/>
                </a:solidFill>
              </a:rPr>
              <a:t>Nama</a:t>
            </a:r>
          </a:p>
        </p:txBody>
      </p:sp>
      <p:sp>
        <p:nvSpPr>
          <p:cNvPr id="12296" name="Oval 5"/>
          <p:cNvSpPr>
            <a:spLocks noChangeArrowheads="1"/>
          </p:cNvSpPr>
          <p:nvPr/>
        </p:nvSpPr>
        <p:spPr bwMode="auto">
          <a:xfrm>
            <a:off x="7817335" y="2742132"/>
            <a:ext cx="2514641" cy="91521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1984">
                <a:solidFill>
                  <a:srgbClr val="000000"/>
                </a:solidFill>
              </a:rPr>
              <a:t>Alamat</a:t>
            </a:r>
          </a:p>
        </p:txBody>
      </p:sp>
      <p:sp>
        <p:nvSpPr>
          <p:cNvPr id="12297" name="AutoShape 6"/>
          <p:cNvSpPr>
            <a:spLocks noChangeArrowheads="1"/>
          </p:cNvSpPr>
          <p:nvPr/>
        </p:nvSpPr>
        <p:spPr bwMode="auto">
          <a:xfrm>
            <a:off x="4159992" y="5466765"/>
            <a:ext cx="3886582" cy="1142701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9208" tIns="49604" rIns="99208" bIns="49604" anchor="ctr" anchorCtr="1"/>
          <a:lstStyle/>
          <a:p>
            <a:pPr algn="ctr">
              <a:lnSpc>
                <a:spcPct val="116000"/>
              </a:lnSpc>
              <a:tabLst>
                <a:tab pos="0" algn="l"/>
                <a:tab pos="503972" algn="l"/>
                <a:tab pos="1007943" algn="l"/>
                <a:tab pos="1511915" algn="l"/>
                <a:tab pos="2015886" algn="l"/>
                <a:tab pos="2519858" algn="l"/>
                <a:tab pos="3023829" algn="l"/>
                <a:tab pos="3527801" algn="l"/>
                <a:tab pos="4031772" algn="l"/>
                <a:tab pos="4535744" algn="l"/>
                <a:tab pos="5039716" algn="l"/>
                <a:tab pos="5543687" algn="l"/>
                <a:tab pos="6047659" algn="l"/>
                <a:tab pos="6551630" algn="l"/>
                <a:tab pos="7055602" algn="l"/>
                <a:tab pos="7559573" algn="l"/>
                <a:tab pos="8063545" algn="l"/>
                <a:tab pos="8567517" algn="l"/>
                <a:tab pos="9071488" algn="l"/>
                <a:tab pos="9575460" algn="l"/>
                <a:tab pos="10079431" algn="l"/>
              </a:tabLst>
            </a:pPr>
            <a:r>
              <a:rPr lang="en-GB" sz="3086">
                <a:solidFill>
                  <a:srgbClr val="000000"/>
                </a:solidFill>
              </a:rPr>
              <a:t>Customer</a:t>
            </a:r>
          </a:p>
        </p:txBody>
      </p:sp>
      <p:cxnSp>
        <p:nvCxnSpPr>
          <p:cNvPr id="12298" name="AutoShape 7"/>
          <p:cNvCxnSpPr>
            <a:cxnSpLocks noChangeShapeType="1"/>
            <a:stCxn id="12294" idx="4"/>
            <a:endCxn id="12297" idx="1"/>
          </p:cNvCxnSpPr>
          <p:nvPr/>
        </p:nvCxnSpPr>
        <p:spPr bwMode="auto">
          <a:xfrm>
            <a:off x="2901796" y="3657342"/>
            <a:ext cx="1258196" cy="238164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299" name="AutoShape 8"/>
          <p:cNvCxnSpPr>
            <a:cxnSpLocks noChangeShapeType="1"/>
            <a:stCxn id="12295" idx="4"/>
          </p:cNvCxnSpPr>
          <p:nvPr/>
        </p:nvCxnSpPr>
        <p:spPr bwMode="auto">
          <a:xfrm>
            <a:off x="5873168" y="3657342"/>
            <a:ext cx="516228" cy="1819922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300" name="AutoShape 9"/>
          <p:cNvCxnSpPr>
            <a:cxnSpLocks noChangeShapeType="1"/>
            <a:stCxn id="12296" idx="4"/>
            <a:endCxn id="12297" idx="3"/>
          </p:cNvCxnSpPr>
          <p:nvPr/>
        </p:nvCxnSpPr>
        <p:spPr bwMode="auto">
          <a:xfrm flipH="1">
            <a:off x="8046575" y="3657342"/>
            <a:ext cx="1027206" cy="238164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10689</TotalTime>
  <Words>243</Words>
  <Application>Microsoft Office PowerPoint</Application>
  <PresentationFormat>Custom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Consolas</vt:lpstr>
      <vt:lpstr>Source Sans Pro Black</vt:lpstr>
      <vt:lpstr>Source Sans Pro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Entitas</vt:lpstr>
      <vt:lpstr>Bisnis Proses Penjualan</vt:lpstr>
      <vt:lpstr>Bisnis Proses Perpustakaan</vt:lpstr>
      <vt:lpstr>Relasi (1)</vt:lpstr>
      <vt:lpstr>Relasi (2)</vt:lpstr>
      <vt:lpstr>Relasi (3)</vt:lpstr>
      <vt:lpstr>Atribut</vt:lpstr>
      <vt:lpstr>ERD : Entity Relationship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</cp:lastModifiedBy>
  <cp:revision>409</cp:revision>
  <cp:lastPrinted>2020-02-04T05:56:17Z</cp:lastPrinted>
  <dcterms:created xsi:type="dcterms:W3CDTF">2020-03-11T07:55:13Z</dcterms:created>
  <dcterms:modified xsi:type="dcterms:W3CDTF">2021-02-07T07:24:56Z</dcterms:modified>
  <dc:language>en-US</dc:language>
</cp:coreProperties>
</file>