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7" r:id="rId2"/>
  </p:sldMasterIdLst>
  <p:notesMasterIdLst>
    <p:notesMasterId r:id="rId14"/>
  </p:notesMasterIdLst>
  <p:sldIdLst>
    <p:sldId id="256" r:id="rId3"/>
    <p:sldId id="269" r:id="rId4"/>
    <p:sldId id="274" r:id="rId5"/>
    <p:sldId id="275" r:id="rId6"/>
    <p:sldId id="558" r:id="rId7"/>
    <p:sldId id="559" r:id="rId8"/>
    <p:sldId id="276" r:id="rId9"/>
    <p:sldId id="561" r:id="rId10"/>
    <p:sldId id="277" r:id="rId11"/>
    <p:sldId id="560" r:id="rId12"/>
    <p:sldId id="358" r:id="rId13"/>
  </p:sldIdLst>
  <p:sldSz cx="11998325" cy="7559675"/>
  <p:notesSz cx="7102475" cy="89916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6" autoAdjust="0"/>
    <p:restoredTop sz="80663" autoAdjust="0"/>
  </p:normalViewPr>
  <p:slideViewPr>
    <p:cSldViewPr snapToGrid="0">
      <p:cViewPr varScale="1">
        <p:scale>
          <a:sx n="53" d="100"/>
          <a:sy n="53" d="100"/>
        </p:scale>
        <p:origin x="15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DF846-59BF-432F-BACC-FB7976E958E5}"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C825627F-05EE-4881-AA1C-7BF9ABC836D5}">
      <dgm:prSet phldrT="[Text]"/>
      <dgm:spPr/>
      <dgm:t>
        <a:bodyPr/>
        <a:lstStyle/>
        <a:p>
          <a:r>
            <a:rPr lang="en-US" dirty="0"/>
            <a:t>INNER JOIN</a:t>
          </a:r>
        </a:p>
      </dgm:t>
    </dgm:pt>
    <dgm:pt modelId="{98B31ADB-AEE6-4A7A-9CDE-844E628C02D6}" type="parTrans" cxnId="{B8E81392-410C-4CA9-AD94-533824E8876B}">
      <dgm:prSet/>
      <dgm:spPr/>
      <dgm:t>
        <a:bodyPr/>
        <a:lstStyle/>
        <a:p>
          <a:endParaRPr lang="en-US"/>
        </a:p>
      </dgm:t>
    </dgm:pt>
    <dgm:pt modelId="{E5452506-4BB8-4EA9-975E-5A73347E44C1}" type="sibTrans" cxnId="{B8E81392-410C-4CA9-AD94-533824E8876B}">
      <dgm:prSet/>
      <dgm:spPr/>
      <dgm:t>
        <a:bodyPr/>
        <a:lstStyle/>
        <a:p>
          <a:endParaRPr lang="en-US"/>
        </a:p>
      </dgm:t>
    </dgm:pt>
    <dgm:pt modelId="{468EDDC6-F1E6-496D-BDF2-4A2D49086363}">
      <dgm:prSet phldrT="[Text]"/>
      <dgm:spPr/>
      <dgm:t>
        <a:bodyPr/>
        <a:lstStyle/>
        <a:p>
          <a:r>
            <a:rPr lang="en-US" dirty="0"/>
            <a:t>OUTER JOIN</a:t>
          </a:r>
        </a:p>
      </dgm:t>
    </dgm:pt>
    <dgm:pt modelId="{D65685C3-AC1A-4A4D-8025-44D83A61686A}" type="parTrans" cxnId="{287CA281-EE74-49F8-AD62-8C5EFF885FEC}">
      <dgm:prSet/>
      <dgm:spPr/>
      <dgm:t>
        <a:bodyPr/>
        <a:lstStyle/>
        <a:p>
          <a:endParaRPr lang="en-US"/>
        </a:p>
      </dgm:t>
    </dgm:pt>
    <dgm:pt modelId="{13859E6A-186E-47BD-9ABA-FA06757B96C7}" type="sibTrans" cxnId="{287CA281-EE74-49F8-AD62-8C5EFF885FEC}">
      <dgm:prSet/>
      <dgm:spPr/>
      <dgm:t>
        <a:bodyPr/>
        <a:lstStyle/>
        <a:p>
          <a:endParaRPr lang="en-US"/>
        </a:p>
      </dgm:t>
    </dgm:pt>
    <dgm:pt modelId="{46394406-2403-416F-BA0B-C9179E3D49A9}">
      <dgm:prSet phldrT="[Text]"/>
      <dgm:spPr/>
      <dgm:t>
        <a:bodyPr/>
        <a:lstStyle/>
        <a:p>
          <a:r>
            <a:rPr lang="en-US" dirty="0"/>
            <a:t>LEFT JOIN</a:t>
          </a:r>
        </a:p>
      </dgm:t>
    </dgm:pt>
    <dgm:pt modelId="{6552C56C-5161-4F17-84FB-C988FD38046A}" type="parTrans" cxnId="{E592FA26-EC91-417E-A31A-C647F10F5A5D}">
      <dgm:prSet/>
      <dgm:spPr/>
      <dgm:t>
        <a:bodyPr/>
        <a:lstStyle/>
        <a:p>
          <a:endParaRPr lang="en-US"/>
        </a:p>
      </dgm:t>
    </dgm:pt>
    <dgm:pt modelId="{20F0E88D-0EC9-44D5-B78F-75025B911B20}" type="sibTrans" cxnId="{E592FA26-EC91-417E-A31A-C647F10F5A5D}">
      <dgm:prSet/>
      <dgm:spPr/>
      <dgm:t>
        <a:bodyPr/>
        <a:lstStyle/>
        <a:p>
          <a:endParaRPr lang="en-US"/>
        </a:p>
      </dgm:t>
    </dgm:pt>
    <dgm:pt modelId="{6CBEED50-E2A4-46D3-B6E0-CC07FD434D3C}">
      <dgm:prSet phldrT="[Text]"/>
      <dgm:spPr/>
      <dgm:t>
        <a:bodyPr/>
        <a:lstStyle/>
        <a:p>
          <a:r>
            <a:rPr lang="en-US" dirty="0"/>
            <a:t>RIGHT JOIN</a:t>
          </a:r>
        </a:p>
      </dgm:t>
    </dgm:pt>
    <dgm:pt modelId="{3C03E674-92A7-40B8-9B31-CB3570B9A81C}" type="parTrans" cxnId="{F851AE5B-82E3-457B-A162-D520190C4E6D}">
      <dgm:prSet/>
      <dgm:spPr/>
      <dgm:t>
        <a:bodyPr/>
        <a:lstStyle/>
        <a:p>
          <a:endParaRPr lang="en-US"/>
        </a:p>
      </dgm:t>
    </dgm:pt>
    <dgm:pt modelId="{B8657D6F-CFB1-4F89-9B7D-63CB50C4F932}" type="sibTrans" cxnId="{F851AE5B-82E3-457B-A162-D520190C4E6D}">
      <dgm:prSet/>
      <dgm:spPr/>
      <dgm:t>
        <a:bodyPr/>
        <a:lstStyle/>
        <a:p>
          <a:endParaRPr lang="en-US"/>
        </a:p>
      </dgm:t>
    </dgm:pt>
    <dgm:pt modelId="{A110AD08-2842-4368-9D69-D8776A2CD4E6}" type="pres">
      <dgm:prSet presAssocID="{8E2DF846-59BF-432F-BACC-FB7976E958E5}" presName="Name0" presStyleCnt="0">
        <dgm:presLayoutVars>
          <dgm:dir/>
          <dgm:animLvl val="lvl"/>
          <dgm:resizeHandles/>
        </dgm:presLayoutVars>
      </dgm:prSet>
      <dgm:spPr/>
    </dgm:pt>
    <dgm:pt modelId="{9A279AE0-CE96-4C1C-9B97-95CC5F44887B}" type="pres">
      <dgm:prSet presAssocID="{C825627F-05EE-4881-AA1C-7BF9ABC836D5}" presName="linNode" presStyleCnt="0"/>
      <dgm:spPr/>
    </dgm:pt>
    <dgm:pt modelId="{8F4EC51F-1679-49C8-B602-5D7C64B56749}" type="pres">
      <dgm:prSet presAssocID="{C825627F-05EE-4881-AA1C-7BF9ABC836D5}" presName="parentShp" presStyleLbl="node1" presStyleIdx="0" presStyleCnt="2">
        <dgm:presLayoutVars>
          <dgm:bulletEnabled val="1"/>
        </dgm:presLayoutVars>
      </dgm:prSet>
      <dgm:spPr/>
    </dgm:pt>
    <dgm:pt modelId="{4EB74C0B-D2D2-45E4-B378-3FF7AF4DEED3}" type="pres">
      <dgm:prSet presAssocID="{C825627F-05EE-4881-AA1C-7BF9ABC836D5}" presName="childShp" presStyleLbl="bgAccFollowNode1" presStyleIdx="0" presStyleCnt="2">
        <dgm:presLayoutVars>
          <dgm:bulletEnabled val="1"/>
        </dgm:presLayoutVars>
      </dgm:prSet>
      <dgm:spPr/>
    </dgm:pt>
    <dgm:pt modelId="{6BFB1E1B-2EDD-4C3D-A1D6-9CFC6764BAE3}" type="pres">
      <dgm:prSet presAssocID="{E5452506-4BB8-4EA9-975E-5A73347E44C1}" presName="spacing" presStyleCnt="0"/>
      <dgm:spPr/>
    </dgm:pt>
    <dgm:pt modelId="{04C7BD31-4C94-4461-ADCB-337A535F78B8}" type="pres">
      <dgm:prSet presAssocID="{468EDDC6-F1E6-496D-BDF2-4A2D49086363}" presName="linNode" presStyleCnt="0"/>
      <dgm:spPr/>
    </dgm:pt>
    <dgm:pt modelId="{516FADE0-C1BD-4251-8A6B-09552F75B40B}" type="pres">
      <dgm:prSet presAssocID="{468EDDC6-F1E6-496D-BDF2-4A2D49086363}" presName="parentShp" presStyleLbl="node1" presStyleIdx="1" presStyleCnt="2">
        <dgm:presLayoutVars>
          <dgm:bulletEnabled val="1"/>
        </dgm:presLayoutVars>
      </dgm:prSet>
      <dgm:spPr/>
    </dgm:pt>
    <dgm:pt modelId="{E975B6E1-F78B-4371-BB6C-5D6F15DF81D3}" type="pres">
      <dgm:prSet presAssocID="{468EDDC6-F1E6-496D-BDF2-4A2D49086363}" presName="childShp" presStyleLbl="bgAccFollowNode1" presStyleIdx="1" presStyleCnt="2">
        <dgm:presLayoutVars>
          <dgm:bulletEnabled val="1"/>
        </dgm:presLayoutVars>
      </dgm:prSet>
      <dgm:spPr/>
    </dgm:pt>
  </dgm:ptLst>
  <dgm:cxnLst>
    <dgm:cxn modelId="{DE29BB0F-506D-4BEA-974C-F88878668801}" type="presOf" srcId="{8E2DF846-59BF-432F-BACC-FB7976E958E5}" destId="{A110AD08-2842-4368-9D69-D8776A2CD4E6}" srcOrd="0" destOrd="0" presId="urn:microsoft.com/office/officeart/2005/8/layout/vList6"/>
    <dgm:cxn modelId="{EA53E618-CA87-4031-953C-E2C2AA964E19}" type="presOf" srcId="{C825627F-05EE-4881-AA1C-7BF9ABC836D5}" destId="{8F4EC51F-1679-49C8-B602-5D7C64B56749}" srcOrd="0" destOrd="0" presId="urn:microsoft.com/office/officeart/2005/8/layout/vList6"/>
    <dgm:cxn modelId="{E592FA26-EC91-417E-A31A-C647F10F5A5D}" srcId="{468EDDC6-F1E6-496D-BDF2-4A2D49086363}" destId="{46394406-2403-416F-BA0B-C9179E3D49A9}" srcOrd="0" destOrd="0" parTransId="{6552C56C-5161-4F17-84FB-C988FD38046A}" sibTransId="{20F0E88D-0EC9-44D5-B78F-75025B911B20}"/>
    <dgm:cxn modelId="{F851AE5B-82E3-457B-A162-D520190C4E6D}" srcId="{468EDDC6-F1E6-496D-BDF2-4A2D49086363}" destId="{6CBEED50-E2A4-46D3-B6E0-CC07FD434D3C}" srcOrd="1" destOrd="0" parTransId="{3C03E674-92A7-40B8-9B31-CB3570B9A81C}" sibTransId="{B8657D6F-CFB1-4F89-9B7D-63CB50C4F932}"/>
    <dgm:cxn modelId="{287CA281-EE74-49F8-AD62-8C5EFF885FEC}" srcId="{8E2DF846-59BF-432F-BACC-FB7976E958E5}" destId="{468EDDC6-F1E6-496D-BDF2-4A2D49086363}" srcOrd="1" destOrd="0" parTransId="{D65685C3-AC1A-4A4D-8025-44D83A61686A}" sibTransId="{13859E6A-186E-47BD-9ABA-FA06757B96C7}"/>
    <dgm:cxn modelId="{B8E81392-410C-4CA9-AD94-533824E8876B}" srcId="{8E2DF846-59BF-432F-BACC-FB7976E958E5}" destId="{C825627F-05EE-4881-AA1C-7BF9ABC836D5}" srcOrd="0" destOrd="0" parTransId="{98B31ADB-AEE6-4A7A-9CDE-844E628C02D6}" sibTransId="{E5452506-4BB8-4EA9-975E-5A73347E44C1}"/>
    <dgm:cxn modelId="{8BA7B49A-73FC-400B-A539-7304D7DB9D43}" type="presOf" srcId="{46394406-2403-416F-BA0B-C9179E3D49A9}" destId="{E975B6E1-F78B-4371-BB6C-5D6F15DF81D3}" srcOrd="0" destOrd="0" presId="urn:microsoft.com/office/officeart/2005/8/layout/vList6"/>
    <dgm:cxn modelId="{EE27ED9B-BD21-4228-93C5-A0DDE8A77C6B}" type="presOf" srcId="{6CBEED50-E2A4-46D3-B6E0-CC07FD434D3C}" destId="{E975B6E1-F78B-4371-BB6C-5D6F15DF81D3}" srcOrd="0" destOrd="1" presId="urn:microsoft.com/office/officeart/2005/8/layout/vList6"/>
    <dgm:cxn modelId="{A499D1E1-D775-4296-B43D-05E947CBF2C3}" type="presOf" srcId="{468EDDC6-F1E6-496D-BDF2-4A2D49086363}" destId="{516FADE0-C1BD-4251-8A6B-09552F75B40B}" srcOrd="0" destOrd="0" presId="urn:microsoft.com/office/officeart/2005/8/layout/vList6"/>
    <dgm:cxn modelId="{7D4A1017-78A2-4D82-8A3D-CA11A3AE150D}" type="presParOf" srcId="{A110AD08-2842-4368-9D69-D8776A2CD4E6}" destId="{9A279AE0-CE96-4C1C-9B97-95CC5F44887B}" srcOrd="0" destOrd="0" presId="urn:microsoft.com/office/officeart/2005/8/layout/vList6"/>
    <dgm:cxn modelId="{7217AA47-C651-4B3C-A80C-21B85A00F4B0}" type="presParOf" srcId="{9A279AE0-CE96-4C1C-9B97-95CC5F44887B}" destId="{8F4EC51F-1679-49C8-B602-5D7C64B56749}" srcOrd="0" destOrd="0" presId="urn:microsoft.com/office/officeart/2005/8/layout/vList6"/>
    <dgm:cxn modelId="{96C5F6D1-4597-44BC-BA4E-75B1FA9CC891}" type="presParOf" srcId="{9A279AE0-CE96-4C1C-9B97-95CC5F44887B}" destId="{4EB74C0B-D2D2-45E4-B378-3FF7AF4DEED3}" srcOrd="1" destOrd="0" presId="urn:microsoft.com/office/officeart/2005/8/layout/vList6"/>
    <dgm:cxn modelId="{7B5BFC9D-26A9-46B5-9D83-F3890DE0199C}" type="presParOf" srcId="{A110AD08-2842-4368-9D69-D8776A2CD4E6}" destId="{6BFB1E1B-2EDD-4C3D-A1D6-9CFC6764BAE3}" srcOrd="1" destOrd="0" presId="urn:microsoft.com/office/officeart/2005/8/layout/vList6"/>
    <dgm:cxn modelId="{348EE22C-D2FB-4264-9A28-8C3AEDA8F511}" type="presParOf" srcId="{A110AD08-2842-4368-9D69-D8776A2CD4E6}" destId="{04C7BD31-4C94-4461-ADCB-337A535F78B8}" srcOrd="2" destOrd="0" presId="urn:microsoft.com/office/officeart/2005/8/layout/vList6"/>
    <dgm:cxn modelId="{859D8374-50BE-42F7-91E8-F32DEADF5FEE}" type="presParOf" srcId="{04C7BD31-4C94-4461-ADCB-337A535F78B8}" destId="{516FADE0-C1BD-4251-8A6B-09552F75B40B}" srcOrd="0" destOrd="0" presId="urn:microsoft.com/office/officeart/2005/8/layout/vList6"/>
    <dgm:cxn modelId="{EA340CCE-492F-408E-8F62-4557DE78785C}" type="presParOf" srcId="{04C7BD31-4C94-4461-ADCB-337A535F78B8}" destId="{E975B6E1-F78B-4371-BB6C-5D6F15DF81D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74C0B-D2D2-45E4-B378-3FF7AF4DEED3}">
      <dsp:nvSpPr>
        <dsp:cNvPr id="0" name=""/>
        <dsp:cNvSpPr/>
      </dsp:nvSpPr>
      <dsp:spPr>
        <a:xfrm>
          <a:off x="2596454" y="496"/>
          <a:ext cx="3894681" cy="193699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F4EC51F-1679-49C8-B602-5D7C64B56749}">
      <dsp:nvSpPr>
        <dsp:cNvPr id="0" name=""/>
        <dsp:cNvSpPr/>
      </dsp:nvSpPr>
      <dsp:spPr>
        <a:xfrm>
          <a:off x="0" y="496"/>
          <a:ext cx="2596454" cy="19369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INNER JOIN</a:t>
          </a:r>
        </a:p>
      </dsp:txBody>
      <dsp:txXfrm>
        <a:off x="94556" y="95052"/>
        <a:ext cx="2407342" cy="1747887"/>
      </dsp:txXfrm>
    </dsp:sp>
    <dsp:sp modelId="{E975B6E1-F78B-4371-BB6C-5D6F15DF81D3}">
      <dsp:nvSpPr>
        <dsp:cNvPr id="0" name=""/>
        <dsp:cNvSpPr/>
      </dsp:nvSpPr>
      <dsp:spPr>
        <a:xfrm>
          <a:off x="2596454" y="2131195"/>
          <a:ext cx="3894681" cy="193699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miter/>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 tIns="24765" rIns="24765" bIns="24765" numCol="1" spcCol="1270" anchor="t" anchorCtr="0">
          <a:noAutofit/>
        </a:bodyPr>
        <a:lstStyle/>
        <a:p>
          <a:pPr marL="285750" lvl="1" indent="-285750" algn="l" defTabSz="1733550">
            <a:lnSpc>
              <a:spcPct val="90000"/>
            </a:lnSpc>
            <a:spcBef>
              <a:spcPct val="0"/>
            </a:spcBef>
            <a:spcAft>
              <a:spcPct val="15000"/>
            </a:spcAft>
            <a:buChar char="•"/>
          </a:pPr>
          <a:r>
            <a:rPr lang="en-US" sz="3900" kern="1200" dirty="0"/>
            <a:t>LEFT JOIN</a:t>
          </a:r>
        </a:p>
        <a:p>
          <a:pPr marL="285750" lvl="1" indent="-285750" algn="l" defTabSz="1733550">
            <a:lnSpc>
              <a:spcPct val="90000"/>
            </a:lnSpc>
            <a:spcBef>
              <a:spcPct val="0"/>
            </a:spcBef>
            <a:spcAft>
              <a:spcPct val="15000"/>
            </a:spcAft>
            <a:buChar char="•"/>
          </a:pPr>
          <a:r>
            <a:rPr lang="en-US" sz="3900" kern="1200" dirty="0"/>
            <a:t>RIGHT JOIN</a:t>
          </a:r>
        </a:p>
      </dsp:txBody>
      <dsp:txXfrm>
        <a:off x="2596454" y="2373320"/>
        <a:ext cx="3168306" cy="1452749"/>
      </dsp:txXfrm>
    </dsp:sp>
    <dsp:sp modelId="{516FADE0-C1BD-4251-8A6B-09552F75B40B}">
      <dsp:nvSpPr>
        <dsp:cNvPr id="0" name=""/>
        <dsp:cNvSpPr/>
      </dsp:nvSpPr>
      <dsp:spPr>
        <a:xfrm>
          <a:off x="0" y="2131195"/>
          <a:ext cx="2596454" cy="19369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7640" tIns="83820" rIns="167640" bIns="83820" numCol="1" spcCol="1270" anchor="ctr" anchorCtr="0">
          <a:noAutofit/>
        </a:bodyPr>
        <a:lstStyle/>
        <a:p>
          <a:pPr marL="0" lvl="0" indent="0" algn="ctr" defTabSz="1955800">
            <a:lnSpc>
              <a:spcPct val="90000"/>
            </a:lnSpc>
            <a:spcBef>
              <a:spcPct val="0"/>
            </a:spcBef>
            <a:spcAft>
              <a:spcPct val="35000"/>
            </a:spcAft>
            <a:buNone/>
          </a:pPr>
          <a:r>
            <a:rPr lang="en-US" sz="4400" kern="1200" dirty="0"/>
            <a:t>OUTER JOIN</a:t>
          </a:r>
        </a:p>
      </dsp:txBody>
      <dsp:txXfrm>
        <a:off x="94556" y="2225751"/>
        <a:ext cx="2407342" cy="174788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1065213" y="849313"/>
            <a:ext cx="4989512" cy="3143250"/>
          </a:xfrm>
          <a:prstGeom prst="rect">
            <a:avLst/>
          </a:prstGeom>
        </p:spPr>
        <p:txBody>
          <a:bodyPr lIns="0" tIns="0" rIns="0" bIns="0" anchor="b">
            <a:normAutofit/>
          </a:bodyPr>
          <a:lstStyle/>
          <a:p>
            <a:r>
              <a:rPr lang="en-US" sz="7100" b="0" strike="noStrike" spc="-1">
                <a:solidFill>
                  <a:srgbClr val="04617B"/>
                </a:solidFill>
                <a:latin typeface="Source Sans Pro Light"/>
              </a:rPr>
              <a:t>Click to move the slide</a:t>
            </a:r>
          </a:p>
        </p:txBody>
      </p:sp>
      <p:sp>
        <p:nvSpPr>
          <p:cNvPr id="124" name="PlaceHolder 2"/>
          <p:cNvSpPr>
            <a:spLocks noGrp="1"/>
          </p:cNvSpPr>
          <p:nvPr>
            <p:ph type="body"/>
          </p:nvPr>
        </p:nvSpPr>
        <p:spPr>
          <a:xfrm>
            <a:off x="767777" y="4286071"/>
            <a:ext cx="5584138" cy="3773511"/>
          </a:xfrm>
          <a:prstGeom prst="rect">
            <a:avLst/>
          </a:prstGeom>
        </p:spPr>
        <p:txBody>
          <a:bodyPr lIns="0" tIns="0" rIns="0" bIns="0"/>
          <a:lstStyle/>
          <a:p>
            <a:r>
              <a:rPr lang="en-US" sz="1100" b="0" strike="noStrike" spc="-1">
                <a:latin typeface="Times New Roman"/>
              </a:rPr>
              <a:t>Click to edit the notes format</a:t>
            </a:r>
          </a:p>
        </p:txBody>
      </p:sp>
    </p:spTree>
    <p:extLst>
      <p:ext uri="{BB962C8B-B14F-4D97-AF65-F5344CB8AC3E}">
        <p14:creationId xmlns:p14="http://schemas.microsoft.com/office/powerpoint/2010/main" val="277622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1066800" y="849313"/>
            <a:ext cx="4987925" cy="3143250"/>
          </a:xfrm>
          <a:prstGeom prst="rect">
            <a:avLst/>
          </a:prstGeom>
        </p:spPr>
      </p:sp>
      <p:sp>
        <p:nvSpPr>
          <p:cNvPr id="152" name="PlaceHolder 2"/>
          <p:cNvSpPr>
            <a:spLocks noGrp="1"/>
          </p:cNvSpPr>
          <p:nvPr>
            <p:ph type="body"/>
          </p:nvPr>
        </p:nvSpPr>
        <p:spPr>
          <a:xfrm>
            <a:off x="767777" y="4286071"/>
            <a:ext cx="5584138" cy="3773511"/>
          </a:xfrm>
          <a:prstGeom prst="rect">
            <a:avLst/>
          </a:prstGeom>
        </p:spPr>
        <p:txBody>
          <a:bodyPr lIns="0" tIns="0" rIns="0" bIns="0"/>
          <a:lstStyle/>
          <a:p>
            <a:endParaRPr lang="en-US" sz="1100" spc="-1" dirty="0">
              <a:latin typeface="Times New Roman"/>
            </a:endParaRPr>
          </a:p>
        </p:txBody>
      </p:sp>
    </p:spTree>
    <p:extLst>
      <p:ext uri="{BB962C8B-B14F-4D97-AF65-F5344CB8AC3E}">
        <p14:creationId xmlns:p14="http://schemas.microsoft.com/office/powerpoint/2010/main" val="1405565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8131"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right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prioritas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sisi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kanan</a:t>
            </a:r>
            <a:r>
              <a:rPr lang="en-GB" sz="1200" b="0" dirty="0">
                <a:solidFill>
                  <a:schemeClr val="tx1"/>
                </a:solidFill>
                <a:latin typeface="Times New Roman" panose="02020603050405020304" pitchFamily="18" charset="0"/>
                <a:cs typeface="Times New Roman" panose="02020603050405020304" pitchFamily="18" charset="0"/>
              </a:rPr>
              <a:t> join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2744052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1066800" y="849313"/>
            <a:ext cx="4987925" cy="3143250"/>
          </a:xfrm>
          <a:prstGeom prst="rect">
            <a:avLst/>
          </a:prstGeom>
        </p:spPr>
      </p:sp>
      <p:sp>
        <p:nvSpPr>
          <p:cNvPr id="183"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571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1066800" y="849313"/>
            <a:ext cx="4987925" cy="3143250"/>
          </a:xfrm>
          <a:prstGeom prst="rect">
            <a:avLst/>
          </a:prstGeom>
        </p:spPr>
      </p:sp>
      <p:sp>
        <p:nvSpPr>
          <p:cNvPr id="159" name="PlaceHolder 2"/>
          <p:cNvSpPr>
            <a:spLocks noGrp="1"/>
          </p:cNvSpPr>
          <p:nvPr>
            <p:ph type="body"/>
          </p:nvPr>
        </p:nvSpPr>
        <p:spPr>
          <a:xfrm>
            <a:off x="767777" y="4286071"/>
            <a:ext cx="5669710" cy="3773208"/>
          </a:xfrm>
          <a:prstGeom prst="rect">
            <a:avLst/>
          </a:prstGeom>
        </p:spPr>
        <p:txBody>
          <a:bodyPr lIns="0" tIns="0" rIns="0" bIns="0">
            <a:noAutofit/>
          </a:bodyPr>
          <a:lstStyle/>
          <a:p>
            <a:pPr marL="190447" indent="-190447"/>
            <a:endParaRPr lang="id-ID" sz="1100"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5059"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3366"/>
                </a:solidFill>
                <a:latin typeface="Verdana" panose="020B0604030504040204" pitchFamily="34" charset="0"/>
              </a:rPr>
              <a:t>Setelah </a:t>
            </a:r>
            <a:r>
              <a:rPr lang="en-GB" sz="1200" dirty="0" err="1">
                <a:solidFill>
                  <a:srgbClr val="003366"/>
                </a:solidFill>
                <a:latin typeface="Verdana" panose="020B0604030504040204" pitchFamily="34" charset="0"/>
              </a:rPr>
              <a:t>mengetahui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jenis-jenis</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relasi</a:t>
            </a:r>
            <a:r>
              <a:rPr lang="en-GB" sz="1200" dirty="0">
                <a:solidFill>
                  <a:srgbClr val="003366"/>
                </a:solidFill>
                <a:latin typeface="Verdana" panose="020B0604030504040204" pitchFamily="34" charset="0"/>
              </a:rPr>
              <a:t> pada RDBMS, </a:t>
            </a:r>
            <a:r>
              <a:rPr lang="en-GB" sz="1200" dirty="0" err="1">
                <a:solidFill>
                  <a:srgbClr val="003366"/>
                </a:solidFill>
                <a:latin typeface="Verdana" panose="020B0604030504040204" pitchFamily="34" charset="0"/>
              </a:rPr>
              <a:t>selanjutnya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kita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kenal</a:t>
            </a:r>
            <a:r>
              <a:rPr lang="en-GB" sz="1200" dirty="0">
                <a:solidFill>
                  <a:srgbClr val="003366"/>
                </a:solidFill>
                <a:latin typeface="Verdana" panose="020B0604030504040204" pitchFamily="34" charset="0"/>
              </a:rPr>
              <a:t> SQL </a:t>
            </a:r>
            <a:r>
              <a:rPr lang="en-GB" sz="1200" dirty="0" err="1">
                <a:solidFill>
                  <a:srgbClr val="003366"/>
                </a:solidFill>
                <a:latin typeface="Verdana" panose="020B0604030504040204" pitchFamily="34" charset="0"/>
              </a:rPr>
              <a:t>untuk</a:t>
            </a:r>
            <a:r>
              <a:rPr lang="en-GB" sz="1200" dirty="0">
                <a:solidFill>
                  <a:srgbClr val="003366"/>
                </a:solidFill>
                <a:latin typeface="Verdana" panose="020B0604030504040204" pitchFamily="34" charset="0"/>
              </a:rPr>
              <a:t> RDBMS </a:t>
            </a:r>
            <a:r>
              <a:rPr lang="en-GB" sz="1200" dirty="0" err="1">
                <a:solidFill>
                  <a:srgbClr val="003366"/>
                </a:solidFill>
                <a:latin typeface="Verdana" panose="020B0604030504040204" pitchFamily="34" charset="0"/>
              </a:rPr>
              <a:t>dengan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Klausa</a:t>
            </a:r>
            <a:r>
              <a:rPr lang="en-GB" sz="1200" dirty="0">
                <a:solidFill>
                  <a:srgbClr val="003366"/>
                </a:solidFill>
                <a:latin typeface="Verdana" panose="020B0604030504040204" pitchFamily="34" charset="0"/>
              </a:rPr>
              <a:t>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3366"/>
              </a:solidFill>
              <a:latin typeface="Verdana" panose="020B060403050404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3366"/>
                </a:solidFill>
                <a:latin typeface="Verdana" panose="020B0604030504040204" pitchFamily="34" charset="0"/>
              </a:rPr>
              <a:t>Inner Join: </a:t>
            </a:r>
            <a:r>
              <a:rPr lang="en-GB" sz="1200" dirty="0" err="1">
                <a:solidFill>
                  <a:srgbClr val="003366"/>
                </a:solidFill>
                <a:latin typeface="Verdana" panose="020B0604030504040204" pitchFamily="34" charset="0"/>
              </a:rPr>
              <a:t>merupakan</a:t>
            </a:r>
            <a:r>
              <a:rPr lang="en-GB" sz="1200" dirty="0">
                <a:solidFill>
                  <a:srgbClr val="003366"/>
                </a:solidFill>
                <a:latin typeface="Verdana" panose="020B0604030504040204" pitchFamily="34" charset="0"/>
              </a:rPr>
              <a:t> query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menampilkan</a:t>
            </a:r>
            <a:r>
              <a:rPr lang="en-GB" sz="1200" dirty="0">
                <a:solidFill>
                  <a:srgbClr val="003366"/>
                </a:solidFill>
                <a:latin typeface="Verdana" panose="020B0604030504040204" pitchFamily="34" charset="0"/>
              </a:rPr>
              <a:t> data yang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saja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antara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dua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saling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berelasi</a:t>
            </a:r>
            <a:r>
              <a:rPr lang="en-GB" sz="1200" dirty="0">
                <a:solidFill>
                  <a:srgbClr val="003366"/>
                </a:solidFill>
                <a:latin typeface="Verdana" panose="020B060403050404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3366"/>
                </a:solidFill>
                <a:latin typeface="Verdana" panose="020B0604030504040204" pitchFamily="34" charset="0"/>
              </a:rPr>
              <a:t>Outer Join: </a:t>
            </a:r>
            <a:r>
              <a:rPr lang="en-GB" sz="1200" dirty="0" err="1">
                <a:solidFill>
                  <a:srgbClr val="003366"/>
                </a:solidFill>
                <a:latin typeface="Verdana" panose="020B0604030504040204" pitchFamily="34" charset="0"/>
              </a:rPr>
              <a:t>merupakan</a:t>
            </a:r>
            <a:r>
              <a:rPr lang="en-GB" sz="1200" dirty="0">
                <a:solidFill>
                  <a:srgbClr val="003366"/>
                </a:solidFill>
                <a:latin typeface="Verdana" panose="020B0604030504040204" pitchFamily="34" charset="0"/>
              </a:rPr>
              <a:t> query join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menampilkan</a:t>
            </a:r>
            <a:r>
              <a:rPr lang="en-GB" sz="1200" dirty="0">
                <a:solidFill>
                  <a:srgbClr val="003366"/>
                </a:solidFill>
                <a:latin typeface="Verdana" panose="020B0604030504040204" pitchFamily="34" charset="0"/>
              </a:rPr>
              <a:t> data </a:t>
            </a:r>
            <a:r>
              <a:rPr lang="en-GB" sz="1200" dirty="0" err="1">
                <a:solidFill>
                  <a:srgbClr val="003366"/>
                </a:solidFill>
                <a:latin typeface="Verdana" panose="020B0604030504040204" pitchFamily="34" charset="0"/>
              </a:rPr>
              <a:t>bukan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hanya</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saja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bisa</a:t>
            </a:r>
            <a:r>
              <a:rPr lang="en-GB" sz="1200" dirty="0">
                <a:solidFill>
                  <a:srgbClr val="003366"/>
                </a:solidFill>
                <a:latin typeface="Verdana" panose="020B0604030504040204" pitchFamily="34" charset="0"/>
              </a:rPr>
              <a:t> juga yang </a:t>
            </a:r>
            <a:r>
              <a:rPr lang="en-GB" sz="1200" dirty="0" err="1">
                <a:solidFill>
                  <a:srgbClr val="003366"/>
                </a:solidFill>
                <a:latin typeface="Verdana" panose="020B0604030504040204" pitchFamily="34" charset="0"/>
              </a:rPr>
              <a:t>tidak</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terhubung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namun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memprioritaskan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join table, </a:t>
            </a:r>
            <a:r>
              <a:rPr lang="en-GB" sz="1200" dirty="0" err="1">
                <a:solidFill>
                  <a:srgbClr val="003366"/>
                </a:solidFill>
                <a:latin typeface="Verdana" panose="020B0604030504040204" pitchFamily="34" charset="0"/>
              </a:rPr>
              <a:t>dari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kiri</a:t>
            </a:r>
            <a:r>
              <a:rPr lang="en-GB" sz="1200" dirty="0">
                <a:solidFill>
                  <a:srgbClr val="003366"/>
                </a:solidFill>
                <a:latin typeface="Verdana" panose="020B0604030504040204" pitchFamily="34" charset="0"/>
              </a:rPr>
              <a:t>(LEFT JOIN) dan </a:t>
            </a:r>
            <a:r>
              <a:rPr lang="en-GB" sz="1200" dirty="0" err="1">
                <a:solidFill>
                  <a:srgbClr val="003366"/>
                </a:solidFill>
                <a:latin typeface="Verdana" panose="020B0604030504040204" pitchFamily="34" charset="0"/>
              </a:rPr>
              <a:t>dari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sisi</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kanan</a:t>
            </a:r>
            <a:r>
              <a:rPr lang="en-GB" sz="1200" dirty="0">
                <a:solidFill>
                  <a:srgbClr val="003366"/>
                </a:solidFill>
                <a:latin typeface="Verdana" panose="020B0604030504040204" pitchFamily="34" charset="0"/>
              </a:rPr>
              <a:t>(RIGHT JOIN) </a:t>
            </a:r>
            <a:r>
              <a:rPr lang="en-GB" sz="1200" dirty="0" err="1">
                <a:solidFill>
                  <a:srgbClr val="003366"/>
                </a:solidFill>
                <a:latin typeface="Verdana" panose="020B0604030504040204" pitchFamily="34" charset="0"/>
              </a:rPr>
              <a:t>antara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dua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tabel</a:t>
            </a:r>
            <a:r>
              <a:rPr lang="en-GB" sz="1200" dirty="0">
                <a:solidFill>
                  <a:srgbClr val="003366"/>
                </a:solidFill>
                <a:latin typeface="Verdana" panose="020B0604030504040204" pitchFamily="34" charset="0"/>
              </a:rPr>
              <a:t> yang </a:t>
            </a:r>
            <a:r>
              <a:rPr lang="en-GB" sz="1200" dirty="0" err="1">
                <a:solidFill>
                  <a:srgbClr val="003366"/>
                </a:solidFill>
                <a:latin typeface="Verdana" panose="020B0604030504040204" pitchFamily="34" charset="0"/>
              </a:rPr>
              <a:t>saling</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berelasi</a:t>
            </a:r>
            <a:r>
              <a:rPr lang="en-GB" sz="1200" dirty="0">
                <a:solidFill>
                  <a:srgbClr val="003366"/>
                </a:solidFill>
                <a:latin typeface="Verdana" panose="020B0604030504040204"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dirty="0">
              <a:solidFill>
                <a:srgbClr val="003366"/>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solidFill>
                  <a:srgbClr val="003366"/>
                </a:solidFill>
                <a:latin typeface="Verdana" panose="020B0604030504040204" pitchFamily="34" charset="0"/>
              </a:rPr>
              <a:t>Query </a:t>
            </a:r>
            <a:r>
              <a:rPr lang="en-GB" sz="1200" dirty="0" err="1">
                <a:solidFill>
                  <a:srgbClr val="003366"/>
                </a:solidFill>
                <a:latin typeface="Verdana" panose="020B0604030504040204" pitchFamily="34" charset="0"/>
              </a:rPr>
              <a:t>detailnya</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akan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dijelaskan</a:t>
            </a:r>
            <a:r>
              <a:rPr lang="en-GB" sz="1200" dirty="0">
                <a:solidFill>
                  <a:srgbClr val="003366"/>
                </a:solidFill>
                <a:latin typeface="Verdana" panose="020B0604030504040204" pitchFamily="34" charset="0"/>
              </a:rPr>
              <a:t> pada </a:t>
            </a:r>
            <a:r>
              <a:rPr lang="en-GB" sz="1200" dirty="0" err="1">
                <a:solidFill>
                  <a:srgbClr val="003366"/>
                </a:solidFill>
                <a:latin typeface="Verdana" panose="020B0604030504040204" pitchFamily="34" charset="0"/>
              </a:rPr>
              <a:t>halaman</a:t>
            </a:r>
            <a:r>
              <a:rPr lang="en-GB" sz="1200" dirty="0">
                <a:solidFill>
                  <a:srgbClr val="003366"/>
                </a:solidFill>
                <a:latin typeface="Verdana" panose="020B0604030504040204" pitchFamily="34" charset="0"/>
              </a:rPr>
              <a:t> </a:t>
            </a:r>
            <a:r>
              <a:rPr lang="en-GB" sz="1200" dirty="0" err="1">
                <a:solidFill>
                  <a:srgbClr val="003366"/>
                </a:solidFill>
                <a:latin typeface="Verdana" panose="020B0604030504040204" pitchFamily="34" charset="0"/>
              </a:rPr>
              <a:t>berikutnya</a:t>
            </a:r>
            <a:r>
              <a:rPr lang="en-GB" sz="1200" dirty="0">
                <a:solidFill>
                  <a:srgbClr val="003366"/>
                </a:solidFill>
                <a:latin typeface="Verdana" panose="020B0604030504040204" pitchFamily="34" charset="0"/>
              </a:rPr>
              <a:t>.</a:t>
            </a:r>
          </a:p>
          <a:p>
            <a:endParaRPr lang="id-ID" dirty="0">
              <a:latin typeface="Times New Roman" panose="02020603050405020304" pitchFamily="18" charset="0"/>
            </a:endParaRPr>
          </a:p>
        </p:txBody>
      </p:sp>
    </p:spTree>
    <p:extLst>
      <p:ext uri="{BB962C8B-B14F-4D97-AF65-F5344CB8AC3E}">
        <p14:creationId xmlns:p14="http://schemas.microsoft.com/office/powerpoint/2010/main" val="1306420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6083"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190783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6083"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a:lnSpc>
                <a:spcPct val="150000"/>
              </a:lnSpc>
              <a:spcBef>
                <a:spcPts val="0"/>
              </a:spcBef>
              <a:spcAft>
                <a:spcPts val="0"/>
              </a:spcAft>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inner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347899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31552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lang="en-GB" sz="1200">
                <a:solidFill>
                  <a:schemeClr val="tx1"/>
                </a:solidFill>
                <a:latin typeface="Times New Roman" panose="02020603050405020304" pitchFamily="18" charset="0"/>
                <a:cs typeface="Times New Roman" panose="02020603050405020304" pitchFamily="18" charset="0"/>
              </a:rPr>
              <a:t>Penjelasan</a:t>
            </a:r>
            <a:r>
              <a:rPr lang="en-GB" sz="12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dirty="0">
              <a:solidFill>
                <a:schemeClr val="tx1"/>
              </a:solidFill>
              <a:latin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SELECT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tampilkan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semua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err="1">
                <a:solidFill>
                  <a:schemeClr val="tx1"/>
                </a:solidFill>
                <a:latin typeface="Times New Roman" panose="02020603050405020304" pitchFamily="18" charset="0"/>
                <a:cs typeface="Times New Roman" panose="02020603050405020304" pitchFamily="18" charset="0"/>
              </a:rPr>
              <a:t>jenis_produk.nama</a:t>
            </a:r>
            <a:r>
              <a:rPr lang="en-GB" sz="1200" b="0" dirty="0">
                <a:solidFill>
                  <a:schemeClr val="tx1"/>
                </a:solidFill>
                <a:latin typeface="Times New Roman" panose="02020603050405020304" pitchFamily="18" charset="0"/>
                <a:cs typeface="Times New Roman" panose="02020603050405020304" pitchFamily="18" charset="0"/>
              </a:rPr>
              <a:t> as </a:t>
            </a:r>
            <a:r>
              <a:rPr lang="en-GB" sz="1200" b="0" dirty="0" err="1">
                <a:solidFill>
                  <a:schemeClr val="tx1"/>
                </a:solidFill>
                <a:latin typeface="Times New Roman" panose="02020603050405020304" pitchFamily="18" charset="0"/>
                <a:cs typeface="Times New Roman" panose="02020603050405020304" pitchFamily="18" charset="0"/>
              </a:rPr>
              <a:t>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alias </a:t>
            </a:r>
            <a:r>
              <a:rPr lang="en-GB" sz="1200" b="0" dirty="0" err="1">
                <a:solidFill>
                  <a:schemeClr val="tx1"/>
                </a:solidFill>
                <a:latin typeface="Times New Roman" panose="02020603050405020304" pitchFamily="18" charset="0"/>
                <a:cs typeface="Times New Roman" panose="02020603050405020304" pitchFamily="18" charset="0"/>
              </a:rPr>
              <a:t>kolom</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baru</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bernama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from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dari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left join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yang </a:t>
            </a:r>
            <a:r>
              <a:rPr lang="en-GB" sz="1200" b="0" dirty="0" err="1">
                <a:solidFill>
                  <a:schemeClr val="tx1"/>
                </a:solidFill>
                <a:latin typeface="Times New Roman" panose="02020603050405020304" pitchFamily="18" charset="0"/>
                <a:cs typeface="Times New Roman" panose="02020603050405020304" pitchFamily="18" charset="0"/>
              </a:rPr>
              <a:t>digabung</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dengan</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prioritas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sisi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kiri</a:t>
            </a:r>
            <a:r>
              <a:rPr lang="en-GB" sz="1200" b="0" dirty="0">
                <a:solidFill>
                  <a:schemeClr val="tx1"/>
                </a:solidFill>
                <a:latin typeface="Times New Roman" panose="02020603050405020304" pitchFamily="18" charset="0"/>
                <a:cs typeface="Times New Roman" panose="02020603050405020304" pitchFamily="18" charset="0"/>
              </a:rPr>
              <a:t> join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on </a:t>
            </a:r>
            <a:r>
              <a:rPr lang="en-GB" sz="1200" b="0" dirty="0" err="1">
                <a:solidFill>
                  <a:schemeClr val="tx1"/>
                </a:solidFill>
                <a:latin typeface="Times New Roman" panose="02020603050405020304" pitchFamily="18" charset="0"/>
                <a:cs typeface="Times New Roman" panose="02020603050405020304" pitchFamily="18" charset="0"/>
              </a:rPr>
              <a:t>produk.idjenis</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dimana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terjadi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foregin</a:t>
            </a:r>
            <a:r>
              <a:rPr lang="en-GB" sz="1200" b="0" dirty="0">
                <a:solidFill>
                  <a:schemeClr val="tx1"/>
                </a:solidFill>
                <a:latin typeface="Times New Roman" panose="02020603050405020304" pitchFamily="18" charset="0"/>
                <a:cs typeface="Times New Roman" panose="02020603050405020304" pitchFamily="18" charset="0"/>
              </a:rPr>
              <a:t> key </a:t>
            </a:r>
            <a:r>
              <a:rPr lang="en-GB" sz="1200" b="0" dirty="0" err="1">
                <a:solidFill>
                  <a:schemeClr val="tx1"/>
                </a:solidFill>
                <a:latin typeface="Times New Roman" panose="02020603050405020304" pitchFamily="18" charset="0"/>
                <a:cs typeface="Times New Roman" panose="02020603050405020304" pitchFamily="18" charset="0"/>
              </a:rPr>
              <a:t>idjenis</a:t>
            </a:r>
            <a:endParaRPr lang="en-GB" sz="1200" b="0" dirty="0">
              <a:solidFill>
                <a:schemeClr val="tx1"/>
              </a:solidFill>
              <a:latin typeface="Times New Roman" panose="02020603050405020304" pitchFamily="18" charset="0"/>
              <a:cs typeface="Times New Roman" panose="02020603050405020304" pitchFamily="18"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1200" b="0" dirty="0">
                <a:solidFill>
                  <a:schemeClr val="tx1"/>
                </a:solidFill>
                <a:latin typeface="Times New Roman" panose="02020603050405020304" pitchFamily="18" charset="0"/>
                <a:cs typeface="Times New Roman" panose="02020603050405020304" pitchFamily="18" charset="0"/>
              </a:rPr>
              <a:t>= jenis_produk.id: di </a:t>
            </a:r>
            <a:r>
              <a:rPr lang="en-GB" sz="1200" b="0" dirty="0" err="1">
                <a:solidFill>
                  <a:schemeClr val="tx1"/>
                </a:solidFill>
                <a:latin typeface="Times New Roman" panose="02020603050405020304" pitchFamily="18" charset="0"/>
                <a:cs typeface="Times New Roman" panose="02020603050405020304" pitchFamily="18" charset="0"/>
              </a:rPr>
              <a:t>tabel</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relasi</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jenis_produk</a:t>
            </a:r>
            <a:r>
              <a:rPr lang="en-GB" sz="1200" b="0" dirty="0">
                <a:solidFill>
                  <a:schemeClr val="tx1"/>
                </a:solidFill>
                <a:latin typeface="Times New Roman" panose="02020603050405020304" pitchFamily="18" charset="0"/>
                <a:cs typeface="Times New Roman" panose="02020603050405020304" pitchFamily="18" charset="0"/>
              </a:rPr>
              <a:t> </a:t>
            </a:r>
            <a:r>
              <a:rPr lang="en-GB" sz="1200" b="0" dirty="0" err="1">
                <a:solidFill>
                  <a:schemeClr val="tx1"/>
                </a:solidFill>
                <a:latin typeface="Times New Roman" panose="02020603050405020304" pitchFamily="18" charset="0"/>
                <a:cs typeface="Times New Roman" panose="02020603050405020304" pitchFamily="18" charset="0"/>
              </a:rPr>
              <a:t>ada</a:t>
            </a:r>
            <a:r>
              <a:rPr lang="en-GB" sz="1200" b="0" dirty="0">
                <a:solidFill>
                  <a:schemeClr val="tx1"/>
                </a:solidFill>
                <a:latin typeface="Times New Roman" panose="02020603050405020304" pitchFamily="18" charset="0"/>
                <a:cs typeface="Times New Roman" panose="02020603050405020304" pitchFamily="18" charset="0"/>
              </a:rPr>
              <a:t> primary key id</a:t>
            </a:r>
          </a:p>
          <a:p>
            <a:endParaRPr lang="id-ID" dirty="0">
              <a:latin typeface="Times New Roman" panose="02020603050405020304" pitchFamily="18" charset="0"/>
            </a:endParaRPr>
          </a:p>
        </p:txBody>
      </p:sp>
    </p:spTree>
    <p:extLst>
      <p:ext uri="{BB962C8B-B14F-4D97-AF65-F5344CB8AC3E}">
        <p14:creationId xmlns:p14="http://schemas.microsoft.com/office/powerpoint/2010/main" val="276990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7107"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038759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endParaRPr lang="id-ID"/>
          </a:p>
        </p:txBody>
      </p:sp>
      <p:sp>
        <p:nvSpPr>
          <p:cNvPr id="48131" name="Rectangle 2"/>
          <p:cNvSpPr txBox="1">
            <a:spLocks noGrp="1" noChangeArrowheads="1"/>
          </p:cNvSpPr>
          <p:nvPr>
            <p:ph type="body"/>
          </p:nvPr>
        </p:nvSpPr>
        <p:spPr>
          <a:xfrm>
            <a:off x="914400" y="4343400"/>
            <a:ext cx="5008563" cy="41116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dirty="0">
              <a:latin typeface="Times New Roman" panose="02020603050405020304" pitchFamily="18" charset="0"/>
            </a:endParaRPr>
          </a:p>
        </p:txBody>
      </p:sp>
    </p:spTree>
    <p:extLst>
      <p:ext uri="{BB962C8B-B14F-4D97-AF65-F5344CB8AC3E}">
        <p14:creationId xmlns:p14="http://schemas.microsoft.com/office/powerpoint/2010/main" val="2469119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7" name="PlaceHolder 2"/>
          <p:cNvSpPr>
            <a:spLocks noGrp="1"/>
          </p:cNvSpPr>
          <p:nvPr>
            <p:ph type="body"/>
          </p:nvPr>
        </p:nvSpPr>
        <p:spPr>
          <a:xfrm>
            <a:off x="378000" y="137160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8" name="PlaceHolder 3"/>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0"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1"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2"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3" name="PlaceHolder 5"/>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35" name="PlaceHolder 2"/>
          <p:cNvSpPr>
            <a:spLocks noGrp="1"/>
          </p:cNvSpPr>
          <p:nvPr>
            <p:ph type="body"/>
          </p:nvPr>
        </p:nvSpPr>
        <p:spPr>
          <a:xfrm>
            <a:off x="37800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6" name="PlaceHolder 3"/>
          <p:cNvSpPr>
            <a:spLocks noGrp="1"/>
          </p:cNvSpPr>
          <p:nvPr>
            <p:ph type="body"/>
          </p:nvPr>
        </p:nvSpPr>
        <p:spPr>
          <a:xfrm>
            <a:off x="417636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7" name="PlaceHolder 4"/>
          <p:cNvSpPr>
            <a:spLocks noGrp="1"/>
          </p:cNvSpPr>
          <p:nvPr>
            <p:ph type="body"/>
          </p:nvPr>
        </p:nvSpPr>
        <p:spPr>
          <a:xfrm>
            <a:off x="7975080" y="137160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8" name="PlaceHolder 5"/>
          <p:cNvSpPr>
            <a:spLocks noGrp="1"/>
          </p:cNvSpPr>
          <p:nvPr>
            <p:ph type="body"/>
          </p:nvPr>
        </p:nvSpPr>
        <p:spPr>
          <a:xfrm>
            <a:off x="37800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39" name="PlaceHolder 6"/>
          <p:cNvSpPr>
            <a:spLocks noGrp="1"/>
          </p:cNvSpPr>
          <p:nvPr>
            <p:ph type="body"/>
          </p:nvPr>
        </p:nvSpPr>
        <p:spPr>
          <a:xfrm>
            <a:off x="417636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40" name="PlaceHolder 7"/>
          <p:cNvSpPr>
            <a:spLocks noGrp="1"/>
          </p:cNvSpPr>
          <p:nvPr>
            <p:ph type="body"/>
          </p:nvPr>
        </p:nvSpPr>
        <p:spPr>
          <a:xfrm>
            <a:off x="7975080" y="4202640"/>
            <a:ext cx="36172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70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3" name="PlaceHolder 2"/>
          <p:cNvSpPr>
            <a:spLocks noGrp="1"/>
          </p:cNvSpPr>
          <p:nvPr>
            <p:ph type="subTitle"/>
          </p:nvPr>
        </p:nvSpPr>
        <p:spPr>
          <a:xfrm>
            <a:off x="599760" y="1768680"/>
            <a:ext cx="10798200" cy="438408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13900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5" name="PlaceHolder 2"/>
          <p:cNvSpPr>
            <a:spLocks noGrp="1"/>
          </p:cNvSpPr>
          <p:nvPr>
            <p:ph type="body"/>
          </p:nvPr>
        </p:nvSpPr>
        <p:spPr>
          <a:xfrm>
            <a:off x="599760" y="1768680"/>
            <a:ext cx="1079820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793820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47"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48"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952584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Tree>
    <p:extLst>
      <p:ext uri="{BB962C8B-B14F-4D97-AF65-F5344CB8AC3E}">
        <p14:creationId xmlns:p14="http://schemas.microsoft.com/office/powerpoint/2010/main" val="392448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99760" y="301320"/>
            <a:ext cx="10798200" cy="5850360"/>
          </a:xfrm>
          <a:prstGeom prst="rect">
            <a:avLst/>
          </a:prstGeom>
        </p:spPr>
        <p:txBody>
          <a:bodyPr lIns="0" tIns="0" rIns="0" bIns="0" anchor="ctr">
            <a:noAutofit/>
          </a:bodyPr>
          <a:lstStyle/>
          <a:p>
            <a:pPr algn="ctr"/>
            <a:endParaRPr lang="id-ID" sz="3200" b="0" strike="noStrike" spc="-1">
              <a:latin typeface="Arial"/>
            </a:endParaRPr>
          </a:p>
        </p:txBody>
      </p:sp>
    </p:spTree>
    <p:extLst>
      <p:ext uri="{BB962C8B-B14F-4D97-AF65-F5344CB8AC3E}">
        <p14:creationId xmlns:p14="http://schemas.microsoft.com/office/powerpoint/2010/main" val="47843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2"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3" name="PlaceHolder 3"/>
          <p:cNvSpPr>
            <a:spLocks noGrp="1"/>
          </p:cNvSpPr>
          <p:nvPr>
            <p:ph type="body"/>
          </p:nvPr>
        </p:nvSpPr>
        <p:spPr>
          <a:xfrm>
            <a:off x="61329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4"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4115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6" name="PlaceHolder 2"/>
          <p:cNvSpPr>
            <a:spLocks noGrp="1"/>
          </p:cNvSpPr>
          <p:nvPr>
            <p:ph type="subTitle"/>
          </p:nvPr>
        </p:nvSpPr>
        <p:spPr>
          <a:xfrm>
            <a:off x="378000" y="1371600"/>
            <a:ext cx="11234880" cy="542016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56" name="PlaceHolder 2"/>
          <p:cNvSpPr>
            <a:spLocks noGrp="1"/>
          </p:cNvSpPr>
          <p:nvPr>
            <p:ph type="body"/>
          </p:nvPr>
        </p:nvSpPr>
        <p:spPr>
          <a:xfrm>
            <a:off x="599760" y="1768680"/>
            <a:ext cx="5269320" cy="43840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7"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58" name="PlaceHolder 4"/>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297090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0"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1"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2" name="PlaceHolder 4"/>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424588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4" name="PlaceHolder 2"/>
          <p:cNvSpPr>
            <a:spLocks noGrp="1"/>
          </p:cNvSpPr>
          <p:nvPr>
            <p:ph type="body"/>
          </p:nvPr>
        </p:nvSpPr>
        <p:spPr>
          <a:xfrm>
            <a:off x="599760" y="176868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5" name="PlaceHolder 3"/>
          <p:cNvSpPr>
            <a:spLocks noGrp="1"/>
          </p:cNvSpPr>
          <p:nvPr>
            <p:ph type="body"/>
          </p:nvPr>
        </p:nvSpPr>
        <p:spPr>
          <a:xfrm>
            <a:off x="599760" y="4058640"/>
            <a:ext cx="1079820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34040479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67" name="PlaceHolder 2"/>
          <p:cNvSpPr>
            <a:spLocks noGrp="1"/>
          </p:cNvSpPr>
          <p:nvPr>
            <p:ph type="body"/>
          </p:nvPr>
        </p:nvSpPr>
        <p:spPr>
          <a:xfrm>
            <a:off x="5997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8" name="PlaceHolder 3"/>
          <p:cNvSpPr>
            <a:spLocks noGrp="1"/>
          </p:cNvSpPr>
          <p:nvPr>
            <p:ph type="body"/>
          </p:nvPr>
        </p:nvSpPr>
        <p:spPr>
          <a:xfrm>
            <a:off x="6132960" y="176868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69" name="PlaceHolder 4"/>
          <p:cNvSpPr>
            <a:spLocks noGrp="1"/>
          </p:cNvSpPr>
          <p:nvPr>
            <p:ph type="body"/>
          </p:nvPr>
        </p:nvSpPr>
        <p:spPr>
          <a:xfrm>
            <a:off x="5997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0" name="PlaceHolder 5"/>
          <p:cNvSpPr>
            <a:spLocks noGrp="1"/>
          </p:cNvSpPr>
          <p:nvPr>
            <p:ph type="body"/>
          </p:nvPr>
        </p:nvSpPr>
        <p:spPr>
          <a:xfrm>
            <a:off x="6132960" y="4058640"/>
            <a:ext cx="526932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24201610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99760" y="301320"/>
            <a:ext cx="10798200" cy="1261800"/>
          </a:xfrm>
          <a:prstGeom prst="rect">
            <a:avLst/>
          </a:prstGeom>
        </p:spPr>
        <p:txBody>
          <a:bodyPr lIns="0" tIns="0" rIns="0" bIns="0" anchor="ctr">
            <a:noAutofit/>
          </a:bodyPr>
          <a:lstStyle/>
          <a:p>
            <a:endParaRPr lang="id-ID" sz="1800" b="0" strike="noStrike" spc="-1">
              <a:solidFill>
                <a:srgbClr val="000000"/>
              </a:solidFill>
              <a:latin typeface="Arial"/>
            </a:endParaRPr>
          </a:p>
        </p:txBody>
      </p:sp>
      <p:sp>
        <p:nvSpPr>
          <p:cNvPr id="72" name="PlaceHolder 2"/>
          <p:cNvSpPr>
            <a:spLocks noGrp="1"/>
          </p:cNvSpPr>
          <p:nvPr>
            <p:ph type="body"/>
          </p:nvPr>
        </p:nvSpPr>
        <p:spPr>
          <a:xfrm>
            <a:off x="59976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3" name="PlaceHolder 3"/>
          <p:cNvSpPr>
            <a:spLocks noGrp="1"/>
          </p:cNvSpPr>
          <p:nvPr>
            <p:ph type="body"/>
          </p:nvPr>
        </p:nvSpPr>
        <p:spPr>
          <a:xfrm>
            <a:off x="425088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4" name="PlaceHolder 4"/>
          <p:cNvSpPr>
            <a:spLocks noGrp="1"/>
          </p:cNvSpPr>
          <p:nvPr>
            <p:ph type="body"/>
          </p:nvPr>
        </p:nvSpPr>
        <p:spPr>
          <a:xfrm>
            <a:off x="7902000" y="176868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5" name="PlaceHolder 5"/>
          <p:cNvSpPr>
            <a:spLocks noGrp="1"/>
          </p:cNvSpPr>
          <p:nvPr>
            <p:ph type="body"/>
          </p:nvPr>
        </p:nvSpPr>
        <p:spPr>
          <a:xfrm>
            <a:off x="59976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6" name="PlaceHolder 6"/>
          <p:cNvSpPr>
            <a:spLocks noGrp="1"/>
          </p:cNvSpPr>
          <p:nvPr>
            <p:ph type="body"/>
          </p:nvPr>
        </p:nvSpPr>
        <p:spPr>
          <a:xfrm>
            <a:off x="425088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
        <p:nvSpPr>
          <p:cNvPr id="77" name="PlaceHolder 7"/>
          <p:cNvSpPr>
            <a:spLocks noGrp="1"/>
          </p:cNvSpPr>
          <p:nvPr>
            <p:ph type="body"/>
          </p:nvPr>
        </p:nvSpPr>
        <p:spPr>
          <a:xfrm>
            <a:off x="7902000" y="4058640"/>
            <a:ext cx="3476880" cy="2090880"/>
          </a:xfrm>
          <a:prstGeom prst="rect">
            <a:avLst/>
          </a:prstGeom>
        </p:spPr>
        <p:txBody>
          <a:bodyPr lIns="0" tIns="0" rIns="0" bIns="0">
            <a:normAutofit/>
          </a:bodyPr>
          <a:lstStyle/>
          <a:p>
            <a:endParaRPr lang="id-ID" sz="2800" b="0" strike="noStrike" spc="-1">
              <a:solidFill>
                <a:srgbClr val="000000"/>
              </a:solidFill>
              <a:latin typeface="Arial"/>
            </a:endParaRPr>
          </a:p>
        </p:txBody>
      </p:sp>
    </p:spTree>
    <p:extLst>
      <p:ext uri="{BB962C8B-B14F-4D97-AF65-F5344CB8AC3E}">
        <p14:creationId xmlns:p14="http://schemas.microsoft.com/office/powerpoint/2010/main" val="1204862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4552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8" name="PlaceHolder 2"/>
          <p:cNvSpPr>
            <a:spLocks noGrp="1"/>
          </p:cNvSpPr>
          <p:nvPr>
            <p:ph type="body"/>
          </p:nvPr>
        </p:nvSpPr>
        <p:spPr>
          <a:xfrm>
            <a:off x="378000" y="1371600"/>
            <a:ext cx="1123488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0"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1"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193320"/>
            <a:ext cx="10798560" cy="5851800"/>
          </a:xfrm>
          <a:prstGeom prst="rect">
            <a:avLst/>
          </a:prstGeom>
        </p:spPr>
        <p:txBody>
          <a:bodyPr lIns="0" tIns="0" rIns="0" bIns="0" anchor="ctr"/>
          <a:lstStyle/>
          <a:p>
            <a:pPr algn="ctr"/>
            <a:r>
              <a:rPr lang="en-US" sz="4000" b="1" strike="noStrike" spc="-1">
                <a:solidFill>
                  <a:srgbClr val="04617B"/>
                </a:solidFill>
                <a:latin typeface="Source Sans Pro Black"/>
              </a:rPr>
              <a:t>Click to edit Master subtitle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5"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6" name="PlaceHolder 3"/>
          <p:cNvSpPr>
            <a:spLocks noGrp="1"/>
          </p:cNvSpPr>
          <p:nvPr>
            <p:ph type="body"/>
          </p:nvPr>
        </p:nvSpPr>
        <p:spPr>
          <a:xfrm>
            <a:off x="613512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17" name="PlaceHolder 4"/>
          <p:cNvSpPr>
            <a:spLocks noGrp="1"/>
          </p:cNvSpPr>
          <p:nvPr>
            <p:ph type="body"/>
          </p:nvPr>
        </p:nvSpPr>
        <p:spPr>
          <a:xfrm>
            <a:off x="37800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19" name="PlaceHolder 2"/>
          <p:cNvSpPr>
            <a:spLocks noGrp="1"/>
          </p:cNvSpPr>
          <p:nvPr>
            <p:ph type="body"/>
          </p:nvPr>
        </p:nvSpPr>
        <p:spPr>
          <a:xfrm>
            <a:off x="378000" y="1371600"/>
            <a:ext cx="5482440" cy="5420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0"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1" name="PlaceHolder 4"/>
          <p:cNvSpPr>
            <a:spLocks noGrp="1"/>
          </p:cNvSpPr>
          <p:nvPr>
            <p:ph type="body"/>
          </p:nvPr>
        </p:nvSpPr>
        <p:spPr>
          <a:xfrm>
            <a:off x="6135120" y="420264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193320"/>
            <a:ext cx="10798560" cy="1262160"/>
          </a:xfrm>
          <a:prstGeom prst="rect">
            <a:avLst/>
          </a:prstGeom>
        </p:spPr>
        <p:txBody>
          <a:bodyPr lIns="0" tIns="0" rIns="0" bIns="0" anchor="ctr">
            <a:normAutofit/>
          </a:bodyPr>
          <a:lstStyle/>
          <a:p>
            <a:r>
              <a:rPr lang="en-US" sz="4400" b="1" strike="noStrike" spc="-1">
                <a:solidFill>
                  <a:srgbClr val="04617B"/>
                </a:solidFill>
                <a:latin typeface="Arial"/>
              </a:rPr>
              <a:t>Click to edit Master title style</a:t>
            </a:r>
          </a:p>
        </p:txBody>
      </p:sp>
      <p:sp>
        <p:nvSpPr>
          <p:cNvPr id="23" name="PlaceHolder 2"/>
          <p:cNvSpPr>
            <a:spLocks noGrp="1"/>
          </p:cNvSpPr>
          <p:nvPr>
            <p:ph type="body"/>
          </p:nvPr>
        </p:nvSpPr>
        <p:spPr>
          <a:xfrm>
            <a:off x="37800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4" name="PlaceHolder 3"/>
          <p:cNvSpPr>
            <a:spLocks noGrp="1"/>
          </p:cNvSpPr>
          <p:nvPr>
            <p:ph type="body"/>
          </p:nvPr>
        </p:nvSpPr>
        <p:spPr>
          <a:xfrm>
            <a:off x="6135120" y="1371600"/>
            <a:ext cx="548244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
        <p:nvSpPr>
          <p:cNvPr id="25" name="PlaceHolder 4"/>
          <p:cNvSpPr>
            <a:spLocks noGrp="1"/>
          </p:cNvSpPr>
          <p:nvPr>
            <p:ph type="body"/>
          </p:nvPr>
        </p:nvSpPr>
        <p:spPr>
          <a:xfrm>
            <a:off x="378000" y="4202640"/>
            <a:ext cx="11234880" cy="2585160"/>
          </a:xfrm>
          <a:prstGeom prst="rect">
            <a:avLst/>
          </a:prstGeom>
        </p:spPr>
        <p:txBody>
          <a:bodyPr lIns="0" tIns="0" rIns="0" bIns="0">
            <a:normAutofit/>
          </a:bodyPr>
          <a:lstStyle/>
          <a:p>
            <a:pPr lvl="0"/>
            <a:r>
              <a:rPr lang="en-US" sz="3200" b="0" strike="noStrike" spc="-1">
                <a:latin typeface="Times New Roman"/>
              </a:rPr>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5EA130-F203-477A-BE1C-00DA8B6BE4B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219115" y="6791400"/>
            <a:ext cx="409424" cy="409424"/>
          </a:xfrm>
          <a:prstGeom prst="rect">
            <a:avLst/>
          </a:prstGeom>
        </p:spPr>
      </p:pic>
      <p:sp>
        <p:nvSpPr>
          <p:cNvPr id="4" name="Rectangle 3">
            <a:extLst>
              <a:ext uri="{FF2B5EF4-FFF2-40B4-BE49-F238E27FC236}">
                <a16:creationId xmlns:a16="http://schemas.microsoft.com/office/drawing/2014/main" id="{11D71587-8E7C-45BA-8429-E99483BB790F}"/>
              </a:ext>
            </a:extLst>
          </p:cNvPr>
          <p:cNvSpPr/>
          <p:nvPr userDrawn="1"/>
        </p:nvSpPr>
        <p:spPr>
          <a:xfrm>
            <a:off x="4628539" y="6814051"/>
            <a:ext cx="2733441" cy="461665"/>
          </a:xfrm>
          <a:prstGeom prst="rect">
            <a:avLst/>
          </a:prstGeom>
          <a:noFill/>
        </p:spPr>
        <p:txBody>
          <a:bodyPr wrap="none" lIns="91440" tIns="45720" rIns="91440" bIns="45720">
            <a:spAutoFit/>
          </a:bodyPr>
          <a:lstStyle/>
          <a:p>
            <a:pPr algn="ctr"/>
            <a:r>
              <a:rPr lang="en-US" sz="2400" b="0" cap="none" spc="0">
                <a:ln>
                  <a:noFill/>
                </a:ln>
                <a:solidFill>
                  <a:srgbClr val="FF0000"/>
                </a:solidFill>
                <a:effectLst/>
                <a:latin typeface="Consolas" panose="020B0609020204030204" pitchFamily="49" charset="0"/>
              </a:rPr>
              <a:t>Nasrul Tutorial</a:t>
            </a:r>
          </a:p>
        </p:txBody>
      </p:sp>
    </p:spTree>
    <p:extLst>
      <p:ext uri="{BB962C8B-B14F-4D97-AF65-F5344CB8AC3E}">
        <p14:creationId xmlns:p14="http://schemas.microsoft.com/office/powerpoint/2010/main" val="8582379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599882" y="500537"/>
            <a:ext cx="10798560" cy="2922104"/>
          </a:xfrm>
          <a:prstGeom prst="rect">
            <a:avLst/>
          </a:prstGeom>
          <a:noFill/>
          <a:ln>
            <a:noFill/>
          </a:ln>
        </p:spPr>
        <p:txBody>
          <a:bodyPr lIns="0" tIns="0" rIns="0" bIns="0" anchor="b">
            <a:normAutofit/>
          </a:bodyPr>
          <a:lstStyle/>
          <a:p>
            <a:pPr algn="ctr"/>
            <a:r>
              <a:rPr lang="en-US" sz="8800" b="1" spc="-1">
                <a:solidFill>
                  <a:srgbClr val="0070C0"/>
                </a:solidFill>
                <a:latin typeface="Agency FB" panose="020B0503020202020204" pitchFamily="34" charset="0"/>
                <a:cs typeface="Arial" panose="020B0604020202020204" pitchFamily="34" charset="0"/>
              </a:rPr>
              <a:t>Basis Data</a:t>
            </a:r>
            <a:r>
              <a:rPr lang="en-US" sz="8800" b="1" strike="noStrike" spc="-1">
                <a:solidFill>
                  <a:srgbClr val="0070C0"/>
                </a:solidFill>
                <a:latin typeface="Agency FB" panose="020B0503020202020204" pitchFamily="34" charset="0"/>
                <a:cs typeface="Arial" panose="020B0604020202020204" pitchFamily="34" charset="0"/>
              </a:rPr>
              <a:t> </a:t>
            </a:r>
            <a:endParaRPr lang="en-US" sz="8800" b="1" strike="noStrike" spc="-1" dirty="0">
              <a:solidFill>
                <a:srgbClr val="0070C0"/>
              </a:solidFill>
              <a:latin typeface="Agency FB" panose="020B0503020202020204" pitchFamily="34" charset="0"/>
              <a:cs typeface="Arial" panose="020B0604020202020204" pitchFamily="34" charset="0"/>
            </a:endParaRPr>
          </a:p>
          <a:p>
            <a:pPr algn="ctr"/>
            <a:r>
              <a:rPr lang="en-US" sz="8800" b="1" spc="-1" dirty="0">
                <a:solidFill>
                  <a:srgbClr val="0070C0"/>
                </a:solidFill>
                <a:latin typeface="Agency FB" panose="020B0503020202020204" pitchFamily="34" charset="0"/>
                <a:cs typeface="Arial" panose="020B0604020202020204" pitchFamily="34" charset="0"/>
              </a:rPr>
              <a:t>MariaDB / MySQL</a:t>
            </a:r>
            <a:endParaRPr lang="id-ID" sz="8800" b="1" strike="noStrike" spc="-1" dirty="0">
              <a:solidFill>
                <a:srgbClr val="0070C0"/>
              </a:solidFill>
              <a:latin typeface="Agency FB" panose="020B0503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06B9FD8-E598-4D34-A54F-6417BC4B64C5}"/>
              </a:ext>
            </a:extLst>
          </p:cNvPr>
          <p:cNvPicPr>
            <a:picLocks noChangeAspect="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5999163" y="3680682"/>
            <a:ext cx="5399280" cy="3599520"/>
          </a:xfrm>
          <a:prstGeom prst="rect">
            <a:avLst/>
          </a:prstGeom>
        </p:spPr>
      </p:pic>
      <p:pic>
        <p:nvPicPr>
          <p:cNvPr id="5" name="Picture 4">
            <a:extLst>
              <a:ext uri="{FF2B5EF4-FFF2-40B4-BE49-F238E27FC236}">
                <a16:creationId xmlns:a16="http://schemas.microsoft.com/office/drawing/2014/main" id="{173A6E11-EEF7-4CE3-8D0C-7C3693A0376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29406" y="3883416"/>
            <a:ext cx="8456785" cy="21088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dir="r"/>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
          <p:cNvSpPr>
            <a:spLocks noGrp="1" noChangeArrowheads="1"/>
          </p:cNvSpPr>
          <p:nvPr>
            <p:ph type="title"/>
          </p:nvPr>
        </p:nvSpPr>
        <p:spPr>
          <a:xfrm>
            <a:off x="1211368" y="238091"/>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Right Join(2)</a:t>
            </a:r>
            <a:endParaRPr lang="en-GB" b="1" dirty="0">
              <a:solidFill>
                <a:schemeClr val="bg1"/>
              </a:solidFill>
            </a:endParaRPr>
          </a:p>
        </p:txBody>
      </p:sp>
      <p:grpSp>
        <p:nvGrpSpPr>
          <p:cNvPr id="24583" name="Group 4"/>
          <p:cNvGrpSpPr>
            <a:grpSpLocks/>
          </p:cNvGrpSpPr>
          <p:nvPr/>
        </p:nvGrpSpPr>
        <p:grpSpPr bwMode="auto">
          <a:xfrm>
            <a:off x="-2854960" y="-163089"/>
            <a:ext cx="12020494" cy="4644969"/>
            <a:chOff x="-1872" y="1584"/>
            <a:chExt cx="6335" cy="2159"/>
          </a:xfrm>
        </p:grpSpPr>
        <p:sp>
          <p:nvSpPr>
            <p:cNvPr id="24584" name="Rectangle 5"/>
            <p:cNvSpPr>
              <a:spLocks noChangeArrowheads="1"/>
            </p:cNvSpPr>
            <p:nvPr/>
          </p:nvSpPr>
          <p:spPr bwMode="auto">
            <a:xfrm>
              <a:off x="3667" y="352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4585" name="Rectangle 6"/>
            <p:cNvSpPr>
              <a:spLocks noChangeArrowheads="1"/>
            </p:cNvSpPr>
            <p:nvPr/>
          </p:nvSpPr>
          <p:spPr bwMode="auto">
            <a:xfrm>
              <a:off x="2741" y="352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4586" name="Rectangle 7"/>
            <p:cNvSpPr>
              <a:spLocks noChangeArrowheads="1"/>
            </p:cNvSpPr>
            <p:nvPr/>
          </p:nvSpPr>
          <p:spPr bwMode="auto">
            <a:xfrm>
              <a:off x="1845" y="352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4587" name="Rectangle 8"/>
            <p:cNvSpPr>
              <a:spLocks noChangeArrowheads="1"/>
            </p:cNvSpPr>
            <p:nvPr/>
          </p:nvSpPr>
          <p:spPr bwMode="auto">
            <a:xfrm>
              <a:off x="1039" y="352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4588" name="Rectangle 9"/>
            <p:cNvSpPr>
              <a:spLocks noChangeArrowheads="1"/>
            </p:cNvSpPr>
            <p:nvPr/>
          </p:nvSpPr>
          <p:spPr bwMode="auto">
            <a:xfrm>
              <a:off x="3667" y="330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4589" name="Rectangle 10"/>
            <p:cNvSpPr>
              <a:spLocks noChangeArrowheads="1"/>
            </p:cNvSpPr>
            <p:nvPr/>
          </p:nvSpPr>
          <p:spPr bwMode="auto">
            <a:xfrm>
              <a:off x="2741" y="330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4590" name="Rectangle 11"/>
            <p:cNvSpPr>
              <a:spLocks noChangeArrowheads="1"/>
            </p:cNvSpPr>
            <p:nvPr/>
          </p:nvSpPr>
          <p:spPr bwMode="auto">
            <a:xfrm>
              <a:off x="1845" y="330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4591" name="Rectangle 12"/>
            <p:cNvSpPr>
              <a:spLocks noChangeArrowheads="1"/>
            </p:cNvSpPr>
            <p:nvPr/>
          </p:nvSpPr>
          <p:spPr bwMode="auto">
            <a:xfrm>
              <a:off x="1039" y="330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4592" name="Rectangle 13"/>
            <p:cNvSpPr>
              <a:spLocks noChangeArrowheads="1"/>
            </p:cNvSpPr>
            <p:nvPr/>
          </p:nvSpPr>
          <p:spPr bwMode="auto">
            <a:xfrm>
              <a:off x="3667" y="308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4593" name="Rectangle 14"/>
            <p:cNvSpPr>
              <a:spLocks noChangeArrowheads="1"/>
            </p:cNvSpPr>
            <p:nvPr/>
          </p:nvSpPr>
          <p:spPr bwMode="auto">
            <a:xfrm>
              <a:off x="2741" y="308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4594" name="Rectangle 15"/>
            <p:cNvSpPr>
              <a:spLocks noChangeArrowheads="1"/>
            </p:cNvSpPr>
            <p:nvPr/>
          </p:nvSpPr>
          <p:spPr bwMode="auto">
            <a:xfrm>
              <a:off x="1845" y="308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4595" name="Rectangle 16"/>
            <p:cNvSpPr>
              <a:spLocks noChangeArrowheads="1"/>
            </p:cNvSpPr>
            <p:nvPr/>
          </p:nvSpPr>
          <p:spPr bwMode="auto">
            <a:xfrm>
              <a:off x="1039" y="308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4596" name="Rectangle 17"/>
            <p:cNvSpPr>
              <a:spLocks noChangeArrowheads="1"/>
            </p:cNvSpPr>
            <p:nvPr/>
          </p:nvSpPr>
          <p:spPr bwMode="auto">
            <a:xfrm>
              <a:off x="3667" y="286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4597" name="Rectangle 18"/>
            <p:cNvSpPr>
              <a:spLocks noChangeArrowheads="1"/>
            </p:cNvSpPr>
            <p:nvPr/>
          </p:nvSpPr>
          <p:spPr bwMode="auto">
            <a:xfrm>
              <a:off x="2741" y="286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4598" name="Rectangle 19"/>
            <p:cNvSpPr>
              <a:spLocks noChangeArrowheads="1"/>
            </p:cNvSpPr>
            <p:nvPr/>
          </p:nvSpPr>
          <p:spPr bwMode="auto">
            <a:xfrm>
              <a:off x="1845" y="286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4599" name="Rectangle 20"/>
            <p:cNvSpPr>
              <a:spLocks noChangeArrowheads="1"/>
            </p:cNvSpPr>
            <p:nvPr/>
          </p:nvSpPr>
          <p:spPr bwMode="auto">
            <a:xfrm>
              <a:off x="1039" y="286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4600" name="Rectangle 21"/>
            <p:cNvSpPr>
              <a:spLocks noChangeArrowheads="1"/>
            </p:cNvSpPr>
            <p:nvPr/>
          </p:nvSpPr>
          <p:spPr bwMode="auto">
            <a:xfrm>
              <a:off x="3667" y="2643"/>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4601" name="Rectangle 22"/>
            <p:cNvSpPr>
              <a:spLocks noChangeArrowheads="1"/>
            </p:cNvSpPr>
            <p:nvPr/>
          </p:nvSpPr>
          <p:spPr bwMode="auto">
            <a:xfrm>
              <a:off x="2741" y="2643"/>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4602" name="Rectangle 23"/>
            <p:cNvSpPr>
              <a:spLocks noChangeArrowheads="1"/>
            </p:cNvSpPr>
            <p:nvPr/>
          </p:nvSpPr>
          <p:spPr bwMode="auto">
            <a:xfrm>
              <a:off x="1845" y="2643"/>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4603" name="Rectangle 24"/>
            <p:cNvSpPr>
              <a:spLocks noChangeArrowheads="1"/>
            </p:cNvSpPr>
            <p:nvPr/>
          </p:nvSpPr>
          <p:spPr bwMode="auto">
            <a:xfrm>
              <a:off x="1039" y="2643"/>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4604" name="Rectangle 25"/>
            <p:cNvSpPr>
              <a:spLocks noChangeArrowheads="1"/>
            </p:cNvSpPr>
            <p:nvPr/>
          </p:nvSpPr>
          <p:spPr bwMode="auto">
            <a:xfrm>
              <a:off x="3667" y="2422"/>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4605" name="Rectangle 26"/>
            <p:cNvSpPr>
              <a:spLocks noChangeArrowheads="1"/>
            </p:cNvSpPr>
            <p:nvPr/>
          </p:nvSpPr>
          <p:spPr bwMode="auto">
            <a:xfrm>
              <a:off x="2741" y="2422"/>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4606" name="Rectangle 27"/>
            <p:cNvSpPr>
              <a:spLocks noChangeArrowheads="1"/>
            </p:cNvSpPr>
            <p:nvPr/>
          </p:nvSpPr>
          <p:spPr bwMode="auto">
            <a:xfrm>
              <a:off x="1845" y="2422"/>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4607" name="Rectangle 28"/>
            <p:cNvSpPr>
              <a:spLocks noChangeArrowheads="1"/>
            </p:cNvSpPr>
            <p:nvPr/>
          </p:nvSpPr>
          <p:spPr bwMode="auto">
            <a:xfrm>
              <a:off x="1039" y="2422"/>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4608" name="Line 29"/>
            <p:cNvSpPr>
              <a:spLocks noChangeShapeType="1"/>
            </p:cNvSpPr>
            <p:nvPr/>
          </p:nvSpPr>
          <p:spPr bwMode="auto">
            <a:xfrm>
              <a:off x="1845"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09" name="Line 30"/>
            <p:cNvSpPr>
              <a:spLocks noChangeShapeType="1"/>
            </p:cNvSpPr>
            <p:nvPr/>
          </p:nvSpPr>
          <p:spPr bwMode="auto">
            <a:xfrm>
              <a:off x="1039" y="2422"/>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0" name="Line 31"/>
            <p:cNvSpPr>
              <a:spLocks noChangeShapeType="1"/>
            </p:cNvSpPr>
            <p:nvPr/>
          </p:nvSpPr>
          <p:spPr bwMode="auto">
            <a:xfrm>
              <a:off x="2741"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1" name="Line 32"/>
            <p:cNvSpPr>
              <a:spLocks noChangeShapeType="1"/>
            </p:cNvSpPr>
            <p:nvPr/>
          </p:nvSpPr>
          <p:spPr bwMode="auto">
            <a:xfrm>
              <a:off x="3667"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2" name="Line 33"/>
            <p:cNvSpPr>
              <a:spLocks noChangeShapeType="1"/>
            </p:cNvSpPr>
            <p:nvPr/>
          </p:nvSpPr>
          <p:spPr bwMode="auto">
            <a:xfrm>
              <a:off x="1039" y="264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3" name="Line 34"/>
            <p:cNvSpPr>
              <a:spLocks noChangeShapeType="1"/>
            </p:cNvSpPr>
            <p:nvPr/>
          </p:nvSpPr>
          <p:spPr bwMode="auto">
            <a:xfrm>
              <a:off x="1039" y="286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4" name="Line 35"/>
            <p:cNvSpPr>
              <a:spLocks noChangeShapeType="1"/>
            </p:cNvSpPr>
            <p:nvPr/>
          </p:nvSpPr>
          <p:spPr bwMode="auto">
            <a:xfrm>
              <a:off x="1039" y="308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5" name="Line 36"/>
            <p:cNvSpPr>
              <a:spLocks noChangeShapeType="1"/>
            </p:cNvSpPr>
            <p:nvPr/>
          </p:nvSpPr>
          <p:spPr bwMode="auto">
            <a:xfrm>
              <a:off x="1039" y="330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6" name="Line 37"/>
            <p:cNvSpPr>
              <a:spLocks noChangeShapeType="1"/>
            </p:cNvSpPr>
            <p:nvPr/>
          </p:nvSpPr>
          <p:spPr bwMode="auto">
            <a:xfrm>
              <a:off x="1039"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7" name="Line 38"/>
            <p:cNvSpPr>
              <a:spLocks noChangeShapeType="1"/>
            </p:cNvSpPr>
            <p:nvPr/>
          </p:nvSpPr>
          <p:spPr bwMode="auto">
            <a:xfrm>
              <a:off x="4463" y="2422"/>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8" name="Line 39"/>
            <p:cNvSpPr>
              <a:spLocks noChangeShapeType="1"/>
            </p:cNvSpPr>
            <p:nvPr/>
          </p:nvSpPr>
          <p:spPr bwMode="auto">
            <a:xfrm>
              <a:off x="1039" y="352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19" name="Line 40"/>
            <p:cNvSpPr>
              <a:spLocks noChangeShapeType="1"/>
            </p:cNvSpPr>
            <p:nvPr/>
          </p:nvSpPr>
          <p:spPr bwMode="auto">
            <a:xfrm>
              <a:off x="1039" y="3743"/>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4620" name="Text Box 41"/>
            <p:cNvSpPr txBox="1">
              <a:spLocks noChangeArrowheads="1"/>
            </p:cNvSpPr>
            <p:nvPr/>
          </p:nvSpPr>
          <p:spPr bwMode="auto">
            <a:xfrm>
              <a:off x="-1872" y="1584"/>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grpSp>
      <p:sp>
        <p:nvSpPr>
          <p:cNvPr id="42" name="TextBox 41">
            <a:extLst>
              <a:ext uri="{FF2B5EF4-FFF2-40B4-BE49-F238E27FC236}">
                <a16:creationId xmlns:a16="http://schemas.microsoft.com/office/drawing/2014/main" id="{6A1E801F-E5E0-405D-B221-8F4CF3FA718C}"/>
              </a:ext>
            </a:extLst>
          </p:cNvPr>
          <p:cNvSpPr txBox="1"/>
          <p:nvPr/>
        </p:nvSpPr>
        <p:spPr>
          <a:xfrm>
            <a:off x="402336" y="4528128"/>
            <a:ext cx="11186562" cy="2585323"/>
          </a:xfrm>
          <a:prstGeom prst="rect">
            <a:avLst/>
          </a:prstGeom>
          <a:noFill/>
        </p:spPr>
        <p:txBody>
          <a:bodyPr wrap="square">
            <a:spAutoFit/>
          </a:bodyPr>
          <a:lstStyle/>
          <a:p>
            <a:pPr algn="just"/>
            <a:r>
              <a:rPr lang="en-US" sz="2400"/>
              <a:t>Di dalam slide merupakan hasil dari query RIGHT JOIN yang akan akan menampikan seluruh data pada tabel di sebelah kanan join tabel walaupun tidak ada irisan relasi pada tabel di sebelah kiri dengan contoh query sebagai berikut:</a:t>
            </a:r>
          </a:p>
          <a:p>
            <a:pPr algn="just"/>
            <a:endParaRPr lang="en-US" sz="2400"/>
          </a:p>
          <a:p>
            <a:pPr algn="just"/>
            <a:r>
              <a:rPr lang="en-US" sz="2400" b="1">
                <a:latin typeface="Consolas" panose="020B0609020204030204" pitchFamily="49" charset="0"/>
              </a:rPr>
              <a:t>SELECT produk.*,jenis_produk.nama as jenis from jenis_produk RIGHT JOIN produk on produk.idjenis = jenis_produk.id</a:t>
            </a:r>
          </a:p>
          <a:p>
            <a:endParaRPr lang="en-US"/>
          </a:p>
        </p:txBody>
      </p:sp>
    </p:spTree>
    <p:extLst>
      <p:ext uri="{BB962C8B-B14F-4D97-AF65-F5344CB8AC3E}">
        <p14:creationId xmlns:p14="http://schemas.microsoft.com/office/powerpoint/2010/main" val="338169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52"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Referensi</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53" name="CustomShape 2"/>
          <p:cNvSpPr/>
          <p:nvPr/>
        </p:nvSpPr>
        <p:spPr>
          <a:xfrm>
            <a:off x="599040" y="1920240"/>
            <a:ext cx="1073916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marR="0" lvl="0" indent="-323640" algn="l" defTabSz="914400" rtl="0" eaLnBrk="1" fontAlgn="auto" latinLnBrk="0" hangingPunct="1">
              <a:lnSpc>
                <a:spcPct val="100000"/>
              </a:lnSpc>
              <a:spcBef>
                <a:spcPts val="0"/>
              </a:spcBef>
              <a:spcAft>
                <a:spcPts val="1406"/>
              </a:spcAft>
              <a:buClr>
                <a:srgbClr val="04617B"/>
              </a:buClr>
              <a:buSzPct val="45000"/>
              <a:buFont typeface="Wingdings" charset="2"/>
              <a:buChar char=""/>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2" name="Rectangle 1">
            <a:extLst>
              <a:ext uri="{FF2B5EF4-FFF2-40B4-BE49-F238E27FC236}">
                <a16:creationId xmlns:a16="http://schemas.microsoft.com/office/drawing/2014/main" id="{970B220D-F209-4662-8757-3257C7A757F5}"/>
              </a:ext>
            </a:extLst>
          </p:cNvPr>
          <p:cNvSpPr/>
          <p:nvPr/>
        </p:nvSpPr>
        <p:spPr>
          <a:xfrm>
            <a:off x="599040" y="2040899"/>
            <a:ext cx="10739160" cy="1928733"/>
          </a:xfrm>
          <a:prstGeom prst="rect">
            <a:avLst/>
          </a:prstGeom>
        </p:spPr>
        <p:txBody>
          <a:bodyPr wrap="square">
            <a:spAutoFit/>
          </a:bodyPr>
          <a:lstStyle/>
          <a:p>
            <a:pPr marL="432000" lvl="0" indent="-323640">
              <a:spcAft>
                <a:spcPts val="1406"/>
              </a:spcAft>
              <a:buClr>
                <a:srgbClr val="04617B"/>
              </a:buClr>
              <a:buSzPct val="45000"/>
              <a:buFont typeface="Wingdings" charset="2"/>
              <a:buChar char=""/>
            </a:pPr>
            <a:r>
              <a:rPr lang="en-US" sz="3200" spc="-1" dirty="0">
                <a:solidFill>
                  <a:srgbClr val="000000"/>
                </a:solidFill>
                <a:latin typeface="Times New Roman" panose="02020603050405020304" pitchFamily="18" charset="0"/>
                <a:ea typeface="DejaVu Sans"/>
                <a:cs typeface="Times New Roman" panose="02020603050405020304" pitchFamily="18" charset="0"/>
              </a:rPr>
              <a:t>https://www.mariadb.org/</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https://www.tutorialspoint.com/mariadb/</a:t>
            </a:r>
          </a:p>
          <a:p>
            <a:pPr marL="432000" lvl="0" indent="-323640">
              <a:spcAft>
                <a:spcPts val="1406"/>
              </a:spcAft>
              <a:buClr>
                <a:srgbClr val="04617B"/>
              </a:buClr>
              <a:buSzPct val="45000"/>
              <a:buFont typeface="Wingdings" charset="2"/>
              <a:buChar char=""/>
            </a:pPr>
            <a:r>
              <a:rPr lang="en-US" sz="3200" dirty="0">
                <a:latin typeface="Times New Roman" panose="02020603050405020304" pitchFamily="18" charset="0"/>
                <a:cs typeface="Times New Roman" panose="02020603050405020304" pitchFamily="18" charset="0"/>
              </a:rPr>
              <a:t>https://www.javatpoint.com/mariadb-tutorial/</a:t>
            </a:r>
          </a:p>
        </p:txBody>
      </p:sp>
    </p:spTree>
    <p:extLst>
      <p:ext uri="{BB962C8B-B14F-4D97-AF65-F5344CB8AC3E}">
        <p14:creationId xmlns:p14="http://schemas.microsoft.com/office/powerpoint/2010/main" val="642099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25" name="CustomShape 1"/>
          <p:cNvSpPr/>
          <p:nvPr/>
        </p:nvSpPr>
        <p:spPr>
          <a:xfrm>
            <a:off x="599040" y="121320"/>
            <a:ext cx="107982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Nasrul,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S.Pd.I</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S.Kom</a:t>
            </a:r>
            <a:r>
              <a:rPr kumimoji="0" lang="en-US" sz="4400" b="1" i="0" u="none" strike="noStrike" kern="1200" cap="none" spc="-1" normalizeH="0" baseline="0" noProof="0" dirty="0">
                <a:ln>
                  <a:noFill/>
                </a:ln>
                <a:solidFill>
                  <a:srgbClr val="FFFFFF"/>
                </a:solidFill>
                <a:effectLst/>
                <a:uLnTx/>
                <a:uFillTx/>
                <a:latin typeface="Arial"/>
                <a:ea typeface="DejaVu Sans"/>
                <a:cs typeface="DejaVu Sans"/>
              </a:rPr>
              <a:t>, </a:t>
            </a:r>
            <a:r>
              <a:rPr kumimoji="0" lang="en-US" sz="4400" b="1" i="0" u="none" strike="noStrike" kern="1200" cap="none" spc="-1" normalizeH="0" baseline="0" noProof="0" dirty="0" err="1">
                <a:ln>
                  <a:noFill/>
                </a:ln>
                <a:solidFill>
                  <a:srgbClr val="FFFFFF"/>
                </a:solidFill>
                <a:effectLst/>
                <a:uLnTx/>
                <a:uFillTx/>
                <a:latin typeface="Arial"/>
                <a:ea typeface="DejaVu Sans"/>
                <a:cs typeface="DejaVu Sans"/>
              </a:rPr>
              <a:t>M.Kom</a:t>
            </a:r>
            <a:endParaRPr kumimoji="0" lang="id-ID" sz="44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126" name="CustomShape 2"/>
          <p:cNvSpPr/>
          <p:nvPr/>
        </p:nvSpPr>
        <p:spPr>
          <a:xfrm>
            <a:off x="365760" y="1920240"/>
            <a:ext cx="10972440" cy="46630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08000" marR="0" lvl="0" indent="0" algn="ctr" defTabSz="914400" rtl="0" eaLnBrk="1" fontAlgn="auto" latinLnBrk="0" hangingPunct="1">
              <a:lnSpc>
                <a:spcPct val="100000"/>
              </a:lnSpc>
              <a:spcBef>
                <a:spcPts val="0"/>
              </a:spcBef>
              <a:spcAft>
                <a:spcPts val="1406"/>
              </a:spcAft>
              <a:buClrTx/>
              <a:buSzTx/>
              <a:buFontTx/>
              <a:buNone/>
              <a:tabLst/>
              <a:defRPr/>
            </a:pPr>
            <a:endParaRPr kumimoji="0" lang="id-ID" sz="3200" b="0" i="0" u="none" strike="noStrike" kern="1200" cap="none" spc="-1" normalizeH="0" baseline="0" noProof="0" dirty="0">
              <a:ln>
                <a:noFill/>
              </a:ln>
              <a:solidFill>
                <a:prstClr val="black"/>
              </a:solidFill>
              <a:effectLst/>
              <a:uLnTx/>
              <a:uFillTx/>
              <a:latin typeface="Arial"/>
              <a:ea typeface="DejaVu Sans"/>
              <a:cs typeface="DejaVu Sans"/>
            </a:endParaRPr>
          </a:p>
        </p:txBody>
      </p:sp>
      <p:sp>
        <p:nvSpPr>
          <p:cNvPr id="4" name="Text Placeholder 3">
            <a:extLst>
              <a:ext uri="{FF2B5EF4-FFF2-40B4-BE49-F238E27FC236}">
                <a16:creationId xmlns:a16="http://schemas.microsoft.com/office/drawing/2014/main" id="{E90F80E8-6F4B-4EF3-A91F-5834602CA19D}"/>
              </a:ext>
            </a:extLst>
          </p:cNvPr>
          <p:cNvSpPr>
            <a:spLocks noGrp="1"/>
          </p:cNvSpPr>
          <p:nvPr>
            <p:ph type="body"/>
          </p:nvPr>
        </p:nvSpPr>
        <p:spPr>
          <a:xfrm>
            <a:off x="5998140" y="1962359"/>
            <a:ext cx="5339481" cy="3634952"/>
          </a:xfrm>
        </p:spPr>
        <p:style>
          <a:lnRef idx="1">
            <a:schemeClr val="accent1"/>
          </a:lnRef>
          <a:fillRef idx="2">
            <a:schemeClr val="accent1"/>
          </a:fillRef>
          <a:effectRef idx="1">
            <a:schemeClr val="accent1"/>
          </a:effectRef>
          <a:fontRef idx="minor">
            <a:schemeClr val="dk1"/>
          </a:fontRef>
        </p:style>
        <p:txBody>
          <a:bodyPr/>
          <a:lstStyle/>
          <a:p>
            <a:pPr algn="ctr"/>
            <a:r>
              <a:rPr lang="en-US" b="1" err="1">
                <a:solidFill>
                  <a:srgbClr val="002060"/>
                </a:solidFill>
                <a:latin typeface="Agency FB" panose="020B0503020202020204" pitchFamily="34" charset="0"/>
              </a:rPr>
              <a:t>Dosen</a:t>
            </a:r>
            <a:r>
              <a:rPr lang="en-US" b="1">
                <a:solidFill>
                  <a:srgbClr val="002060"/>
                </a:solidFill>
                <a:latin typeface="Agency FB" panose="020B0503020202020204" pitchFamily="34" charset="0"/>
              </a:rPr>
              <a:t> Tetap STT-NF</a:t>
            </a:r>
            <a:endParaRPr lang="en-US" b="1" dirty="0">
              <a:solidFill>
                <a:srgbClr val="002060"/>
              </a:solidFill>
              <a:latin typeface="Agency FB" panose="020B0503020202020204" pitchFamily="34" charset="0"/>
            </a:endParaRP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NF Computer</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dirty="0" err="1">
                <a:solidFill>
                  <a:srgbClr val="002060"/>
                </a:solidFill>
                <a:latin typeface="Agency FB" panose="020B0503020202020204" pitchFamily="34" charset="0"/>
              </a:rPr>
              <a:t>Sekolah</a:t>
            </a:r>
            <a:r>
              <a:rPr lang="en-US" b="1" dirty="0">
                <a:solidFill>
                  <a:srgbClr val="002060"/>
                </a:solidFill>
                <a:latin typeface="Agency FB" panose="020B0503020202020204" pitchFamily="34" charset="0"/>
              </a:rPr>
              <a:t> Programmer YBM PLN</a:t>
            </a:r>
          </a:p>
          <a:p>
            <a:pPr algn="ctr"/>
            <a:r>
              <a:rPr lang="en-US" b="1" dirty="0" err="1">
                <a:solidFill>
                  <a:srgbClr val="002060"/>
                </a:solidFill>
                <a:latin typeface="Agency FB" panose="020B0503020202020204" pitchFamily="34" charset="0"/>
              </a:rPr>
              <a:t>Instruktur</a:t>
            </a:r>
            <a:r>
              <a:rPr lang="en-US" b="1" dirty="0">
                <a:solidFill>
                  <a:srgbClr val="002060"/>
                </a:solidFill>
                <a:latin typeface="Agency FB" panose="020B0503020202020204" pitchFamily="34" charset="0"/>
              </a:rPr>
              <a:t> IT </a:t>
            </a:r>
            <a:r>
              <a:rPr lang="en-US" b="1">
                <a:solidFill>
                  <a:srgbClr val="002060"/>
                </a:solidFill>
                <a:latin typeface="Agency FB" panose="020B0503020202020204" pitchFamily="34" charset="0"/>
              </a:rPr>
              <a:t>Fast Com</a:t>
            </a:r>
            <a:endParaRPr lang="en-US" b="1" dirty="0">
              <a:solidFill>
                <a:srgbClr val="002060"/>
              </a:solidFill>
              <a:latin typeface="Agency FB" panose="020B0503020202020204" pitchFamily="34" charset="0"/>
            </a:endParaRPr>
          </a:p>
        </p:txBody>
      </p:sp>
      <p:sp>
        <p:nvSpPr>
          <p:cNvPr id="7" name="TextBox 6">
            <a:extLst>
              <a:ext uri="{FF2B5EF4-FFF2-40B4-BE49-F238E27FC236}">
                <a16:creationId xmlns:a16="http://schemas.microsoft.com/office/drawing/2014/main" id="{F20AC116-5ACF-4A43-8532-E384EC41F674}"/>
              </a:ext>
            </a:extLst>
          </p:cNvPr>
          <p:cNvSpPr txBox="1"/>
          <p:nvPr/>
        </p:nvSpPr>
        <p:spPr>
          <a:xfrm>
            <a:off x="1076573" y="6033841"/>
            <a:ext cx="34074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gency FB" panose="020B0503020202020204" pitchFamily="34" charset="0"/>
                <a:ea typeface="DejaVu Sans"/>
                <a:cs typeface="DejaVu Sans"/>
              </a:rPr>
              <a:t>nasrul99@gmail.com</a:t>
            </a:r>
          </a:p>
        </p:txBody>
      </p:sp>
      <p:pic>
        <p:nvPicPr>
          <p:cNvPr id="6" name="Picture 5">
            <a:extLst>
              <a:ext uri="{FF2B5EF4-FFF2-40B4-BE49-F238E27FC236}">
                <a16:creationId xmlns:a16="http://schemas.microsoft.com/office/drawing/2014/main" id="{6FDED13F-0216-4B34-B8F1-F1B17DAC3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573" y="1709270"/>
            <a:ext cx="3233828" cy="4141131"/>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
          <p:cNvSpPr>
            <a:spLocks noGrp="1" noChangeArrowheads="1"/>
          </p:cNvSpPr>
          <p:nvPr>
            <p:ph type="title"/>
          </p:nvPr>
        </p:nvSpPr>
        <p:spPr>
          <a:xfrm>
            <a:off x="521697" y="321011"/>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dirty="0">
                <a:solidFill>
                  <a:schemeClr val="bg1"/>
                </a:solidFill>
              </a:rPr>
              <a:t>Join </a:t>
            </a:r>
            <a:r>
              <a:rPr lang="en-GB" b="1" dirty="0" err="1">
                <a:solidFill>
                  <a:schemeClr val="bg1"/>
                </a:solidFill>
              </a:rPr>
              <a:t>Tabel</a:t>
            </a:r>
            <a:endParaRPr lang="en-GB" b="1" dirty="0">
              <a:solidFill>
                <a:schemeClr val="bg1"/>
              </a:solidFill>
            </a:endParaRPr>
          </a:p>
        </p:txBody>
      </p:sp>
      <p:graphicFrame>
        <p:nvGraphicFramePr>
          <p:cNvPr id="2" name="Diagram 1">
            <a:extLst>
              <a:ext uri="{FF2B5EF4-FFF2-40B4-BE49-F238E27FC236}">
                <a16:creationId xmlns:a16="http://schemas.microsoft.com/office/drawing/2014/main" id="{159DA11A-2099-4333-9B8C-415A66B234DC}"/>
              </a:ext>
            </a:extLst>
          </p:cNvPr>
          <p:cNvGraphicFramePr/>
          <p:nvPr/>
        </p:nvGraphicFramePr>
        <p:xfrm>
          <a:off x="2574487" y="2246811"/>
          <a:ext cx="6491136" cy="4068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
          <p:cNvSpPr>
            <a:spLocks noGrp="1" noChangeArrowheads="1"/>
          </p:cNvSpPr>
          <p:nvPr>
            <p:ph type="title"/>
          </p:nvPr>
        </p:nvSpPr>
        <p:spPr>
          <a:xfrm>
            <a:off x="959379" y="316838"/>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Inner Join(1)</a:t>
            </a:r>
            <a:endParaRPr lang="en-GB" b="1" dirty="0">
              <a:solidFill>
                <a:schemeClr val="bg1"/>
              </a:solidFill>
            </a:endParaRPr>
          </a:p>
        </p:txBody>
      </p:sp>
      <p:pic>
        <p:nvPicPr>
          <p:cNvPr id="3" name="Picture 2">
            <a:extLst>
              <a:ext uri="{FF2B5EF4-FFF2-40B4-BE49-F238E27FC236}">
                <a16:creationId xmlns:a16="http://schemas.microsoft.com/office/drawing/2014/main" id="{9DF1D9F4-0F90-4BF3-92C4-A031F0C0064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6624" y="1662620"/>
            <a:ext cx="10125075" cy="48196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1"/>
          <p:cNvSpPr>
            <a:spLocks noGrp="1" noChangeArrowheads="1"/>
          </p:cNvSpPr>
          <p:nvPr>
            <p:ph type="title"/>
          </p:nvPr>
        </p:nvSpPr>
        <p:spPr>
          <a:xfrm>
            <a:off x="959379" y="316838"/>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Inner Join(2)</a:t>
            </a:r>
            <a:endParaRPr lang="en-GB" b="1" dirty="0">
              <a:solidFill>
                <a:schemeClr val="bg1"/>
              </a:solidFill>
            </a:endParaRPr>
          </a:p>
        </p:txBody>
      </p:sp>
      <p:grpSp>
        <p:nvGrpSpPr>
          <p:cNvPr id="22534" name="Group 3"/>
          <p:cNvGrpSpPr>
            <a:grpSpLocks/>
          </p:cNvGrpSpPr>
          <p:nvPr/>
        </p:nvGrpSpPr>
        <p:grpSpPr bwMode="auto">
          <a:xfrm>
            <a:off x="-2018647" y="316838"/>
            <a:ext cx="11085774" cy="3778088"/>
            <a:chOff x="-1872" y="1296"/>
            <a:chExt cx="6335" cy="2159"/>
          </a:xfrm>
        </p:grpSpPr>
        <p:sp>
          <p:nvSpPr>
            <p:cNvPr id="22535" name="Rectangle 4"/>
            <p:cNvSpPr>
              <a:spLocks noChangeArrowheads="1"/>
            </p:cNvSpPr>
            <p:nvPr/>
          </p:nvSpPr>
          <p:spPr bwMode="auto">
            <a:xfrm>
              <a:off x="3667" y="323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2536" name="Rectangle 5"/>
            <p:cNvSpPr>
              <a:spLocks noChangeArrowheads="1"/>
            </p:cNvSpPr>
            <p:nvPr/>
          </p:nvSpPr>
          <p:spPr bwMode="auto">
            <a:xfrm>
              <a:off x="2741" y="323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2537" name="Rectangle 6"/>
            <p:cNvSpPr>
              <a:spLocks noChangeArrowheads="1"/>
            </p:cNvSpPr>
            <p:nvPr/>
          </p:nvSpPr>
          <p:spPr bwMode="auto">
            <a:xfrm>
              <a:off x="1845" y="323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2538" name="Rectangle 7"/>
            <p:cNvSpPr>
              <a:spLocks noChangeArrowheads="1"/>
            </p:cNvSpPr>
            <p:nvPr/>
          </p:nvSpPr>
          <p:spPr bwMode="auto">
            <a:xfrm>
              <a:off x="1039" y="323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2539" name="Rectangle 8"/>
            <p:cNvSpPr>
              <a:spLocks noChangeArrowheads="1"/>
            </p:cNvSpPr>
            <p:nvPr/>
          </p:nvSpPr>
          <p:spPr bwMode="auto">
            <a:xfrm>
              <a:off x="3667" y="301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2540" name="Rectangle 9"/>
            <p:cNvSpPr>
              <a:spLocks noChangeArrowheads="1"/>
            </p:cNvSpPr>
            <p:nvPr/>
          </p:nvSpPr>
          <p:spPr bwMode="auto">
            <a:xfrm>
              <a:off x="2741" y="301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2541" name="Rectangle 10"/>
            <p:cNvSpPr>
              <a:spLocks noChangeArrowheads="1"/>
            </p:cNvSpPr>
            <p:nvPr/>
          </p:nvSpPr>
          <p:spPr bwMode="auto">
            <a:xfrm>
              <a:off x="1845" y="301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2542" name="Rectangle 11"/>
            <p:cNvSpPr>
              <a:spLocks noChangeArrowheads="1"/>
            </p:cNvSpPr>
            <p:nvPr/>
          </p:nvSpPr>
          <p:spPr bwMode="auto">
            <a:xfrm>
              <a:off x="1039" y="301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2543" name="Rectangle 12"/>
            <p:cNvSpPr>
              <a:spLocks noChangeArrowheads="1"/>
            </p:cNvSpPr>
            <p:nvPr/>
          </p:nvSpPr>
          <p:spPr bwMode="auto">
            <a:xfrm>
              <a:off x="3667" y="279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2544" name="Rectangle 13"/>
            <p:cNvSpPr>
              <a:spLocks noChangeArrowheads="1"/>
            </p:cNvSpPr>
            <p:nvPr/>
          </p:nvSpPr>
          <p:spPr bwMode="auto">
            <a:xfrm>
              <a:off x="2741" y="279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2545" name="Rectangle 14"/>
            <p:cNvSpPr>
              <a:spLocks noChangeArrowheads="1"/>
            </p:cNvSpPr>
            <p:nvPr/>
          </p:nvSpPr>
          <p:spPr bwMode="auto">
            <a:xfrm>
              <a:off x="1845" y="279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2546" name="Rectangle 15"/>
            <p:cNvSpPr>
              <a:spLocks noChangeArrowheads="1"/>
            </p:cNvSpPr>
            <p:nvPr/>
          </p:nvSpPr>
          <p:spPr bwMode="auto">
            <a:xfrm>
              <a:off x="1039" y="279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2547" name="Rectangle 16"/>
            <p:cNvSpPr>
              <a:spLocks noChangeArrowheads="1"/>
            </p:cNvSpPr>
            <p:nvPr/>
          </p:nvSpPr>
          <p:spPr bwMode="auto">
            <a:xfrm>
              <a:off x="3667" y="257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2548" name="Rectangle 17"/>
            <p:cNvSpPr>
              <a:spLocks noChangeArrowheads="1"/>
            </p:cNvSpPr>
            <p:nvPr/>
          </p:nvSpPr>
          <p:spPr bwMode="auto">
            <a:xfrm>
              <a:off x="2741" y="257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2549" name="Rectangle 18"/>
            <p:cNvSpPr>
              <a:spLocks noChangeArrowheads="1"/>
            </p:cNvSpPr>
            <p:nvPr/>
          </p:nvSpPr>
          <p:spPr bwMode="auto">
            <a:xfrm>
              <a:off x="1845" y="257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2550" name="Rectangle 19"/>
            <p:cNvSpPr>
              <a:spLocks noChangeArrowheads="1"/>
            </p:cNvSpPr>
            <p:nvPr/>
          </p:nvSpPr>
          <p:spPr bwMode="auto">
            <a:xfrm>
              <a:off x="1039" y="257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2551" name="Rectangle 20"/>
            <p:cNvSpPr>
              <a:spLocks noChangeArrowheads="1"/>
            </p:cNvSpPr>
            <p:nvPr/>
          </p:nvSpPr>
          <p:spPr bwMode="auto">
            <a:xfrm>
              <a:off x="3667" y="2355"/>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2552" name="Rectangle 21"/>
            <p:cNvSpPr>
              <a:spLocks noChangeArrowheads="1"/>
            </p:cNvSpPr>
            <p:nvPr/>
          </p:nvSpPr>
          <p:spPr bwMode="auto">
            <a:xfrm>
              <a:off x="2741" y="2355"/>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2553" name="Rectangle 22"/>
            <p:cNvSpPr>
              <a:spLocks noChangeArrowheads="1"/>
            </p:cNvSpPr>
            <p:nvPr/>
          </p:nvSpPr>
          <p:spPr bwMode="auto">
            <a:xfrm>
              <a:off x="1845" y="2355"/>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2554" name="Rectangle 23"/>
            <p:cNvSpPr>
              <a:spLocks noChangeArrowheads="1"/>
            </p:cNvSpPr>
            <p:nvPr/>
          </p:nvSpPr>
          <p:spPr bwMode="auto">
            <a:xfrm>
              <a:off x="1039" y="2355"/>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2555" name="Rectangle 24"/>
            <p:cNvSpPr>
              <a:spLocks noChangeArrowheads="1"/>
            </p:cNvSpPr>
            <p:nvPr/>
          </p:nvSpPr>
          <p:spPr bwMode="auto">
            <a:xfrm>
              <a:off x="3667" y="2134"/>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2556" name="Rectangle 25"/>
            <p:cNvSpPr>
              <a:spLocks noChangeArrowheads="1"/>
            </p:cNvSpPr>
            <p:nvPr/>
          </p:nvSpPr>
          <p:spPr bwMode="auto">
            <a:xfrm>
              <a:off x="2741" y="2134"/>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2557" name="Rectangle 26"/>
            <p:cNvSpPr>
              <a:spLocks noChangeArrowheads="1"/>
            </p:cNvSpPr>
            <p:nvPr/>
          </p:nvSpPr>
          <p:spPr bwMode="auto">
            <a:xfrm>
              <a:off x="1845" y="2134"/>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2558" name="Rectangle 27"/>
            <p:cNvSpPr>
              <a:spLocks noChangeArrowheads="1"/>
            </p:cNvSpPr>
            <p:nvPr/>
          </p:nvSpPr>
          <p:spPr bwMode="auto">
            <a:xfrm>
              <a:off x="1039" y="2134"/>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2559" name="Line 28"/>
            <p:cNvSpPr>
              <a:spLocks noChangeShapeType="1"/>
            </p:cNvSpPr>
            <p:nvPr/>
          </p:nvSpPr>
          <p:spPr bwMode="auto">
            <a:xfrm>
              <a:off x="1845"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0" name="Line 29"/>
            <p:cNvSpPr>
              <a:spLocks noChangeShapeType="1"/>
            </p:cNvSpPr>
            <p:nvPr/>
          </p:nvSpPr>
          <p:spPr bwMode="auto">
            <a:xfrm>
              <a:off x="1039" y="2134"/>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1" name="Line 30"/>
            <p:cNvSpPr>
              <a:spLocks noChangeShapeType="1"/>
            </p:cNvSpPr>
            <p:nvPr/>
          </p:nvSpPr>
          <p:spPr bwMode="auto">
            <a:xfrm>
              <a:off x="2741"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2" name="Line 31"/>
            <p:cNvSpPr>
              <a:spLocks noChangeShapeType="1"/>
            </p:cNvSpPr>
            <p:nvPr/>
          </p:nvSpPr>
          <p:spPr bwMode="auto">
            <a:xfrm>
              <a:off x="3667"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3" name="Line 32"/>
            <p:cNvSpPr>
              <a:spLocks noChangeShapeType="1"/>
            </p:cNvSpPr>
            <p:nvPr/>
          </p:nvSpPr>
          <p:spPr bwMode="auto">
            <a:xfrm>
              <a:off x="1039" y="235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4" name="Line 33"/>
            <p:cNvSpPr>
              <a:spLocks noChangeShapeType="1"/>
            </p:cNvSpPr>
            <p:nvPr/>
          </p:nvSpPr>
          <p:spPr bwMode="auto">
            <a:xfrm>
              <a:off x="1039" y="257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5" name="Line 34"/>
            <p:cNvSpPr>
              <a:spLocks noChangeShapeType="1"/>
            </p:cNvSpPr>
            <p:nvPr/>
          </p:nvSpPr>
          <p:spPr bwMode="auto">
            <a:xfrm>
              <a:off x="1039" y="279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6" name="Line 35"/>
            <p:cNvSpPr>
              <a:spLocks noChangeShapeType="1"/>
            </p:cNvSpPr>
            <p:nvPr/>
          </p:nvSpPr>
          <p:spPr bwMode="auto">
            <a:xfrm>
              <a:off x="1039" y="301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7" name="Line 36"/>
            <p:cNvSpPr>
              <a:spLocks noChangeShapeType="1"/>
            </p:cNvSpPr>
            <p:nvPr/>
          </p:nvSpPr>
          <p:spPr bwMode="auto">
            <a:xfrm>
              <a:off x="1039"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8" name="Line 37"/>
            <p:cNvSpPr>
              <a:spLocks noChangeShapeType="1"/>
            </p:cNvSpPr>
            <p:nvPr/>
          </p:nvSpPr>
          <p:spPr bwMode="auto">
            <a:xfrm>
              <a:off x="4463" y="2134"/>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69" name="Line 38"/>
            <p:cNvSpPr>
              <a:spLocks noChangeShapeType="1"/>
            </p:cNvSpPr>
            <p:nvPr/>
          </p:nvSpPr>
          <p:spPr bwMode="auto">
            <a:xfrm>
              <a:off x="1039" y="323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70" name="Line 39"/>
            <p:cNvSpPr>
              <a:spLocks noChangeShapeType="1"/>
            </p:cNvSpPr>
            <p:nvPr/>
          </p:nvSpPr>
          <p:spPr bwMode="auto">
            <a:xfrm>
              <a:off x="1039" y="3455"/>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2571" name="Text Box 40"/>
            <p:cNvSpPr txBox="1">
              <a:spLocks noChangeArrowheads="1"/>
            </p:cNvSpPr>
            <p:nvPr/>
          </p:nvSpPr>
          <p:spPr bwMode="auto">
            <a:xfrm>
              <a:off x="-1872" y="1296"/>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grpSp>
      <p:sp>
        <p:nvSpPr>
          <p:cNvPr id="42" name="TextBox 41">
            <a:extLst>
              <a:ext uri="{FF2B5EF4-FFF2-40B4-BE49-F238E27FC236}">
                <a16:creationId xmlns:a16="http://schemas.microsoft.com/office/drawing/2014/main" id="{91EBC0F2-3851-4BC7-AFFE-589E5F517F0A}"/>
              </a:ext>
            </a:extLst>
          </p:cNvPr>
          <p:cNvSpPr txBox="1"/>
          <p:nvPr/>
        </p:nvSpPr>
        <p:spPr>
          <a:xfrm>
            <a:off x="413928" y="4232966"/>
            <a:ext cx="11170468" cy="2554545"/>
          </a:xfrm>
          <a:prstGeom prst="rect">
            <a:avLst/>
          </a:prstGeom>
          <a:noFill/>
        </p:spPr>
        <p:txBody>
          <a:bodyPr wrap="square">
            <a:spAutoFit/>
          </a:bodyPr>
          <a:lstStyle/>
          <a:p>
            <a:r>
              <a:rPr lang="en-US" sz="2400"/>
              <a:t>Di atas merupakan hasil dari query INNER JOIN dengan contoh query sebagai berikut:</a:t>
            </a:r>
          </a:p>
          <a:p>
            <a:endParaRPr lang="en-US" sz="2800" b="1"/>
          </a:p>
          <a:p>
            <a:r>
              <a:rPr lang="en-US" sz="2800" b="1">
                <a:latin typeface="Consolas" panose="020B0609020204030204" pitchFamily="49" charset="0"/>
              </a:rPr>
              <a:t>SELECT produk.*, jenis_produk.nama as jenis from produk </a:t>
            </a:r>
          </a:p>
          <a:p>
            <a:r>
              <a:rPr lang="en-US" sz="2800" b="1">
                <a:latin typeface="Consolas" panose="020B0609020204030204" pitchFamily="49" charset="0"/>
              </a:rPr>
              <a:t>inner join jenis_produk on produk.idjenis=jenis_produk.id;</a:t>
            </a:r>
          </a:p>
        </p:txBody>
      </p:sp>
    </p:spTree>
    <p:extLst>
      <p:ext uri="{BB962C8B-B14F-4D97-AF65-F5344CB8AC3E}">
        <p14:creationId xmlns:p14="http://schemas.microsoft.com/office/powerpoint/2010/main" val="914864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p:nvPr>
        </p:nvSpPr>
        <p:spPr>
          <a:xfrm>
            <a:off x="991960" y="406117"/>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Join(1)</a:t>
            </a:r>
            <a:endParaRPr lang="en-GB" b="1" dirty="0">
              <a:solidFill>
                <a:schemeClr val="bg1"/>
              </a:solidFill>
            </a:endParaRPr>
          </a:p>
        </p:txBody>
      </p:sp>
      <p:pic>
        <p:nvPicPr>
          <p:cNvPr id="3" name="Picture 2">
            <a:extLst>
              <a:ext uri="{FF2B5EF4-FFF2-40B4-BE49-F238E27FC236}">
                <a16:creationId xmlns:a16="http://schemas.microsoft.com/office/drawing/2014/main" id="{4EA29908-1568-46AB-9D17-07087992221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5624" y="1743773"/>
            <a:ext cx="10887075" cy="4876800"/>
          </a:xfrm>
          <a:prstGeom prst="rect">
            <a:avLst/>
          </a:prstGeom>
        </p:spPr>
      </p:pic>
    </p:spTree>
    <p:extLst>
      <p:ext uri="{BB962C8B-B14F-4D97-AF65-F5344CB8AC3E}">
        <p14:creationId xmlns:p14="http://schemas.microsoft.com/office/powerpoint/2010/main" val="509794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p:nvPr>
        </p:nvSpPr>
        <p:spPr>
          <a:xfrm>
            <a:off x="991960" y="406117"/>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Join(2)</a:t>
            </a:r>
            <a:endParaRPr lang="en-GB" b="1" dirty="0">
              <a:solidFill>
                <a:schemeClr val="bg1"/>
              </a:solidFill>
            </a:endParaRPr>
          </a:p>
        </p:txBody>
      </p:sp>
      <p:grpSp>
        <p:nvGrpSpPr>
          <p:cNvPr id="23558" name="Group 3"/>
          <p:cNvGrpSpPr>
            <a:grpSpLocks/>
          </p:cNvGrpSpPr>
          <p:nvPr/>
        </p:nvGrpSpPr>
        <p:grpSpPr bwMode="auto">
          <a:xfrm>
            <a:off x="-1991360" y="230201"/>
            <a:ext cx="11085774" cy="4282066"/>
            <a:chOff x="-1872" y="1440"/>
            <a:chExt cx="6335" cy="2447"/>
          </a:xfrm>
        </p:grpSpPr>
        <p:sp>
          <p:nvSpPr>
            <p:cNvPr id="23560" name="Rectangle 4"/>
            <p:cNvSpPr>
              <a:spLocks noChangeArrowheads="1"/>
            </p:cNvSpPr>
            <p:nvPr/>
          </p:nvSpPr>
          <p:spPr bwMode="auto">
            <a:xfrm>
              <a:off x="3667" y="337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Furniture</a:t>
              </a:r>
            </a:p>
          </p:txBody>
        </p:sp>
        <p:sp>
          <p:nvSpPr>
            <p:cNvPr id="23561" name="Rectangle 5"/>
            <p:cNvSpPr>
              <a:spLocks noChangeArrowheads="1"/>
            </p:cNvSpPr>
            <p:nvPr/>
          </p:nvSpPr>
          <p:spPr bwMode="auto">
            <a:xfrm>
              <a:off x="2741" y="337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Meja</a:t>
              </a:r>
            </a:p>
          </p:txBody>
        </p:sp>
        <p:sp>
          <p:nvSpPr>
            <p:cNvPr id="23562" name="Rectangle 6"/>
            <p:cNvSpPr>
              <a:spLocks noChangeArrowheads="1"/>
            </p:cNvSpPr>
            <p:nvPr/>
          </p:nvSpPr>
          <p:spPr bwMode="auto">
            <a:xfrm>
              <a:off x="1845" y="337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301</a:t>
              </a:r>
            </a:p>
          </p:txBody>
        </p:sp>
        <p:sp>
          <p:nvSpPr>
            <p:cNvPr id="23563" name="Rectangle 7"/>
            <p:cNvSpPr>
              <a:spLocks noChangeArrowheads="1"/>
            </p:cNvSpPr>
            <p:nvPr/>
          </p:nvSpPr>
          <p:spPr bwMode="auto">
            <a:xfrm>
              <a:off x="1039" y="337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5</a:t>
              </a:r>
            </a:p>
          </p:txBody>
        </p:sp>
        <p:sp>
          <p:nvSpPr>
            <p:cNvPr id="23564" name="Rectangle 8"/>
            <p:cNvSpPr>
              <a:spLocks noChangeArrowheads="1"/>
            </p:cNvSpPr>
            <p:nvPr/>
          </p:nvSpPr>
          <p:spPr bwMode="auto">
            <a:xfrm>
              <a:off x="3667" y="315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3565" name="Rectangle 9"/>
            <p:cNvSpPr>
              <a:spLocks noChangeArrowheads="1"/>
            </p:cNvSpPr>
            <p:nvPr/>
          </p:nvSpPr>
          <p:spPr bwMode="auto">
            <a:xfrm>
              <a:off x="2741" y="315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Tempe</a:t>
              </a:r>
            </a:p>
          </p:txBody>
        </p:sp>
        <p:sp>
          <p:nvSpPr>
            <p:cNvPr id="23566" name="Rectangle 10"/>
            <p:cNvSpPr>
              <a:spLocks noChangeArrowheads="1"/>
            </p:cNvSpPr>
            <p:nvPr/>
          </p:nvSpPr>
          <p:spPr bwMode="auto">
            <a:xfrm>
              <a:off x="1845" y="315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202 </a:t>
              </a:r>
            </a:p>
          </p:txBody>
        </p:sp>
        <p:sp>
          <p:nvSpPr>
            <p:cNvPr id="23567" name="Rectangle 11"/>
            <p:cNvSpPr>
              <a:spLocks noChangeArrowheads="1"/>
            </p:cNvSpPr>
            <p:nvPr/>
          </p:nvSpPr>
          <p:spPr bwMode="auto">
            <a:xfrm>
              <a:off x="1039" y="315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4</a:t>
              </a:r>
            </a:p>
          </p:txBody>
        </p:sp>
        <p:sp>
          <p:nvSpPr>
            <p:cNvPr id="23568" name="Rectangle 12"/>
            <p:cNvSpPr>
              <a:spLocks noChangeArrowheads="1"/>
            </p:cNvSpPr>
            <p:nvPr/>
          </p:nvSpPr>
          <p:spPr bwMode="auto">
            <a:xfrm>
              <a:off x="3667" y="293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Makanan</a:t>
              </a:r>
            </a:p>
          </p:txBody>
        </p:sp>
        <p:sp>
          <p:nvSpPr>
            <p:cNvPr id="23569" name="Rectangle 13"/>
            <p:cNvSpPr>
              <a:spLocks noChangeArrowheads="1"/>
            </p:cNvSpPr>
            <p:nvPr/>
          </p:nvSpPr>
          <p:spPr bwMode="auto">
            <a:xfrm>
              <a:off x="2741" y="293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Tahu</a:t>
              </a:r>
            </a:p>
          </p:txBody>
        </p:sp>
        <p:sp>
          <p:nvSpPr>
            <p:cNvPr id="23570" name="Rectangle 14"/>
            <p:cNvSpPr>
              <a:spLocks noChangeArrowheads="1"/>
            </p:cNvSpPr>
            <p:nvPr/>
          </p:nvSpPr>
          <p:spPr bwMode="auto">
            <a:xfrm>
              <a:off x="1845" y="293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201 </a:t>
              </a:r>
            </a:p>
          </p:txBody>
        </p:sp>
        <p:sp>
          <p:nvSpPr>
            <p:cNvPr id="23571" name="Rectangle 15"/>
            <p:cNvSpPr>
              <a:spLocks noChangeArrowheads="1"/>
            </p:cNvSpPr>
            <p:nvPr/>
          </p:nvSpPr>
          <p:spPr bwMode="auto">
            <a:xfrm>
              <a:off x="1039" y="293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3 </a:t>
              </a:r>
            </a:p>
          </p:txBody>
        </p:sp>
        <p:sp>
          <p:nvSpPr>
            <p:cNvPr id="23572" name="Rectangle 16"/>
            <p:cNvSpPr>
              <a:spLocks noChangeArrowheads="1"/>
            </p:cNvSpPr>
            <p:nvPr/>
          </p:nvSpPr>
          <p:spPr bwMode="auto">
            <a:xfrm>
              <a:off x="3667" y="271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3573" name="Rectangle 17"/>
            <p:cNvSpPr>
              <a:spLocks noChangeArrowheads="1"/>
            </p:cNvSpPr>
            <p:nvPr/>
          </p:nvSpPr>
          <p:spPr bwMode="auto">
            <a:xfrm>
              <a:off x="2741" y="271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Radio</a:t>
              </a:r>
            </a:p>
          </p:txBody>
        </p:sp>
        <p:sp>
          <p:nvSpPr>
            <p:cNvPr id="23574" name="Rectangle 18"/>
            <p:cNvSpPr>
              <a:spLocks noChangeArrowheads="1"/>
            </p:cNvSpPr>
            <p:nvPr/>
          </p:nvSpPr>
          <p:spPr bwMode="auto">
            <a:xfrm>
              <a:off x="1845" y="271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102 </a:t>
              </a:r>
            </a:p>
          </p:txBody>
        </p:sp>
        <p:sp>
          <p:nvSpPr>
            <p:cNvPr id="23575" name="Rectangle 19"/>
            <p:cNvSpPr>
              <a:spLocks noChangeArrowheads="1"/>
            </p:cNvSpPr>
            <p:nvPr/>
          </p:nvSpPr>
          <p:spPr bwMode="auto">
            <a:xfrm>
              <a:off x="1039" y="271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2 </a:t>
              </a:r>
            </a:p>
          </p:txBody>
        </p:sp>
        <p:sp>
          <p:nvSpPr>
            <p:cNvPr id="23576" name="Rectangle 20"/>
            <p:cNvSpPr>
              <a:spLocks noChangeArrowheads="1"/>
            </p:cNvSpPr>
            <p:nvPr/>
          </p:nvSpPr>
          <p:spPr bwMode="auto">
            <a:xfrm>
              <a:off x="3667" y="2499"/>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Elektronika</a:t>
              </a:r>
            </a:p>
          </p:txBody>
        </p:sp>
        <p:sp>
          <p:nvSpPr>
            <p:cNvPr id="23577" name="Rectangle 21"/>
            <p:cNvSpPr>
              <a:spLocks noChangeArrowheads="1"/>
            </p:cNvSpPr>
            <p:nvPr/>
          </p:nvSpPr>
          <p:spPr bwMode="auto">
            <a:xfrm>
              <a:off x="2741" y="2499"/>
              <a:ext cx="92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Kulkas </a:t>
              </a:r>
            </a:p>
          </p:txBody>
        </p:sp>
        <p:sp>
          <p:nvSpPr>
            <p:cNvPr id="23578" name="Rectangle 22"/>
            <p:cNvSpPr>
              <a:spLocks noChangeArrowheads="1"/>
            </p:cNvSpPr>
            <p:nvPr/>
          </p:nvSpPr>
          <p:spPr bwMode="auto">
            <a:xfrm>
              <a:off x="1845" y="2499"/>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101 </a:t>
              </a:r>
            </a:p>
          </p:txBody>
        </p:sp>
        <p:sp>
          <p:nvSpPr>
            <p:cNvPr id="23579" name="Rectangle 23"/>
            <p:cNvSpPr>
              <a:spLocks noChangeArrowheads="1"/>
            </p:cNvSpPr>
            <p:nvPr/>
          </p:nvSpPr>
          <p:spPr bwMode="auto">
            <a:xfrm>
              <a:off x="1039" y="2499"/>
              <a:ext cx="80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1</a:t>
              </a:r>
            </a:p>
          </p:txBody>
        </p:sp>
        <p:sp>
          <p:nvSpPr>
            <p:cNvPr id="23580" name="Rectangle 24"/>
            <p:cNvSpPr>
              <a:spLocks noChangeArrowheads="1"/>
            </p:cNvSpPr>
            <p:nvPr/>
          </p:nvSpPr>
          <p:spPr bwMode="auto">
            <a:xfrm>
              <a:off x="3667" y="2278"/>
              <a:ext cx="796"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jenis</a:t>
              </a:r>
            </a:p>
          </p:txBody>
        </p:sp>
        <p:sp>
          <p:nvSpPr>
            <p:cNvPr id="23581" name="Rectangle 25"/>
            <p:cNvSpPr>
              <a:spLocks noChangeArrowheads="1"/>
            </p:cNvSpPr>
            <p:nvPr/>
          </p:nvSpPr>
          <p:spPr bwMode="auto">
            <a:xfrm>
              <a:off x="2741" y="2278"/>
              <a:ext cx="92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Nama</a:t>
              </a:r>
            </a:p>
          </p:txBody>
        </p:sp>
        <p:sp>
          <p:nvSpPr>
            <p:cNvPr id="23582" name="Rectangle 26"/>
            <p:cNvSpPr>
              <a:spLocks noChangeArrowheads="1"/>
            </p:cNvSpPr>
            <p:nvPr/>
          </p:nvSpPr>
          <p:spPr bwMode="auto">
            <a:xfrm>
              <a:off x="1845" y="2278"/>
              <a:ext cx="89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Kode</a:t>
              </a:r>
            </a:p>
          </p:txBody>
        </p:sp>
        <p:sp>
          <p:nvSpPr>
            <p:cNvPr id="23583" name="Rectangle 27"/>
            <p:cNvSpPr>
              <a:spLocks noChangeArrowheads="1"/>
            </p:cNvSpPr>
            <p:nvPr/>
          </p:nvSpPr>
          <p:spPr bwMode="auto">
            <a:xfrm>
              <a:off x="1039" y="2278"/>
              <a:ext cx="807" cy="221"/>
            </a:xfrm>
            <a:prstGeom prst="rect">
              <a:avLst/>
            </a:prstGeom>
            <a:solidFill>
              <a:srgbClr val="003366"/>
            </a:solidFill>
            <a:ln>
              <a:noFill/>
            </a:ln>
            <a:extLs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b="1">
                  <a:solidFill>
                    <a:srgbClr val="FFFFFF"/>
                  </a:solidFill>
                  <a:latin typeface="Arial" panose="020B0604020202020204" pitchFamily="34" charset="0"/>
                </a:rPr>
                <a:t>Idprod</a:t>
              </a:r>
            </a:p>
          </p:txBody>
        </p:sp>
        <p:sp>
          <p:nvSpPr>
            <p:cNvPr id="23584" name="Line 28"/>
            <p:cNvSpPr>
              <a:spLocks noChangeShapeType="1"/>
            </p:cNvSpPr>
            <p:nvPr/>
          </p:nvSpPr>
          <p:spPr bwMode="auto">
            <a:xfrm>
              <a:off x="1039" y="2278"/>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5" name="Line 29"/>
            <p:cNvSpPr>
              <a:spLocks noChangeShapeType="1"/>
            </p:cNvSpPr>
            <p:nvPr/>
          </p:nvSpPr>
          <p:spPr bwMode="auto">
            <a:xfrm>
              <a:off x="2741" y="2278"/>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6" name="Line 30"/>
            <p:cNvSpPr>
              <a:spLocks noChangeShapeType="1"/>
            </p:cNvSpPr>
            <p:nvPr/>
          </p:nvSpPr>
          <p:spPr bwMode="auto">
            <a:xfrm>
              <a:off x="3667" y="2278"/>
              <a:ext cx="1" cy="132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7" name="Line 31"/>
            <p:cNvSpPr>
              <a:spLocks noChangeShapeType="1"/>
            </p:cNvSpPr>
            <p:nvPr/>
          </p:nvSpPr>
          <p:spPr bwMode="auto">
            <a:xfrm>
              <a:off x="1039" y="249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8" name="Line 32"/>
            <p:cNvSpPr>
              <a:spLocks noChangeShapeType="1"/>
            </p:cNvSpPr>
            <p:nvPr/>
          </p:nvSpPr>
          <p:spPr bwMode="auto">
            <a:xfrm>
              <a:off x="1039" y="271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89" name="Line 33"/>
            <p:cNvSpPr>
              <a:spLocks noChangeShapeType="1"/>
            </p:cNvSpPr>
            <p:nvPr/>
          </p:nvSpPr>
          <p:spPr bwMode="auto">
            <a:xfrm>
              <a:off x="1039" y="293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0" name="Line 34"/>
            <p:cNvSpPr>
              <a:spLocks noChangeShapeType="1"/>
            </p:cNvSpPr>
            <p:nvPr/>
          </p:nvSpPr>
          <p:spPr bwMode="auto">
            <a:xfrm>
              <a:off x="1039" y="315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1" name="Line 35"/>
            <p:cNvSpPr>
              <a:spLocks noChangeShapeType="1"/>
            </p:cNvSpPr>
            <p:nvPr/>
          </p:nvSpPr>
          <p:spPr bwMode="auto">
            <a:xfrm>
              <a:off x="4463"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2" name="Line 36"/>
            <p:cNvSpPr>
              <a:spLocks noChangeShapeType="1"/>
            </p:cNvSpPr>
            <p:nvPr/>
          </p:nvSpPr>
          <p:spPr bwMode="auto">
            <a:xfrm>
              <a:off x="1039" y="337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3" name="Line 37"/>
            <p:cNvSpPr>
              <a:spLocks noChangeShapeType="1"/>
            </p:cNvSpPr>
            <p:nvPr/>
          </p:nvSpPr>
          <p:spPr bwMode="auto">
            <a:xfrm>
              <a:off x="1039" y="3599"/>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4" name="Text Box 38"/>
            <p:cNvSpPr txBox="1">
              <a:spLocks noChangeArrowheads="1"/>
            </p:cNvSpPr>
            <p:nvPr/>
          </p:nvSpPr>
          <p:spPr bwMode="auto">
            <a:xfrm>
              <a:off x="-1872" y="1440"/>
              <a:ext cx="2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23595" name="Rectangle 39"/>
            <p:cNvSpPr>
              <a:spLocks noChangeArrowheads="1"/>
            </p:cNvSpPr>
            <p:nvPr/>
          </p:nvSpPr>
          <p:spPr bwMode="auto">
            <a:xfrm>
              <a:off x="3667" y="3606"/>
              <a:ext cx="79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208" tIns="51588" rIns="99208" bIns="51588"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5pPr>
              <a:lvl6pPr marL="25146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6pPr>
              <a:lvl7pPr marL="29718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7pPr>
              <a:lvl8pPr marL="34290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8pPr>
              <a:lvl9pPr marL="3886200" indent="-228600" defTabSz="457200" eaLnBrk="0" fontAlgn="base" hangingPunct="0">
                <a:lnSpc>
                  <a:spcPct val="127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cs typeface="Arial Unicode MS" panose="020B0604020202020204" pitchFamily="34" charset="-128"/>
                </a:defRPr>
              </a:lvl9pPr>
            </a:lstStyle>
            <a:p>
              <a:pPr>
                <a:lnSpc>
                  <a:spcPct val="100000"/>
                </a:lnSpc>
              </a:pPr>
              <a:r>
                <a:rPr lang="en-GB" sz="1874">
                  <a:solidFill>
                    <a:srgbClr val="000000"/>
                  </a:solidFill>
                  <a:latin typeface="Arial" panose="020B0604020202020204" pitchFamily="34" charset="0"/>
                </a:rPr>
                <a:t>Minuman</a:t>
              </a:r>
            </a:p>
          </p:txBody>
        </p:sp>
        <p:sp>
          <p:nvSpPr>
            <p:cNvPr id="23596" name="Rectangle 40"/>
            <p:cNvSpPr>
              <a:spLocks noChangeArrowheads="1"/>
            </p:cNvSpPr>
            <p:nvPr/>
          </p:nvSpPr>
          <p:spPr bwMode="auto">
            <a:xfrm>
              <a:off x="1845" y="3606"/>
              <a:ext cx="89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id-ID" sz="1984"/>
            </a:p>
          </p:txBody>
        </p:sp>
        <p:sp>
          <p:nvSpPr>
            <p:cNvPr id="23597" name="Line 41"/>
            <p:cNvSpPr>
              <a:spLocks noChangeShapeType="1"/>
            </p:cNvSpPr>
            <p:nvPr/>
          </p:nvSpPr>
          <p:spPr bwMode="auto">
            <a:xfrm>
              <a:off x="1039" y="3871"/>
              <a:ext cx="3424"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8" name="Line 42"/>
            <p:cNvSpPr>
              <a:spLocks noChangeShapeType="1"/>
            </p:cNvSpPr>
            <p:nvPr/>
          </p:nvSpPr>
          <p:spPr bwMode="auto">
            <a:xfrm>
              <a:off x="3669"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599" name="Line 43"/>
            <p:cNvSpPr>
              <a:spLocks noChangeShapeType="1"/>
            </p:cNvSpPr>
            <p:nvPr/>
          </p:nvSpPr>
          <p:spPr bwMode="auto">
            <a:xfrm>
              <a:off x="2740"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600" name="Line 44"/>
            <p:cNvSpPr>
              <a:spLocks noChangeShapeType="1"/>
            </p:cNvSpPr>
            <p:nvPr/>
          </p:nvSpPr>
          <p:spPr bwMode="auto">
            <a:xfrm>
              <a:off x="1674"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sp>
          <p:nvSpPr>
            <p:cNvPr id="23601" name="Line 45"/>
            <p:cNvSpPr>
              <a:spLocks noChangeShapeType="1"/>
            </p:cNvSpPr>
            <p:nvPr/>
          </p:nvSpPr>
          <p:spPr bwMode="auto">
            <a:xfrm>
              <a:off x="1039" y="2278"/>
              <a:ext cx="1" cy="1610"/>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984"/>
            </a:p>
          </p:txBody>
        </p:sp>
      </p:grpSp>
      <p:sp>
        <p:nvSpPr>
          <p:cNvPr id="47" name="TextBox 46">
            <a:extLst>
              <a:ext uri="{FF2B5EF4-FFF2-40B4-BE49-F238E27FC236}">
                <a16:creationId xmlns:a16="http://schemas.microsoft.com/office/drawing/2014/main" id="{1DD05081-91C4-4F11-BB98-4799E258D8C8}"/>
              </a:ext>
            </a:extLst>
          </p:cNvPr>
          <p:cNvSpPr txBox="1"/>
          <p:nvPr/>
        </p:nvSpPr>
        <p:spPr>
          <a:xfrm>
            <a:off x="538904" y="4514017"/>
            <a:ext cx="11080778" cy="2492990"/>
          </a:xfrm>
          <a:prstGeom prst="rect">
            <a:avLst/>
          </a:prstGeom>
          <a:noFill/>
        </p:spPr>
        <p:txBody>
          <a:bodyPr wrap="square">
            <a:spAutoFit/>
          </a:bodyPr>
          <a:lstStyle/>
          <a:p>
            <a:pPr algn="just"/>
            <a:r>
              <a:rPr lang="en-US" sz="2400"/>
              <a:t>Di dalam slide merupakan hasil dari query LEFT JOIN yang akan menampikan seluruh data pada tabel di sebelah kiri walaupun di sebelah kanan join tabel tidak ada irisan relasi dengan contoh query sebagai berikut:</a:t>
            </a:r>
          </a:p>
          <a:p>
            <a:endParaRPr lang="en-US"/>
          </a:p>
          <a:p>
            <a:r>
              <a:rPr lang="en-US" sz="2400" b="1">
                <a:latin typeface="Consolas" panose="020B0609020204030204" pitchFamily="49" charset="0"/>
              </a:rPr>
              <a:t>SELECT produk.*,jenis_produk.nama as jenis from jenis_produk LEFT JOIN produk on produk.idjenis = jenis_produk.id</a:t>
            </a:r>
          </a:p>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
          <p:cNvSpPr>
            <a:spLocks noGrp="1" noChangeArrowheads="1"/>
          </p:cNvSpPr>
          <p:nvPr>
            <p:ph type="title"/>
          </p:nvPr>
        </p:nvSpPr>
        <p:spPr>
          <a:xfrm>
            <a:off x="991960" y="406117"/>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Left Join(3)</a:t>
            </a:r>
            <a:endParaRPr lang="en-GB" b="1" dirty="0">
              <a:solidFill>
                <a:schemeClr val="bg1"/>
              </a:solidFill>
            </a:endParaRPr>
          </a:p>
        </p:txBody>
      </p:sp>
      <p:sp>
        <p:nvSpPr>
          <p:cNvPr id="48" name="TextBox 47">
            <a:extLst>
              <a:ext uri="{FF2B5EF4-FFF2-40B4-BE49-F238E27FC236}">
                <a16:creationId xmlns:a16="http://schemas.microsoft.com/office/drawing/2014/main" id="{F294ED00-DFDE-4616-9CF8-378FEDEB08DF}"/>
              </a:ext>
            </a:extLst>
          </p:cNvPr>
          <p:cNvSpPr txBox="1"/>
          <p:nvPr/>
        </p:nvSpPr>
        <p:spPr>
          <a:xfrm>
            <a:off x="1063606" y="2857620"/>
            <a:ext cx="9871112" cy="2246769"/>
          </a:xfrm>
          <a:prstGeom prst="rect">
            <a:avLst/>
          </a:prstGeom>
          <a:noFill/>
        </p:spPr>
        <p:txBody>
          <a:bodyPr wrap="square">
            <a:spAutoFit/>
          </a:bodyPr>
          <a:lstStyle/>
          <a:p>
            <a:r>
              <a:rPr lang="en-US" sz="2800">
                <a:latin typeface="Consolas" panose="020B0609020204030204" pitchFamily="49" charset="0"/>
              </a:rPr>
              <a:t>SELECT jenis.nama AS kategori, SUM(produk.stok) AS total_stok FROM jenis LEFT JOIN produk on jenis.id = produk.idjenis </a:t>
            </a:r>
          </a:p>
          <a:p>
            <a:r>
              <a:rPr lang="en-US" sz="2800">
                <a:latin typeface="Consolas" panose="020B0609020204030204" pitchFamily="49" charset="0"/>
              </a:rPr>
              <a:t>GROUP BY produk.idjenis </a:t>
            </a:r>
          </a:p>
          <a:p>
            <a:r>
              <a:rPr lang="en-US" sz="2800">
                <a:latin typeface="Consolas" panose="020B0609020204030204" pitchFamily="49" charset="0"/>
              </a:rPr>
              <a:t>ORDER BY total_stok DESC;</a:t>
            </a:r>
          </a:p>
        </p:txBody>
      </p:sp>
    </p:spTree>
    <p:extLst>
      <p:ext uri="{BB962C8B-B14F-4D97-AF65-F5344CB8AC3E}">
        <p14:creationId xmlns:p14="http://schemas.microsoft.com/office/powerpoint/2010/main" val="26461982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
          <p:cNvSpPr>
            <a:spLocks noGrp="1" noChangeArrowheads="1"/>
          </p:cNvSpPr>
          <p:nvPr>
            <p:ph type="title"/>
          </p:nvPr>
        </p:nvSpPr>
        <p:spPr>
          <a:xfrm>
            <a:off x="1211368" y="238091"/>
            <a:ext cx="8819621" cy="988708"/>
          </a:xfrm>
        </p:spPr>
        <p:txBody>
          <a:bodyPr/>
          <a:lstStyle/>
          <a:p>
            <a:pPr>
              <a:lnSpc>
                <a:spcPct val="100000"/>
              </a:lnSpc>
              <a:tabLst>
                <a:tab pos="0" algn="l"/>
                <a:tab pos="503972" algn="l"/>
                <a:tab pos="1007943" algn="l"/>
                <a:tab pos="1511915" algn="l"/>
                <a:tab pos="2015886" algn="l"/>
                <a:tab pos="2519858" algn="l"/>
                <a:tab pos="3023829" algn="l"/>
                <a:tab pos="3527801" algn="l"/>
                <a:tab pos="4031772" algn="l"/>
                <a:tab pos="4535744" algn="l"/>
                <a:tab pos="5039716" algn="l"/>
                <a:tab pos="5543687" algn="l"/>
                <a:tab pos="6047659" algn="l"/>
                <a:tab pos="6551630" algn="l"/>
                <a:tab pos="7055602" algn="l"/>
                <a:tab pos="7559573" algn="l"/>
                <a:tab pos="8063545" algn="l"/>
                <a:tab pos="8567517" algn="l"/>
                <a:tab pos="9071488" algn="l"/>
                <a:tab pos="9575460" algn="l"/>
                <a:tab pos="10079431" algn="l"/>
              </a:tabLst>
            </a:pPr>
            <a:r>
              <a:rPr lang="en-GB" b="1">
                <a:solidFill>
                  <a:schemeClr val="bg1"/>
                </a:solidFill>
              </a:rPr>
              <a:t>Right Join(1)</a:t>
            </a:r>
            <a:endParaRPr lang="en-GB" b="1" dirty="0">
              <a:solidFill>
                <a:schemeClr val="bg1"/>
              </a:solidFill>
            </a:endParaRPr>
          </a:p>
        </p:txBody>
      </p:sp>
      <p:pic>
        <p:nvPicPr>
          <p:cNvPr id="3" name="Picture 2">
            <a:extLst>
              <a:ext uri="{FF2B5EF4-FFF2-40B4-BE49-F238E27FC236}">
                <a16:creationId xmlns:a16="http://schemas.microsoft.com/office/drawing/2014/main" id="{A8664C68-5B05-46C9-9B0C-7A435FAEA4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6099" y="1762823"/>
            <a:ext cx="10906125" cy="4838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nduan_Menyusun_dan_Mereview_Modul_Pelatihan_NF_COMPUTER.pptx" id="{6A7C84BD-FECB-4F08-B00D-BB53D8CA55DF}" vid="{03FCB7D6-D073-4739-8F9D-085FDA196125}"/>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modul_es6</Template>
  <TotalTime>10707</TotalTime>
  <Words>774</Words>
  <Application>Microsoft Office PowerPoint</Application>
  <PresentationFormat>Custom</PresentationFormat>
  <Paragraphs>140</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Agency FB</vt:lpstr>
      <vt:lpstr>Arial</vt:lpstr>
      <vt:lpstr>Consolas</vt:lpstr>
      <vt:lpstr>Source Sans Pro Black</vt:lpstr>
      <vt:lpstr>Source Sans Pro Light</vt:lpstr>
      <vt:lpstr>Times New Roman</vt:lpstr>
      <vt:lpstr>Verdana</vt:lpstr>
      <vt:lpstr>Wingdings</vt:lpstr>
      <vt:lpstr>Office Theme</vt:lpstr>
      <vt:lpstr>1_Office Theme</vt:lpstr>
      <vt:lpstr>PowerPoint Presentation</vt:lpstr>
      <vt:lpstr>PowerPoint Presentation</vt:lpstr>
      <vt:lpstr>Join Tabel</vt:lpstr>
      <vt:lpstr>Inner Join(1)</vt:lpstr>
      <vt:lpstr>Inner Join(2)</vt:lpstr>
      <vt:lpstr>Left Join(1)</vt:lpstr>
      <vt:lpstr>Left Join(2)</vt:lpstr>
      <vt:lpstr>Left Join(3)</vt:lpstr>
      <vt:lpstr>Right Join(1)</vt:lpstr>
      <vt:lpstr>Right Join(2)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nasrul</dc:creator>
  <dc:description/>
  <cp:lastModifiedBy>nasrul</cp:lastModifiedBy>
  <cp:revision>412</cp:revision>
  <cp:lastPrinted>2020-02-04T05:56:17Z</cp:lastPrinted>
  <dcterms:created xsi:type="dcterms:W3CDTF">2020-03-11T07:55:13Z</dcterms:created>
  <dcterms:modified xsi:type="dcterms:W3CDTF">2021-02-09T09:21:53Z</dcterms:modified>
  <dc:language>en-US</dc:language>
</cp:coreProperties>
</file>