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10"/>
  </p:notesMasterIdLst>
  <p:sldIdLst>
    <p:sldId id="256" r:id="rId3"/>
    <p:sldId id="269" r:id="rId4"/>
    <p:sldId id="358" r:id="rId5"/>
    <p:sldId id="360" r:id="rId6"/>
    <p:sldId id="361" r:id="rId7"/>
    <p:sldId id="362" r:id="rId8"/>
    <p:sldId id="359" r:id="rId9"/>
  </p:sldIdLst>
  <p:sldSz cx="11998325" cy="7559675"/>
  <p:notesSz cx="7102475" cy="89916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9687" autoAdjust="0"/>
  </p:normalViewPr>
  <p:slideViewPr>
    <p:cSldViewPr snapToGrid="0">
      <p:cViewPr varScale="1">
        <p:scale>
          <a:sx n="59" d="100"/>
          <a:sy n="59" d="100"/>
        </p:scale>
        <p:origin x="12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1065213" y="849313"/>
            <a:ext cx="4989512" cy="3143250"/>
          </a:xfrm>
          <a:prstGeom prst="rect">
            <a:avLst/>
          </a:prstGeom>
        </p:spPr>
        <p:txBody>
          <a:bodyPr lIns="0" tIns="0" rIns="0" bIns="0" anchor="b">
            <a:normAutofit/>
          </a:bodyPr>
          <a:lstStyle/>
          <a:p>
            <a:r>
              <a:rPr lang="en-US" sz="71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767777" y="4286071"/>
            <a:ext cx="5584138" cy="3773511"/>
          </a:xfrm>
          <a:prstGeom prst="rect">
            <a:avLst/>
          </a:prstGeom>
        </p:spPr>
        <p:txBody>
          <a:bodyPr lIns="0" tIns="0" rIns="0" bIns="0"/>
          <a:lstStyle/>
          <a:p>
            <a:r>
              <a:rPr lang="en-US" sz="11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066800" y="849313"/>
            <a:ext cx="4987925" cy="3143250"/>
          </a:xfrm>
          <a:prstGeom prst="rect">
            <a:avLst/>
          </a:prstGeom>
        </p:spPr>
      </p:sp>
      <p:sp>
        <p:nvSpPr>
          <p:cNvPr id="152" name="PlaceHolder 2"/>
          <p:cNvSpPr>
            <a:spLocks noGrp="1"/>
          </p:cNvSpPr>
          <p:nvPr>
            <p:ph type="body"/>
          </p:nvPr>
        </p:nvSpPr>
        <p:spPr>
          <a:xfrm>
            <a:off x="767777" y="4286071"/>
            <a:ext cx="5584138" cy="3773511"/>
          </a:xfrm>
          <a:prstGeom prst="rect">
            <a:avLst/>
          </a:prstGeom>
        </p:spPr>
        <p:txBody>
          <a:bodyPr lIns="0" tIns="0" rIns="0" bIns="0"/>
          <a:lstStyle/>
          <a:p>
            <a:endParaRPr lang="en-US" sz="1100"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57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28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09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33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0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EA130-F203-477A-BE1C-00DA8B6BE4B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219115" y="6791400"/>
            <a:ext cx="409424" cy="409424"/>
          </a:xfrm>
          <a:prstGeom prst="rect">
            <a:avLst/>
          </a:prstGeom>
        </p:spPr>
      </p:pic>
      <p:sp>
        <p:nvSpPr>
          <p:cNvPr id="4" name="Rectangle 3">
            <a:extLst>
              <a:ext uri="{FF2B5EF4-FFF2-40B4-BE49-F238E27FC236}">
                <a16:creationId xmlns:a16="http://schemas.microsoft.com/office/drawing/2014/main" id="{11D71587-8E7C-45BA-8429-E99483BB790F}"/>
              </a:ext>
            </a:extLst>
          </p:cNvPr>
          <p:cNvSpPr/>
          <p:nvPr userDrawn="1"/>
        </p:nvSpPr>
        <p:spPr>
          <a:xfrm>
            <a:off x="4628539" y="6814051"/>
            <a:ext cx="2733441" cy="461665"/>
          </a:xfrm>
          <a:prstGeom prst="rect">
            <a:avLst/>
          </a:prstGeom>
          <a:noFill/>
        </p:spPr>
        <p:txBody>
          <a:bodyPr wrap="none" lIns="91440" tIns="45720" rIns="91440" bIns="45720">
            <a:spAutoFit/>
          </a:bodyPr>
          <a:lstStyle/>
          <a:p>
            <a:pPr algn="ctr"/>
            <a:r>
              <a:rPr lang="en-US" sz="2400" b="0" cap="none" spc="0">
                <a:ln>
                  <a:noFill/>
                </a:ln>
                <a:solidFill>
                  <a:srgbClr val="FF0000"/>
                </a:solidFill>
                <a:effectLst/>
                <a:latin typeface="Consolas" panose="020B0609020204030204" pitchFamily="49" charset="0"/>
              </a:rPr>
              <a:t>Nasrul Tutorial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500537"/>
            <a:ext cx="10798560" cy="2922104"/>
          </a:xfrm>
          <a:prstGeom prst="rect">
            <a:avLst/>
          </a:prstGeom>
          <a:noFill/>
          <a:ln>
            <a:noFill/>
          </a:ln>
        </p:spPr>
        <p:txBody>
          <a:bodyPr lIns="0" tIns="0" rIns="0" bIns="0" anchor="b">
            <a:normAutofit/>
          </a:bodyPr>
          <a:lstStyle/>
          <a:p>
            <a:pPr algn="ctr"/>
            <a:r>
              <a:rPr lang="en-US" sz="8800" b="1" spc="-1">
                <a:solidFill>
                  <a:srgbClr val="0070C0"/>
                </a:solidFill>
                <a:latin typeface="Agency FB" panose="020B0503020202020204" pitchFamily="34" charset="0"/>
                <a:cs typeface="Arial" panose="020B0604020202020204" pitchFamily="34" charset="0"/>
              </a:rPr>
              <a:t>Basis Data</a:t>
            </a:r>
            <a:r>
              <a:rPr lang="en-US" sz="8800" b="1" strike="noStrike" spc="-1">
                <a:solidFill>
                  <a:srgbClr val="0070C0"/>
                </a:solidFill>
                <a:latin typeface="Agency FB" panose="020B0503020202020204" pitchFamily="34" charset="0"/>
                <a:cs typeface="Arial" panose="020B0604020202020204" pitchFamily="34" charset="0"/>
              </a:rPr>
              <a:t> </a:t>
            </a:r>
            <a:endParaRPr lang="en-US" sz="8800" b="1" strike="noStrike" spc="-1" dirty="0">
              <a:solidFill>
                <a:srgbClr val="0070C0"/>
              </a:solidFill>
              <a:latin typeface="Agency FB" panose="020B0503020202020204" pitchFamily="34" charset="0"/>
              <a:cs typeface="Arial" panose="020B0604020202020204" pitchFamily="34" charset="0"/>
            </a:endParaRPr>
          </a:p>
          <a:p>
            <a:pPr algn="ctr"/>
            <a:r>
              <a:rPr lang="en-US" sz="8800" b="1" spc="-1" dirty="0">
                <a:solidFill>
                  <a:srgbClr val="0070C0"/>
                </a:solidFill>
                <a:latin typeface="Agency FB" panose="020B0503020202020204" pitchFamily="34" charset="0"/>
                <a:cs typeface="Arial" panose="020B0604020202020204" pitchFamily="34" charset="0"/>
              </a:rPr>
              <a:t>MariaDB / MySQL</a:t>
            </a:r>
            <a:endParaRPr lang="id-ID" sz="8800" b="1" strike="noStrike" spc="-1" dirty="0">
              <a:solidFill>
                <a:srgbClr val="0070C0"/>
              </a:solidFill>
              <a:latin typeface="Agency FB" panose="020B0503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06B9FD8-E598-4D34-A54F-6417BC4B64C5}"/>
              </a:ext>
            </a:extLst>
          </p:cNvPr>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99163" y="3680682"/>
            <a:ext cx="5399280" cy="3599520"/>
          </a:xfrm>
          <a:prstGeom prst="rect">
            <a:avLst/>
          </a:prstGeom>
        </p:spPr>
      </p:pic>
      <p:pic>
        <p:nvPicPr>
          <p:cNvPr id="5" name="Picture 4">
            <a:extLst>
              <a:ext uri="{FF2B5EF4-FFF2-40B4-BE49-F238E27FC236}">
                <a16:creationId xmlns:a16="http://schemas.microsoft.com/office/drawing/2014/main" id="{173A6E11-EEF7-4CE3-8D0C-7C3693A0376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9406" y="3883416"/>
            <a:ext cx="8456785" cy="2108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5998140" y="1962359"/>
            <a:ext cx="5339481" cy="3634952"/>
          </a:xfrm>
        </p:spPr>
        <p:style>
          <a:lnRef idx="1">
            <a:schemeClr val="accent1"/>
          </a:lnRef>
          <a:fillRef idx="2">
            <a:schemeClr val="accent1"/>
          </a:fillRef>
          <a:effectRef idx="1">
            <a:schemeClr val="accent1"/>
          </a:effectRef>
          <a:fontRef idx="minor">
            <a:schemeClr val="dk1"/>
          </a:fontRef>
        </p:style>
        <p:txBody>
          <a:bodyPr/>
          <a:lstStyle/>
          <a:p>
            <a:pPr algn="ctr"/>
            <a:r>
              <a:rPr lang="en-US" b="1" err="1">
                <a:solidFill>
                  <a:srgbClr val="002060"/>
                </a:solidFill>
                <a:latin typeface="Agency FB" panose="020B0503020202020204" pitchFamily="34" charset="0"/>
              </a:rPr>
              <a:t>Dosen</a:t>
            </a:r>
            <a:r>
              <a:rPr lang="en-US" b="1">
                <a:solidFill>
                  <a:srgbClr val="002060"/>
                </a:solidFill>
                <a:latin typeface="Agency FB" panose="020B0503020202020204" pitchFamily="34" charset="0"/>
              </a:rPr>
              <a:t> Tetap STT-NF</a:t>
            </a:r>
            <a:endParaRPr lang="en-US" b="1" dirty="0">
              <a:solidFill>
                <a:srgbClr val="002060"/>
              </a:solidFill>
              <a:latin typeface="Agency FB" panose="020B0503020202020204" pitchFamily="34" charset="0"/>
            </a:endParaRP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NF Computer</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dirty="0" err="1">
                <a:solidFill>
                  <a:srgbClr val="002060"/>
                </a:solidFill>
                <a:latin typeface="Agency FB" panose="020B0503020202020204" pitchFamily="34" charset="0"/>
              </a:rPr>
              <a:t>Sekolah</a:t>
            </a:r>
            <a:r>
              <a:rPr lang="en-US" b="1" dirty="0">
                <a:solidFill>
                  <a:srgbClr val="002060"/>
                </a:solidFill>
                <a:latin typeface="Agency FB" panose="020B0503020202020204" pitchFamily="34" charset="0"/>
              </a:rPr>
              <a:t> Programmer YBM PLN</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a:solidFill>
                  <a:srgbClr val="002060"/>
                </a:solidFill>
                <a:latin typeface="Agency FB" panose="020B0503020202020204" pitchFamily="34" charset="0"/>
              </a:rPr>
              <a:t>Fast Com</a:t>
            </a:r>
            <a:endParaRPr lang="en-US" b="1" dirty="0">
              <a:solidFill>
                <a:srgbClr val="002060"/>
              </a:solidFill>
              <a:latin typeface="Agency FB" panose="020B0503020202020204" pitchFamily="34" charset="0"/>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076573" y="6033841"/>
            <a:ext cx="34074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gency FB" panose="020B0503020202020204" pitchFamily="34" charset="0"/>
                <a:ea typeface="DejaVu Sans"/>
                <a:cs typeface="DejaVu Sans"/>
              </a:rPr>
              <a:t>nasrul99@gmail.com</a:t>
            </a:r>
          </a:p>
        </p:txBody>
      </p:sp>
      <p:pic>
        <p:nvPicPr>
          <p:cNvPr id="6" name="Picture 5">
            <a:extLst>
              <a:ext uri="{FF2B5EF4-FFF2-40B4-BE49-F238E27FC236}">
                <a16:creationId xmlns:a16="http://schemas.microsoft.com/office/drawing/2014/main" id="{6FDED13F-0216-4B34-B8F1-F1B17DAC3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573" y="1709270"/>
            <a:ext cx="3233828" cy="414113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719165" y="333231"/>
            <a:ext cx="10798200" cy="778963"/>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Backup &amp; Restore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1D6ACD1C-01C7-46F8-BB46-20148D702569}"/>
              </a:ext>
            </a:extLst>
          </p:cNvPr>
          <p:cNvSpPr txBox="1"/>
          <p:nvPr/>
        </p:nvSpPr>
        <p:spPr>
          <a:xfrm>
            <a:off x="719165" y="1540346"/>
            <a:ext cx="10918325" cy="5174493"/>
          </a:xfrm>
          <a:prstGeom prst="rect">
            <a:avLst/>
          </a:prstGeom>
          <a:noFill/>
        </p:spPr>
        <p:txBody>
          <a:bodyPr wrap="square">
            <a:spAutoFit/>
          </a:bodyPr>
          <a:lstStyle/>
          <a:p>
            <a:pPr algn="just">
              <a:lnSpc>
                <a:spcPct val="150000"/>
              </a:lnSpc>
            </a:pPr>
            <a:r>
              <a:rPr lang="en-US" sz="3200">
                <a:latin typeface="Times New Roman" panose="02020603050405020304" pitchFamily="18" charset="0"/>
                <a:cs typeface="Times New Roman" panose="02020603050405020304" pitchFamily="18" charset="0"/>
              </a:rPr>
              <a:t>Dalam mengelola database, tentu kenal dengan istilah backup dan restore database, khususnya database MariaDB/MySQL. Backup adalah  aktifitas atau proses membuat data cadangan dengan cara menyalin atau membuat arsip data komputer sehingga data tersebut dapat digunakan kembali apabila terjadi kerusakan atau kehilangan. Sedangkan Restore adalah aktivitas atau proses pengembalian kembali data yang sudah di backup.</a:t>
            </a:r>
          </a:p>
        </p:txBody>
      </p:sp>
    </p:spTree>
    <p:extLst>
      <p:ext uri="{BB962C8B-B14F-4D97-AF65-F5344CB8AC3E}">
        <p14:creationId xmlns:p14="http://schemas.microsoft.com/office/powerpoint/2010/main" val="64209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719165" y="333231"/>
            <a:ext cx="10798200" cy="778963"/>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Backup </a:t>
            </a:r>
            <a:r>
              <a:rPr lang="en-US" sz="4400" b="1" spc="-1">
                <a:solidFill>
                  <a:srgbClr val="FFFFFF"/>
                </a:solidFill>
                <a:latin typeface="Arial"/>
                <a:ea typeface="DejaVu Sans"/>
                <a:cs typeface="DejaVu Sans"/>
              </a:rPr>
              <a:t>Sebuah Database dengan CMD</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9D909613-4351-462D-BD84-06B06669C6B6}"/>
              </a:ext>
            </a:extLst>
          </p:cNvPr>
          <p:cNvPicPr>
            <a:picLocks noChangeAspect="1"/>
          </p:cNvPicPr>
          <p:nvPr/>
        </p:nvPicPr>
        <p:blipFill>
          <a:blip r:embed="rId4"/>
          <a:stretch>
            <a:fillRect/>
          </a:stretch>
        </p:blipFill>
        <p:spPr>
          <a:xfrm>
            <a:off x="1449007" y="2384880"/>
            <a:ext cx="9039225" cy="3733800"/>
          </a:xfrm>
          <a:prstGeom prst="rect">
            <a:avLst/>
          </a:prstGeom>
          <a:ln w="3175">
            <a:solidFill>
              <a:schemeClr val="tx1"/>
            </a:solidFill>
          </a:ln>
        </p:spPr>
      </p:pic>
    </p:spTree>
    <p:extLst>
      <p:ext uri="{BB962C8B-B14F-4D97-AF65-F5344CB8AC3E}">
        <p14:creationId xmlns:p14="http://schemas.microsoft.com/office/powerpoint/2010/main" val="9503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719165" y="333231"/>
            <a:ext cx="10798200" cy="778963"/>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Restore </a:t>
            </a:r>
            <a:r>
              <a:rPr lang="en-US" sz="4400" b="1" spc="-1">
                <a:solidFill>
                  <a:srgbClr val="FFFFFF"/>
                </a:solidFill>
                <a:latin typeface="Arial"/>
                <a:ea typeface="DejaVu Sans"/>
                <a:cs typeface="DejaVu Sans"/>
              </a:rPr>
              <a:t>Database dengan CMD</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AF16917B-F01F-47A9-A209-0BA2883AAB4E}"/>
              </a:ext>
            </a:extLst>
          </p:cNvPr>
          <p:cNvPicPr>
            <a:picLocks noChangeAspect="1"/>
          </p:cNvPicPr>
          <p:nvPr/>
        </p:nvPicPr>
        <p:blipFill>
          <a:blip r:embed="rId4"/>
          <a:stretch>
            <a:fillRect/>
          </a:stretch>
        </p:blipFill>
        <p:spPr>
          <a:xfrm>
            <a:off x="469940" y="1614261"/>
            <a:ext cx="11296650" cy="5800725"/>
          </a:xfrm>
          <a:prstGeom prst="rect">
            <a:avLst/>
          </a:prstGeom>
          <a:ln w="6350">
            <a:solidFill>
              <a:schemeClr val="tx1"/>
            </a:solidFill>
          </a:ln>
        </p:spPr>
      </p:pic>
    </p:spTree>
    <p:extLst>
      <p:ext uri="{BB962C8B-B14F-4D97-AF65-F5344CB8AC3E}">
        <p14:creationId xmlns:p14="http://schemas.microsoft.com/office/powerpoint/2010/main" val="55603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719165" y="333231"/>
            <a:ext cx="10798200" cy="778963"/>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850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Backup </a:t>
            </a:r>
            <a:r>
              <a:rPr lang="en-US" sz="4400" b="1" spc="-1">
                <a:solidFill>
                  <a:srgbClr val="FFFFFF"/>
                </a:solidFill>
                <a:latin typeface="Arial"/>
                <a:ea typeface="DejaVu Sans"/>
                <a:cs typeface="DejaVu Sans"/>
              </a:rPr>
              <a:t>Sebuah Database dengan PHPMyAdmin</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F369E82D-E793-4440-91C1-DF2D1183986F}"/>
              </a:ext>
            </a:extLst>
          </p:cNvPr>
          <p:cNvPicPr>
            <a:picLocks noChangeAspect="1"/>
          </p:cNvPicPr>
          <p:nvPr/>
        </p:nvPicPr>
        <p:blipFill>
          <a:blip r:embed="rId4"/>
          <a:stretch>
            <a:fillRect/>
          </a:stretch>
        </p:blipFill>
        <p:spPr>
          <a:xfrm>
            <a:off x="2632115" y="1963695"/>
            <a:ext cx="6972300" cy="4619625"/>
          </a:xfrm>
          <a:prstGeom prst="rect">
            <a:avLst/>
          </a:prstGeom>
          <a:ln w="3175">
            <a:solidFill>
              <a:schemeClr val="tx1"/>
            </a:solidFill>
          </a:ln>
        </p:spPr>
      </p:pic>
    </p:spTree>
    <p:extLst>
      <p:ext uri="{BB962C8B-B14F-4D97-AF65-F5344CB8AC3E}">
        <p14:creationId xmlns:p14="http://schemas.microsoft.com/office/powerpoint/2010/main" val="64068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https://www.javatpoint.com/mariadb-tutorial/</a:t>
            </a:r>
          </a:p>
        </p:txBody>
      </p:sp>
    </p:spTree>
    <p:extLst>
      <p:ext uri="{BB962C8B-B14F-4D97-AF65-F5344CB8AC3E}">
        <p14:creationId xmlns:p14="http://schemas.microsoft.com/office/powerpoint/2010/main" val="62638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11654</TotalTime>
  <Words>149</Words>
  <Application>Microsoft Office PowerPoint</Application>
  <PresentationFormat>Custom</PresentationFormat>
  <Paragraphs>17</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Agency FB</vt:lpstr>
      <vt:lpstr>Arial</vt:lpstr>
      <vt:lpstr>Consolas</vt:lpstr>
      <vt:lpstr>Source Sans Pro Black</vt:lpstr>
      <vt:lpstr>Source Sans Pro Light</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cp:lastModifiedBy>
  <cp:revision>440</cp:revision>
  <cp:lastPrinted>2020-02-04T05:56:17Z</cp:lastPrinted>
  <dcterms:created xsi:type="dcterms:W3CDTF">2020-03-11T07:55:13Z</dcterms:created>
  <dcterms:modified xsi:type="dcterms:W3CDTF">2021-02-18T15:02:33Z</dcterms:modified>
  <dc:language>en-US</dc:language>
</cp:coreProperties>
</file>