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Nunito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regular.fntdata"/><Relationship Id="rId61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font" Target="fonts/Nunito-bold.fntdata"/><Relationship Id="rId14" Type="http://schemas.openxmlformats.org/officeDocument/2006/relationships/slide" Target="slides/slide9.xml"/><Relationship Id="rId58" Type="http://schemas.openxmlformats.org/officeDocument/2006/relationships/font" Target="fonts/Nuni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3b6977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3b6977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90c30e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90c30e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90c30e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90c30e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390c30e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390c30e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275ad5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275ad5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390c30e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390c30e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90c30e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90c30e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90c30e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390c30e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2cdddc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32cdddc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6275ad5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6275ad5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390c30e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390c30e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036970f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036970f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67640a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67640a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390c30e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390c30e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2cdddc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2cdddc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6275ad5a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6275ad5a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6275ad5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6275ad5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32cdddc9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32cdddc9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6275ad5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6275ad5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6275ad5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6275ad5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275ad5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6275ad5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67640a1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67640a1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05297f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05297f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62d49a5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62d49a5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32cdddc9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32cdddc9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2cdddc9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2cdddc9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67640a1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67640a1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2cdddc9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32cdddc9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32cdddc9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32cdddc9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32cdddc9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32cdddc9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32cdddc9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32cdddc9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62d49a51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62d49a51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32cdddc9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32cdddc9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275ad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275ad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56b265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56b265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32cdddc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32cdddc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56b265f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56b265f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56b265f3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56b265f3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32cdddc9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32cdddc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445ae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445ae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90c30e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90c30e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90c30e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90c30e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3e5e0f9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3e5e0f9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275ad5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275ad5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saurus.com/javascript-asynchronou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javascripttutorial.net/es6/javascript-promises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javascripttutorial.net/es6/javascript-promise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javascripttutorial.net/es-next/javascript-async-await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lena.nurulfikri.ac.id/mod/assign/view.php?id=23301" TargetMode="External"/><Relationship Id="rId4" Type="http://schemas.openxmlformats.org/officeDocument/2006/relationships/hyperlink" Target="https://github.com/aufaroot18/backend-programming/tree/pertemuan-10/pertemuan-10/task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javascript.info/" TargetMode="External"/><Relationship Id="rId4" Type="http://schemas.openxmlformats.org/officeDocument/2006/relationships/hyperlink" Target="https://www.javascripttutorial.net/" TargetMode="External"/><Relationship Id="rId5" Type="http://schemas.openxmlformats.org/officeDocument/2006/relationships/hyperlink" Target="https://www.javascripttutorial.net/es6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saurus.com/javascript-class" TargetMode="External"/><Relationship Id="rId4" Type="http://schemas.openxmlformats.org/officeDocument/2006/relationships/hyperlink" Target="http://www.javascripttutorial.net/es6/javascript-class/" TargetMode="External"/><Relationship Id="rId5" Type="http://schemas.openxmlformats.org/officeDocument/2006/relationships/hyperlink" Target="https://javascript.info/classe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javascripttutorial.net/javascript-callback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27950" y="15108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 Programming JavaScript</a:t>
            </a:r>
            <a:endParaRPr b="0" sz="4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975" y="3483900"/>
            <a:ext cx="1554250" cy="15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ynchronous Programming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Operasi dilakukan tanpa menunggu operasi lain selesai.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Sehingga operasi seakan-akan dilakukan secara bersamaan (paralel).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perlu belajar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karena banyak operasi di JavaScript bersifat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Operasi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 JavaScript: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Read File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Access Database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Network: Fetch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dapat melakukan simulasi Asynchronous menggunakan fungsi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setTimeOut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Devsaurus - Panduan Lengkap Asynchronous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23165" t="19211"/>
          <a:stretch/>
        </p:blipFill>
        <p:spPr>
          <a:xfrm>
            <a:off x="2237450" y="1001975"/>
            <a:ext cx="4669099" cy="3139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13389"/>
          <a:stretch/>
        </p:blipFill>
        <p:spPr>
          <a:xfrm>
            <a:off x="967386" y="678200"/>
            <a:ext cx="7209225" cy="378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in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Asynchronous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merupakan solusi terbaik untuk menjalankan operasi secara paralel.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Namun hal ini bisa memunculkan masalah jika antar operasi saling berkaitan dan membutuhkan.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Apalagi setiap operasi memiliki waktu yang berbeda-beda.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Maka kita perlu meng-handle proses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81075"/>
            <a:ext cx="7505700" cy="3181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9649"/>
          <a:stretch/>
        </p:blipFill>
        <p:spPr>
          <a:xfrm>
            <a:off x="300525" y="746488"/>
            <a:ext cx="4010726" cy="3650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b="0" l="0" r="0" t="19250"/>
          <a:stretch/>
        </p:blipFill>
        <p:spPr>
          <a:xfrm>
            <a:off x="4463650" y="1402623"/>
            <a:ext cx="4527950" cy="233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50" y="682525"/>
            <a:ext cx="5848350" cy="2762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1" name="Google Shape;181;p29"/>
          <p:cNvSpPr txBox="1"/>
          <p:nvPr/>
        </p:nvSpPr>
        <p:spPr>
          <a:xfrm>
            <a:off x="1647750" y="3584075"/>
            <a:ext cx="58485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Muncul problem karena operasi dilakukan secara asynchronous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Sedangkan operasi yang dilakukan saling berkaitan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Ada banyak operasi asynchronous di JavaScript (Read File, Access DB, network, dll)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Kita perlu meng-handle operasi asynchronous yang saling berkaitan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in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Asynchronous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Solusi yang dapat digunakan: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Callback - Old Way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- Modern Way (ES6)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- Modern Way (ES Next)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Synchronous Programming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Operasi yang dilakukan secara berurutan dari atas ke bawah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secara default bersifat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Single Thread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with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Callback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12671"/>
          <a:stretch/>
        </p:blipFill>
        <p:spPr>
          <a:xfrm>
            <a:off x="733400" y="1250398"/>
            <a:ext cx="3994274" cy="264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b="0" l="0" r="17525" t="11956"/>
          <a:stretch/>
        </p:blipFill>
        <p:spPr>
          <a:xfrm>
            <a:off x="5095375" y="897025"/>
            <a:ext cx="3315226" cy="33494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/>
        </p:nvSpPr>
        <p:spPr>
          <a:xfrm>
            <a:off x="4625925" y="1869750"/>
            <a:ext cx="34956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Solved by </a:t>
            </a:r>
            <a:r>
              <a:rPr lang="id" sz="1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Callback</a:t>
            </a:r>
            <a:r>
              <a:rPr lang="id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But wait, WTH is this?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How if there are 10 asynchronous operations?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CALLBACK HELL</a:t>
            </a:r>
            <a:r>
              <a:rPr lang="id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0" l="0" r="0" t="6244"/>
          <a:stretch/>
        </p:blipFill>
        <p:spPr>
          <a:xfrm>
            <a:off x="819000" y="303525"/>
            <a:ext cx="3312399" cy="4536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Modern Way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Handle Asynchronous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yang mengembalikan nilai di masa mendatang (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future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not now).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Karena mengembalikan nilai di masa mendatang,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romise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sangat cocok untuk menangani proses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 menjadi salah satu solusi terbaik sebagai pengganti callback (callback hell).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Tutorial - Promises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Pembuatan promise terbagi menjadi 2 bagian: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Producing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Membuat atau menghasilkan Promise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Consuming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Menggunakan atau mengkonsumsi Promise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 memiliki 3 state: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Pending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Ketika promise berjalan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Fulfilled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Ketika promise berhasil (resolve)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Ketika promise gagal (reject)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Tutorial - Promises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b="0" l="0" r="0" t="7774"/>
          <a:stretch/>
        </p:blipFill>
        <p:spPr>
          <a:xfrm>
            <a:off x="2319500" y="225313"/>
            <a:ext cx="4505001" cy="4692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 - Consuming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Sebelumnya kita telah melakukan tahapan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Producing Promise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Selanjutkan kita perlu melakukan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Consuming Promise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yaitu Menggunakan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atau mengkonsumsi hasil promise.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Consuming promise: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.then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menangkap promise ketika status berhasil (resolve)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.catch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menangkap promise ketika status gagal (reject)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12372"/>
          <a:stretch/>
        </p:blipFill>
        <p:spPr>
          <a:xfrm>
            <a:off x="1719075" y="495825"/>
            <a:ext cx="5705850" cy="424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323975"/>
            <a:ext cx="6076950" cy="2495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42"/>
          <p:cNvGrpSpPr/>
          <p:nvPr/>
        </p:nvGrpSpPr>
        <p:grpSpPr>
          <a:xfrm>
            <a:off x="688313" y="177025"/>
            <a:ext cx="3719451" cy="4789450"/>
            <a:chOff x="696338" y="214650"/>
            <a:chExt cx="3719451" cy="4789450"/>
          </a:xfrm>
        </p:grpSpPr>
        <p:pic>
          <p:nvPicPr>
            <p:cNvPr id="257" name="Google Shape;257;p42"/>
            <p:cNvPicPr preferRelativeResize="0"/>
            <p:nvPr/>
          </p:nvPicPr>
          <p:blipFill rotWithShape="1">
            <a:blip r:embed="rId3">
              <a:alphaModFix/>
            </a:blip>
            <a:srcRect b="0" l="0" r="0" t="8231"/>
            <a:stretch/>
          </p:blipFill>
          <p:spPr>
            <a:xfrm>
              <a:off x="696338" y="214650"/>
              <a:ext cx="3719451" cy="43489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58" name="Google Shape;258;p42"/>
            <p:cNvSpPr txBox="1"/>
            <p:nvPr/>
          </p:nvSpPr>
          <p:spPr>
            <a:xfrm>
              <a:off x="1662675" y="4663900"/>
              <a:ext cx="17868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Producing Promise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42"/>
          <p:cNvGrpSpPr/>
          <p:nvPr/>
        </p:nvGrpSpPr>
        <p:grpSpPr>
          <a:xfrm>
            <a:off x="4648663" y="399100"/>
            <a:ext cx="3815076" cy="4345300"/>
            <a:chOff x="4632588" y="425450"/>
            <a:chExt cx="3815076" cy="4345300"/>
          </a:xfrm>
        </p:grpSpPr>
        <p:pic>
          <p:nvPicPr>
            <p:cNvPr id="260" name="Google Shape;260;p42"/>
            <p:cNvPicPr preferRelativeResize="0"/>
            <p:nvPr/>
          </p:nvPicPr>
          <p:blipFill rotWithShape="1">
            <a:blip r:embed="rId4">
              <a:alphaModFix/>
            </a:blip>
            <a:srcRect b="0" l="0" r="0" t="11723"/>
            <a:stretch/>
          </p:blipFill>
          <p:spPr>
            <a:xfrm>
              <a:off x="4632588" y="425450"/>
              <a:ext cx="3815076" cy="39273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61" name="Google Shape;261;p42"/>
            <p:cNvSpPr txBox="1"/>
            <p:nvPr/>
          </p:nvSpPr>
          <p:spPr>
            <a:xfrm>
              <a:off x="5646738" y="4430550"/>
              <a:ext cx="17868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Consuming</a:t>
              </a: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 Promise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ES2017 memperkenalkan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yang dibangun di atas promise.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Kita dapat menulis kode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menggunakan Async Await.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Memudahkan penulisan kode asynchronous agar terlihat seperti synchronous dan readable.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hanya syntatic sugar untuk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promise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Note: untuk memahami async await harus memahami promise terlebih dahulu.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Tutorial - Async Await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6"/>
          <p:cNvPicPr preferRelativeResize="0"/>
          <p:nvPr/>
        </p:nvPicPr>
        <p:blipFill rotWithShape="1">
          <a:blip r:embed="rId3">
            <a:alphaModFix/>
          </a:blip>
          <a:srcRect b="0" l="0" r="0" t="14661"/>
          <a:stretch/>
        </p:blipFill>
        <p:spPr>
          <a:xfrm>
            <a:off x="1823300" y="322975"/>
            <a:ext cx="5497401" cy="2552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4" name="Google Shape;284;p46"/>
          <p:cNvPicPr preferRelativeResize="0"/>
          <p:nvPr/>
        </p:nvPicPr>
        <p:blipFill rotWithShape="1">
          <a:blip r:embed="rId4">
            <a:alphaModFix/>
          </a:blip>
          <a:srcRect b="0" l="0" r="0" t="18975"/>
          <a:stretch/>
        </p:blipFill>
        <p:spPr>
          <a:xfrm>
            <a:off x="2915138" y="3103575"/>
            <a:ext cx="3313700" cy="171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Callback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b="0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8"/>
          <p:cNvGrpSpPr/>
          <p:nvPr/>
        </p:nvGrpSpPr>
        <p:grpSpPr>
          <a:xfrm>
            <a:off x="196650" y="639100"/>
            <a:ext cx="2656925" cy="3034875"/>
            <a:chOff x="196663" y="830575"/>
            <a:chExt cx="2656925" cy="3034875"/>
          </a:xfrm>
        </p:grpSpPr>
        <p:pic>
          <p:nvPicPr>
            <p:cNvPr id="295" name="Google Shape;295;p48"/>
            <p:cNvPicPr preferRelativeResize="0"/>
            <p:nvPr/>
          </p:nvPicPr>
          <p:blipFill rotWithShape="1">
            <a:blip r:embed="rId3">
              <a:alphaModFix/>
            </a:blip>
            <a:srcRect b="0" l="0" r="0" t="11723"/>
            <a:stretch/>
          </p:blipFill>
          <p:spPr>
            <a:xfrm>
              <a:off x="196663" y="830575"/>
              <a:ext cx="2656925" cy="25954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96" name="Google Shape;296;p48"/>
            <p:cNvSpPr txBox="1"/>
            <p:nvPr/>
          </p:nvSpPr>
          <p:spPr>
            <a:xfrm>
              <a:off x="631738" y="3525250"/>
              <a:ext cx="17868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Callback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48"/>
          <p:cNvGrpSpPr/>
          <p:nvPr/>
        </p:nvGrpSpPr>
        <p:grpSpPr>
          <a:xfrm>
            <a:off x="3030125" y="592263"/>
            <a:ext cx="2656925" cy="3128537"/>
            <a:chOff x="3030138" y="286863"/>
            <a:chExt cx="2656925" cy="3128537"/>
          </a:xfrm>
        </p:grpSpPr>
        <p:pic>
          <p:nvPicPr>
            <p:cNvPr id="298" name="Google Shape;298;p48"/>
            <p:cNvPicPr preferRelativeResize="0"/>
            <p:nvPr/>
          </p:nvPicPr>
          <p:blipFill rotWithShape="1">
            <a:blip r:embed="rId4">
              <a:alphaModFix/>
            </a:blip>
            <a:srcRect b="0" l="0" r="0" t="11221"/>
            <a:stretch/>
          </p:blipFill>
          <p:spPr>
            <a:xfrm>
              <a:off x="3030138" y="286863"/>
              <a:ext cx="2656925" cy="275062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99" name="Google Shape;299;p48"/>
            <p:cNvSpPr txBox="1"/>
            <p:nvPr/>
          </p:nvSpPr>
          <p:spPr>
            <a:xfrm>
              <a:off x="3465200" y="3075200"/>
              <a:ext cx="17868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Promise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48"/>
          <p:cNvGrpSpPr/>
          <p:nvPr/>
        </p:nvGrpSpPr>
        <p:grpSpPr>
          <a:xfrm>
            <a:off x="5863600" y="635315"/>
            <a:ext cx="3083725" cy="1952310"/>
            <a:chOff x="5863613" y="887315"/>
            <a:chExt cx="3083725" cy="1952310"/>
          </a:xfrm>
        </p:grpSpPr>
        <p:pic>
          <p:nvPicPr>
            <p:cNvPr id="301" name="Google Shape;301;p48"/>
            <p:cNvPicPr preferRelativeResize="0"/>
            <p:nvPr/>
          </p:nvPicPr>
          <p:blipFill rotWithShape="1">
            <a:blip r:embed="rId5">
              <a:alphaModFix/>
            </a:blip>
            <a:srcRect b="0" l="0" r="0" t="21414"/>
            <a:stretch/>
          </p:blipFill>
          <p:spPr>
            <a:xfrm>
              <a:off x="5863613" y="887315"/>
              <a:ext cx="3083725" cy="15497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02" name="Google Shape;302;p48"/>
            <p:cNvSpPr txBox="1"/>
            <p:nvPr/>
          </p:nvSpPr>
          <p:spPr>
            <a:xfrm>
              <a:off x="6512075" y="2499425"/>
              <a:ext cx="17868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>
                  <a:solidFill>
                    <a:srgbClr val="3C873A"/>
                  </a:solidFill>
                  <a:latin typeface="Roboto"/>
                  <a:ea typeface="Roboto"/>
                  <a:cs typeface="Roboto"/>
                  <a:sym typeface="Roboto"/>
                </a:rPr>
                <a:t>Async Await</a:t>
              </a:r>
              <a:endParaRPr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3" name="Google Shape;303;p48"/>
          <p:cNvSpPr txBox="1"/>
          <p:nvPr/>
        </p:nvSpPr>
        <p:spPr>
          <a:xfrm>
            <a:off x="3218556" y="4360175"/>
            <a:ext cx="2706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Which is better and readable?</a:t>
            </a:r>
            <a:endParaRPr sz="12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Kesimpulan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dapat menjalankan operasi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Operasi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dapat di-handle menggunakan callback dan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Callback memiliki masalah: Callback Hell.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merupakan solusi terbaik untuk menuliskan kode asynchronous.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bukan sebagai pengganti promise.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Async Await bertujuan untuk menuliskan kode yang lebih mudah dibaca dan terlihat seperti synchronous.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Best Practice: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</a:t>
            </a:r>
            <a:r>
              <a:rPr lang="id" sz="1000" strike="sngStrike">
                <a:latin typeface="Roboto"/>
                <a:ea typeface="Roboto"/>
                <a:cs typeface="Roboto"/>
                <a:sym typeface="Roboto"/>
              </a:rPr>
              <a:t>callback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menulis (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Producing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) kode asynchronous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menggunakan (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Consuming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) promise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9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r>
              <a:rPr b="0" lang="id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+ </a:t>
            </a:r>
            <a:r>
              <a:rPr b="0"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endParaRPr b="0" sz="36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is Awesome</a:t>
            </a:r>
            <a:endParaRPr sz="3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16909"/>
          <a:stretch/>
        </p:blipFill>
        <p:spPr>
          <a:xfrm>
            <a:off x="2169725" y="714463"/>
            <a:ext cx="4804551" cy="208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6"/>
          <p:cNvSpPr txBox="1"/>
          <p:nvPr/>
        </p:nvSpPr>
        <p:spPr>
          <a:xfrm>
            <a:off x="2624250" y="3015725"/>
            <a:ext cx="38955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Jika proses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synchronous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terjadi di browser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Kita perlu menunggu 1 jam agar bisa membuka youtube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Karena kita perlu menunggu download selesai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Pada kasus ini, operasi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synchronous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tidak efisien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Sebagai gantinya, dapat dilakukan operasi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asynchronous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Tujuannya agar kita dapat melakukan berbagai proses secara paralel (bersamaan)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5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Tujuan: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fitur download menggunakan Promise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penggunaan callback ke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Promise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Async Await</a:t>
            </a:r>
            <a:endParaRPr sz="10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legacy code ke ES6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Ketentuan: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Upload Task ke Github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Kirim link repository ke Elena: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Boilerplate task: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52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3"/>
          <p:cNvPicPr preferRelativeResize="0"/>
          <p:nvPr/>
        </p:nvPicPr>
        <p:blipFill rotWithShape="1">
          <a:blip r:embed="rId3">
            <a:alphaModFix/>
          </a:blip>
          <a:srcRect b="0" l="0" r="0" t="8391"/>
          <a:stretch/>
        </p:blipFill>
        <p:spPr>
          <a:xfrm>
            <a:off x="273125" y="841563"/>
            <a:ext cx="4013100" cy="3460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3" name="Google Shape;3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600" y="1437700"/>
            <a:ext cx="4552975" cy="22680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Referensi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5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Info: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Modern JavaScript Tutorial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Tutorial: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Tutorial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ES6 Tutorial: </a:t>
            </a:r>
            <a:r>
              <a:rPr lang="id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ES6 Tutorial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54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Next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5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Silahkan pelajari terlebih dahulu materi tentang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Object Oriented Programming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 JavaScript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Devsaurus: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Class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(Tulisan - Indonesia)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Tutorial: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ES6 Class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(Tulisan - English)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 Info: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Classes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(Tulisan - English)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Rekomendasi: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Jika sudah punya basic OOP, silahkan belajar di Devsaurus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Jika ingin mendalami OOP lebih detail silahkan ke JavaScript Tutorial atau JavaScript Info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55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u="sng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lang="id" sz="36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 (Absensi)</a:t>
            </a:r>
            <a:endParaRPr sz="360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6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Callback Function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Callback</a:t>
            </a:r>
            <a:endParaRPr b="0">
              <a:solidFill>
                <a:srgbClr val="3C87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Fungsi yang dikirim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sebagai parameter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ke Fungsi lain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Callback function berjalan setelah Main Function berjalan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Fungsi B dikirim sebagai parameter ke Fungsi 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Fungsi A menjalankan Fungsi B di dalam Fungsi 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JavaScript Tutorial - Callbacks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838350" y="1195305"/>
            <a:ext cx="720000" cy="36000"/>
          </a:xfrm>
          <a:prstGeom prst="rect">
            <a:avLst/>
          </a:prstGeom>
          <a:solidFill>
            <a:srgbClr val="3C873A"/>
          </a:solidFill>
          <a:ln cap="flat" cmpd="sng" w="9525">
            <a:solidFill>
              <a:srgbClr val="3C8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8966"/>
          <a:stretch/>
        </p:blipFill>
        <p:spPr>
          <a:xfrm>
            <a:off x="262550" y="326527"/>
            <a:ext cx="4423250" cy="4490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p19"/>
          <p:cNvSpPr txBox="1"/>
          <p:nvPr/>
        </p:nvSpPr>
        <p:spPr>
          <a:xfrm>
            <a:off x="4847550" y="1818450"/>
            <a:ext cx="40017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Bingung melihat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callback function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Soalnya di JavaScript, function bisa diperlakukan sebagai apa saja.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Function bisa diperlakukan (First-Class Function):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Disimpan ke variabel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Dikirim ke parameter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return function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23400"/>
          <a:stretch/>
        </p:blipFill>
        <p:spPr>
          <a:xfrm>
            <a:off x="1229379" y="1543450"/>
            <a:ext cx="6685251" cy="1255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0" name="Google Shape;130;p20"/>
          <p:cNvSpPr txBox="1"/>
          <p:nvPr/>
        </p:nvSpPr>
        <p:spPr>
          <a:xfrm>
            <a:off x="2257350" y="3026438"/>
            <a:ext cx="46293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Jangan bingung, ini cuma </a:t>
            </a:r>
            <a:r>
              <a:rPr lang="id" sz="1000">
                <a:solidFill>
                  <a:srgbClr val="3C873A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dengan single statement kok.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Karena single statement, si function otomatis return (implisit return).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873A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Asynchronous Programming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