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 id="2147483687" r:id="rId3"/>
  </p:sldMasterIdLst>
  <p:notesMasterIdLst>
    <p:notesMasterId r:id="rId17"/>
  </p:notesMasterIdLst>
  <p:sldIdLst>
    <p:sldId id="256" r:id="rId4"/>
    <p:sldId id="531" r:id="rId5"/>
    <p:sldId id="471" r:id="rId6"/>
    <p:sldId id="472" r:id="rId7"/>
    <p:sldId id="473" r:id="rId8"/>
    <p:sldId id="474" r:id="rId9"/>
    <p:sldId id="480" r:id="rId10"/>
    <p:sldId id="479" r:id="rId11"/>
    <p:sldId id="475" r:id="rId12"/>
    <p:sldId id="476" r:id="rId13"/>
    <p:sldId id="477" r:id="rId14"/>
    <p:sldId id="478" r:id="rId15"/>
    <p:sldId id="368" r:id="rId16"/>
  </p:sldIdLst>
  <p:sldSz cx="11998325" cy="7559675"/>
  <p:notesSz cx="7315200" cy="96012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8" autoAdjust="0"/>
    <p:restoredTop sz="79926" autoAdjust="0"/>
  </p:normalViewPr>
  <p:slideViewPr>
    <p:cSldViewPr snapToGrid="0">
      <p:cViewPr varScale="1">
        <p:scale>
          <a:sx n="53" d="100"/>
          <a:sy n="53" d="100"/>
        </p:scale>
        <p:origin x="1578" y="54"/>
      </p:cViewPr>
      <p:guideLst/>
    </p:cSldViewPr>
  </p:slideViewPr>
  <p:notesTextViewPr>
    <p:cViewPr>
      <p:scale>
        <a:sx n="1" d="1"/>
        <a:sy n="1" d="1"/>
      </p:scale>
      <p:origin x="0" y="0"/>
    </p:cViewPr>
  </p:notesTextViewPr>
  <p:notesViewPr>
    <p:cSldViewPr snapToGrid="0">
      <p:cViewPr>
        <p:scale>
          <a:sx n="90" d="100"/>
          <a:sy n="90" d="100"/>
        </p:scale>
        <p:origin x="1962"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PlaceHolder 1"/>
          <p:cNvSpPr>
            <a:spLocks noGrp="1" noRot="1" noChangeAspect="1"/>
          </p:cNvSpPr>
          <p:nvPr>
            <p:ph type="sldImg"/>
          </p:nvPr>
        </p:nvSpPr>
        <p:spPr>
          <a:xfrm>
            <a:off x="496888" y="868363"/>
            <a:ext cx="6791325" cy="4279900"/>
          </a:xfrm>
          <a:prstGeom prst="rect">
            <a:avLst/>
          </a:prstGeom>
        </p:spPr>
        <p:txBody>
          <a:bodyPr lIns="0" tIns="0" rIns="0" bIns="0" anchor="ctr">
            <a:noAutofit/>
          </a:bodyPr>
          <a:lstStyle/>
          <a:p>
            <a:r>
              <a:rPr lang="id-ID" sz="1900" b="0" strike="noStrike" spc="-1">
                <a:solidFill>
                  <a:srgbClr val="000000"/>
                </a:solidFill>
                <a:latin typeface="Arial"/>
              </a:rPr>
              <a:t>Click to move the slide</a:t>
            </a:r>
          </a:p>
        </p:txBody>
      </p:sp>
      <p:sp>
        <p:nvSpPr>
          <p:cNvPr id="122" name="PlaceHolder 2"/>
          <p:cNvSpPr>
            <a:spLocks noGrp="1"/>
          </p:cNvSpPr>
          <p:nvPr>
            <p:ph type="body"/>
          </p:nvPr>
        </p:nvSpPr>
        <p:spPr>
          <a:xfrm>
            <a:off x="778643" y="5422827"/>
            <a:ext cx="6228772" cy="5137212"/>
          </a:xfrm>
          <a:prstGeom prst="rect">
            <a:avLst/>
          </a:prstGeom>
        </p:spPr>
        <p:txBody>
          <a:bodyPr lIns="0" tIns="0" rIns="0" bIns="0">
            <a:noAutofit/>
          </a:bodyPr>
          <a:lstStyle/>
          <a:p>
            <a:r>
              <a:rPr lang="id-ID" sz="2100" b="0" strike="noStrike" spc="-1">
                <a:latin typeface="Arial"/>
              </a:rPr>
              <a:t>Click to edit the notes format</a:t>
            </a:r>
          </a:p>
        </p:txBody>
      </p:sp>
      <p:sp>
        <p:nvSpPr>
          <p:cNvPr id="123" name="PlaceHolder 3"/>
          <p:cNvSpPr>
            <a:spLocks noGrp="1"/>
          </p:cNvSpPr>
          <p:nvPr>
            <p:ph type="hdr"/>
          </p:nvPr>
        </p:nvSpPr>
        <p:spPr>
          <a:xfrm>
            <a:off x="0" y="0"/>
            <a:ext cx="3378939" cy="570460"/>
          </a:xfrm>
          <a:prstGeom prst="rect">
            <a:avLst/>
          </a:prstGeom>
        </p:spPr>
        <p:txBody>
          <a:bodyPr lIns="0" tIns="0" rIns="0" bIns="0">
            <a:noAutofit/>
          </a:bodyPr>
          <a:lstStyle/>
          <a:p>
            <a:r>
              <a:rPr lang="id-ID" sz="1500" b="0" strike="noStrike" spc="-1">
                <a:latin typeface="Times New Roman"/>
              </a:rPr>
              <a:t>&lt;header&gt;</a:t>
            </a:r>
          </a:p>
        </p:txBody>
      </p:sp>
      <p:sp>
        <p:nvSpPr>
          <p:cNvPr id="124" name="PlaceHolder 4"/>
          <p:cNvSpPr>
            <a:spLocks noGrp="1"/>
          </p:cNvSpPr>
          <p:nvPr>
            <p:ph type="dt"/>
          </p:nvPr>
        </p:nvSpPr>
        <p:spPr>
          <a:xfrm>
            <a:off x="4407118" y="0"/>
            <a:ext cx="3378939" cy="570460"/>
          </a:xfrm>
          <a:prstGeom prst="rect">
            <a:avLst/>
          </a:prstGeom>
        </p:spPr>
        <p:txBody>
          <a:bodyPr lIns="0" tIns="0" rIns="0" bIns="0">
            <a:noAutofit/>
          </a:bodyPr>
          <a:lstStyle/>
          <a:p>
            <a:pPr algn="r"/>
            <a:r>
              <a:rPr lang="id-ID" sz="1500" b="0" strike="noStrike" spc="-1">
                <a:latin typeface="Times New Roman"/>
              </a:rPr>
              <a:t>&lt;date/time&gt;</a:t>
            </a:r>
          </a:p>
        </p:txBody>
      </p:sp>
      <p:sp>
        <p:nvSpPr>
          <p:cNvPr id="125" name="PlaceHolder 5"/>
          <p:cNvSpPr>
            <a:spLocks noGrp="1"/>
          </p:cNvSpPr>
          <p:nvPr>
            <p:ph type="ftr"/>
          </p:nvPr>
        </p:nvSpPr>
        <p:spPr>
          <a:xfrm>
            <a:off x="0" y="10846037"/>
            <a:ext cx="3378939" cy="570460"/>
          </a:xfrm>
          <a:prstGeom prst="rect">
            <a:avLst/>
          </a:prstGeom>
        </p:spPr>
        <p:txBody>
          <a:bodyPr lIns="0" tIns="0" rIns="0" bIns="0" anchor="b">
            <a:noAutofit/>
          </a:bodyPr>
          <a:lstStyle/>
          <a:p>
            <a:r>
              <a:rPr lang="id-ID" sz="1500" b="0" strike="noStrike" spc="-1">
                <a:latin typeface="Times New Roman"/>
              </a:rPr>
              <a:t>&lt;footer&gt;</a:t>
            </a:r>
          </a:p>
        </p:txBody>
      </p:sp>
      <p:sp>
        <p:nvSpPr>
          <p:cNvPr id="126" name="PlaceHolder 6"/>
          <p:cNvSpPr>
            <a:spLocks noGrp="1"/>
          </p:cNvSpPr>
          <p:nvPr>
            <p:ph type="sldNum"/>
          </p:nvPr>
        </p:nvSpPr>
        <p:spPr>
          <a:xfrm>
            <a:off x="4407118" y="10846037"/>
            <a:ext cx="3378939" cy="570460"/>
          </a:xfrm>
          <a:prstGeom prst="rect">
            <a:avLst/>
          </a:prstGeom>
        </p:spPr>
        <p:txBody>
          <a:bodyPr lIns="0" tIns="0" rIns="0" bIns="0" anchor="b">
            <a:noAutofit/>
          </a:bodyPr>
          <a:lstStyle/>
          <a:p>
            <a:pPr algn="r"/>
            <a:fld id="{FC83065C-07F1-4CB8-9AC7-8245F385ABA8}" type="slidenum">
              <a:rPr lang="id-ID" sz="1500" b="0" strike="noStrike" spc="-1">
                <a:latin typeface="Times New Roman"/>
              </a:rPr>
              <a:t>‹#›</a:t>
            </a:fld>
            <a:endParaRPr lang="id-ID" sz="1500" b="0" strike="noStrike" spc="-1">
              <a:latin typeface="Times New Roman"/>
            </a:endParaRPr>
          </a:p>
        </p:txBody>
      </p:sp>
    </p:spTree>
    <p:extLst>
      <p:ext uri="{BB962C8B-B14F-4D97-AF65-F5344CB8AC3E}">
        <p14:creationId xmlns:p14="http://schemas.microsoft.com/office/powerpoint/2010/main" val="3075308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nurulfikri.com/"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mailto:info@nurulfikri.co.id" TargetMode="External"/><Relationship Id="rId4" Type="http://schemas.openxmlformats.org/officeDocument/2006/relationships/hyperlink" Target="http://www.nurulfikri.ac.id/"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PlaceHolder 1"/>
          <p:cNvSpPr>
            <a:spLocks noGrp="1" noRot="1" noChangeAspect="1"/>
          </p:cNvSpPr>
          <p:nvPr>
            <p:ph type="sldImg"/>
          </p:nvPr>
        </p:nvSpPr>
        <p:spPr>
          <a:xfrm>
            <a:off x="1003300" y="906463"/>
            <a:ext cx="5326063" cy="3357562"/>
          </a:xfrm>
          <a:prstGeom prst="rect">
            <a:avLst/>
          </a:prstGeom>
        </p:spPr>
      </p:sp>
      <p:sp>
        <p:nvSpPr>
          <p:cNvPr id="367" name="PlaceHolder 2"/>
          <p:cNvSpPr>
            <a:spLocks noGrp="1"/>
          </p:cNvSpPr>
          <p:nvPr>
            <p:ph type="body"/>
          </p:nvPr>
        </p:nvSpPr>
        <p:spPr>
          <a:xfrm>
            <a:off x="790879" y="4576747"/>
            <a:ext cx="5750833" cy="4028967"/>
          </a:xfrm>
          <a:prstGeom prst="rect">
            <a:avLst/>
          </a:prstGeom>
        </p:spPr>
        <p:txBody>
          <a:bodyPr lIns="0" tIns="0" rIns="0" bIns="0">
            <a:noAutofit/>
          </a:bodyPr>
          <a:lstStyle/>
          <a:p>
            <a:pPr algn="just">
              <a:spcAft>
                <a:spcPts val="631"/>
              </a:spcAft>
            </a:pPr>
            <a:r>
              <a:rPr lang="id-ID" spc="-1" dirty="0">
                <a:latin typeface="Times New Roman"/>
              </a:rPr>
              <a:t>Penyusun naskah (</a:t>
            </a:r>
            <a:r>
              <a:rPr lang="id-ID" i="1" spc="-1" dirty="0">
                <a:latin typeface="Times New Roman"/>
              </a:rPr>
              <a:t>writer</a:t>
            </a:r>
            <a:r>
              <a:rPr lang="id-ID" spc="-1" dirty="0">
                <a:latin typeface="Times New Roman"/>
              </a:rPr>
              <a:t>)	: Nasrul </a:t>
            </a:r>
          </a:p>
          <a:p>
            <a:pPr algn="just">
              <a:spcAft>
                <a:spcPts val="631"/>
              </a:spcAft>
            </a:pPr>
            <a:r>
              <a:rPr lang="id-ID" spc="-1" dirty="0">
                <a:latin typeface="Times New Roman"/>
              </a:rPr>
              <a:t>Penelaah (</a:t>
            </a:r>
            <a:r>
              <a:rPr lang="id-ID" i="1" spc="-1" dirty="0">
                <a:latin typeface="Times New Roman"/>
              </a:rPr>
              <a:t>reviewer</a:t>
            </a:r>
            <a:r>
              <a:rPr lang="id-ID" spc="-1" dirty="0">
                <a:latin typeface="Times New Roman"/>
              </a:rPr>
              <a:t>)	: Akhamd Arip</a:t>
            </a:r>
          </a:p>
          <a:p>
            <a:pPr algn="just">
              <a:spcAft>
                <a:spcPts val="631"/>
              </a:spcAft>
            </a:pPr>
            <a:r>
              <a:rPr lang="id-ID" spc="-1" dirty="0">
                <a:latin typeface="Times New Roman"/>
              </a:rPr>
              <a:t>Penyunting (</a:t>
            </a:r>
            <a:r>
              <a:rPr lang="id-ID" i="1" spc="-1" dirty="0">
                <a:latin typeface="Times New Roman"/>
              </a:rPr>
              <a:t>editor</a:t>
            </a:r>
            <a:r>
              <a:rPr lang="id-ID" spc="-1" dirty="0">
                <a:latin typeface="Times New Roman"/>
              </a:rPr>
              <a:t>)	: Rusmanto</a:t>
            </a:r>
          </a:p>
          <a:p>
            <a:pPr algn="just">
              <a:spcAft>
                <a:spcPts val="631"/>
              </a:spcAft>
            </a:pPr>
            <a:r>
              <a:rPr lang="id-ID" spc="-1" dirty="0">
                <a:latin typeface="Times New Roman"/>
              </a:rPr>
              <a:t>Merek (logo dan tulisan) NF COMPUTER adalah milik PT Nurul Fikri Cipta Inovasi </a:t>
            </a:r>
            <a:r>
              <a:rPr lang="id-ID" u="sng" spc="-1" dirty="0">
                <a:solidFill>
                  <a:srgbClr val="000000"/>
                </a:solidFill>
                <a:latin typeface="Times New Roman"/>
                <a:hlinkClick r:id="rId3"/>
              </a:rPr>
              <a:t>www.nurulfikri.com</a:t>
            </a:r>
            <a:r>
              <a:rPr lang="id-ID" spc="-1" dirty="0">
                <a:solidFill>
                  <a:srgbClr val="000000"/>
                </a:solidFill>
                <a:latin typeface="Times New Roman"/>
              </a:rPr>
              <a:t>, yang merupakan unit usaha di bawah Sekolah Tinggi Teknologi Terpadu Nurul Fikri – Yayasan Profesi Terpadu Nurul Fikri </a:t>
            </a:r>
            <a:r>
              <a:rPr lang="id-ID" u="sng" spc="-1" dirty="0">
                <a:solidFill>
                  <a:srgbClr val="000000"/>
                </a:solidFill>
                <a:latin typeface="Times New Roman"/>
                <a:hlinkClick r:id="rId4"/>
              </a:rPr>
              <a:t>www.nurulfikri.ac.id</a:t>
            </a:r>
            <a:r>
              <a:rPr lang="id-ID" spc="-1" dirty="0">
                <a:solidFill>
                  <a:srgbClr val="000000"/>
                </a:solidFill>
                <a:latin typeface="Times New Roman"/>
              </a:rPr>
              <a:t>.</a:t>
            </a:r>
          </a:p>
          <a:p>
            <a:pPr algn="just">
              <a:spcAft>
                <a:spcPts val="631"/>
              </a:spcAft>
            </a:pPr>
            <a:r>
              <a:rPr lang="id-ID" spc="-1" dirty="0">
                <a:solidFill>
                  <a:srgbClr val="000000"/>
                </a:solidFill>
                <a:latin typeface="Times New Roman"/>
              </a:rPr>
              <a:t>Bahan ajar secara keseluruhan – yang berupa antara lain konten teks, gambar, video, animasi, dan desain tata letak slide serta notes – ini diciptakan bersama oleh penulis, pendesain logo, dan pencipta konten lainnya, tanpa menyebutkan nama personal, kemudian didaftarkan sebagai hak cipta institusi NF COMPUTER atau PT Nurul Fikri Cipta Inovasi atau Sekolah Tinggi Teknologi Terpadu Nurul Fikri atau Yayasan Profesi Terpadu Nurul Fikri.</a:t>
            </a:r>
          </a:p>
          <a:p>
            <a:pPr algn="just">
              <a:spcAft>
                <a:spcPts val="631"/>
              </a:spcAft>
            </a:pPr>
            <a:r>
              <a:rPr lang="id-ID" spc="-1" dirty="0">
                <a:solidFill>
                  <a:srgbClr val="000000"/>
                </a:solidFill>
                <a:latin typeface="Times New Roman"/>
              </a:rPr>
              <a:t>Konten bahan ajar ini dapat disalin (di-</a:t>
            </a:r>
            <a:r>
              <a:rPr lang="id-ID" i="1" spc="-1" dirty="0">
                <a:solidFill>
                  <a:srgbClr val="000000"/>
                </a:solidFill>
                <a:latin typeface="Times New Roman"/>
              </a:rPr>
              <a:t>copy) </a:t>
            </a:r>
            <a:r>
              <a:rPr lang="id-ID" spc="-1" dirty="0">
                <a:solidFill>
                  <a:srgbClr val="000000"/>
                </a:solidFill>
                <a:latin typeface="Times New Roman"/>
              </a:rPr>
              <a:t>atau dikutip untuk tujuan non komersial, dengan syarat tetap menyebutkan nama institusi pemegang hak cipta. Jika penyalinan atau pengutipan akan menghilangkan sebagian atau seluruh identitas pemegang hak cipta, atau untuk tujuan komersial, maka penyalin atau pengutip harus lebih dahulu meminta persetujuan melalui email ke </a:t>
            </a:r>
            <a:r>
              <a:rPr lang="id-ID" u="sng" spc="-1" dirty="0">
                <a:solidFill>
                  <a:srgbClr val="000000"/>
                </a:solidFill>
                <a:latin typeface="Times New Roman"/>
                <a:hlinkClick r:id="rId5"/>
              </a:rPr>
              <a:t>lc@nurulfikri.co.id</a:t>
            </a:r>
            <a:r>
              <a:rPr lang="id-ID" spc="-1" dirty="0">
                <a:solidFill>
                  <a:srgbClr val="000000"/>
                </a:solidFill>
                <a:latin typeface="Times New Roman"/>
              </a:rPr>
              <a:t>. </a:t>
            </a:r>
            <a:endParaRPr lang="id-ID" spc="-1" dirty="0">
              <a:latin typeface="Arial"/>
            </a:endParaRPr>
          </a:p>
        </p:txBody>
      </p:sp>
    </p:spTree>
    <p:extLst>
      <p:ext uri="{BB962C8B-B14F-4D97-AF65-F5344CB8AC3E}">
        <p14:creationId xmlns:p14="http://schemas.microsoft.com/office/powerpoint/2010/main" val="4241349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r>
              <a:rPr lang="en-US" sz="1300" dirty="0">
                <a:latin typeface="Times New Roman" panose="02020603050405020304" pitchFamily="18" charset="0"/>
                <a:cs typeface="Times New Roman" panose="02020603050405020304" pitchFamily="18" charset="0"/>
              </a:rPr>
              <a:t>Kode program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contoh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validasi</a:t>
            </a:r>
            <a:r>
              <a:rPr lang="en-US" sz="1300" dirty="0">
                <a:latin typeface="Times New Roman" panose="02020603050405020304" pitchFamily="18" charset="0"/>
                <a:cs typeface="Times New Roman" panose="02020603050405020304" pitchFamily="18" charset="0"/>
              </a:rPr>
              <a:t> form </a:t>
            </a:r>
            <a:r>
              <a:rPr lang="en-US" sz="1300" dirty="0" err="1">
                <a:latin typeface="Times New Roman" panose="02020603050405020304" pitchFamily="18" charset="0"/>
                <a:cs typeface="Times New Roman" panose="02020603050405020304" pitchFamily="18" charset="0"/>
              </a:rPr>
              <a:t>saat</a:t>
            </a:r>
            <a:r>
              <a:rPr lang="en-US" sz="1300" dirty="0">
                <a:latin typeface="Times New Roman" panose="02020603050405020304" pitchFamily="18" charset="0"/>
                <a:cs typeface="Times New Roman" panose="02020603050405020304" pitchFamily="18" charset="0"/>
              </a:rPr>
              <a:t> input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a:p>
            <a:pPr marL="180194" indent="-180194" algn="just">
              <a:buFont typeface="Arial" panose="020B0604020202020204" pitchFamily="34" charset="0"/>
              <a:buChar char="•"/>
            </a:pPr>
            <a:r>
              <a:rPr lang="en-US" sz="1300" b="1" dirty="0">
                <a:latin typeface="Consolas" panose="020B0609020204030204" pitchFamily="49" charset="0"/>
              </a:rPr>
              <a:t>&lt;input </a:t>
            </a:r>
            <a:r>
              <a:rPr lang="en-US" sz="1300" b="1" i="1" dirty="0">
                <a:latin typeface="Consolas" panose="020B0609020204030204" pitchFamily="49" charset="0"/>
              </a:rPr>
              <a:t>type</a:t>
            </a:r>
            <a:r>
              <a:rPr lang="en-US" sz="1300" b="1" dirty="0">
                <a:latin typeface="Consolas" panose="020B0609020204030204" pitchFamily="49" charset="0"/>
              </a:rPr>
              <a:t>="text" </a:t>
            </a:r>
            <a:r>
              <a:rPr lang="en-US" sz="1300" b="1" i="1" dirty="0">
                <a:latin typeface="Consolas" panose="020B0609020204030204" pitchFamily="49" charset="0"/>
              </a:rPr>
              <a:t>class</a:t>
            </a:r>
            <a:r>
              <a:rPr lang="en-US" sz="1300" b="1" dirty="0">
                <a:latin typeface="Consolas" panose="020B0609020204030204" pitchFamily="49" charset="0"/>
              </a:rPr>
              <a:t>="form-control @error(‘</a:t>
            </a:r>
            <a:r>
              <a:rPr lang="en-US" sz="1300" b="1" dirty="0" err="1">
                <a:latin typeface="Consolas" panose="020B0609020204030204" pitchFamily="49" charset="0"/>
              </a:rPr>
              <a:t>penerbit</a:t>
            </a:r>
            <a:r>
              <a:rPr lang="en-US" sz="1300" b="1" dirty="0">
                <a:latin typeface="Consolas" panose="020B0609020204030204" pitchFamily="49" charset="0"/>
              </a:rPr>
              <a:t>') is-invalid @</a:t>
            </a:r>
            <a:r>
              <a:rPr lang="en-US" sz="1300" b="1" dirty="0" err="1">
                <a:latin typeface="Consolas" panose="020B0609020204030204" pitchFamily="49" charset="0"/>
              </a:rPr>
              <a:t>enderror</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jika</a:t>
            </a:r>
            <a:r>
              <a:rPr lang="en-US" sz="1300" dirty="0">
                <a:latin typeface="Times New Roman" panose="02020603050405020304" pitchFamily="18" charset="0"/>
                <a:cs typeface="Times New Roman" panose="02020603050405020304" pitchFamily="18" charset="0"/>
              </a:rPr>
              <a:t> data invalid,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style element form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bergaris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merah</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@foreach($rs1 as $pen)</a:t>
            </a:r>
            <a:r>
              <a:rPr lang="en-US" sz="1300" dirty="0">
                <a:latin typeface="Times New Roman" panose="02020603050405020304" pitchFamily="18" charset="0"/>
                <a:cs typeface="Times New Roman" panose="02020603050405020304" pitchFamily="18" charset="0"/>
              </a:rPr>
              <a:t> looping data </a:t>
            </a:r>
            <a:r>
              <a:rPr lang="en-US" sz="1300" dirty="0" err="1">
                <a:latin typeface="Times New Roman" panose="02020603050405020304" pitchFamily="18" charset="0"/>
                <a:cs typeface="Times New Roman" panose="02020603050405020304" pitchFamily="18" charset="0"/>
              </a:rPr>
              <a:t>penerbit</a:t>
            </a:r>
            <a:endParaRPr lang="en-US" sz="1300" b="1" dirty="0">
              <a:latin typeface="Consolas" panose="020B0609020204030204" pitchFamily="49" charset="0"/>
            </a:endParaRPr>
          </a:p>
          <a:p>
            <a:pPr marL="180194" indent="-180194" defTabSz="961034">
              <a:buFont typeface="Arial" panose="020B0604020202020204" pitchFamily="34" charset="0"/>
              <a:buChar char="•"/>
              <a:defRPr/>
            </a:pPr>
            <a:r>
              <a:rPr lang="en-US" sz="1300" b="1" dirty="0">
                <a:latin typeface="Consolas" panose="020B0609020204030204" pitchFamily="49" charset="0"/>
              </a:rPr>
              <a:t>@php $</a:t>
            </a:r>
            <a:r>
              <a:rPr lang="en-US" sz="1300" b="1" dirty="0" err="1">
                <a:latin typeface="Consolas" panose="020B0609020204030204" pitchFamily="49" charset="0"/>
              </a:rPr>
              <a:t>sel</a:t>
            </a:r>
            <a:r>
              <a:rPr lang="en-US" sz="1300" b="1" dirty="0">
                <a:latin typeface="Consolas" panose="020B0609020204030204" pitchFamily="49" charset="0"/>
              </a:rPr>
              <a:t> = ( old('</a:t>
            </a:r>
            <a:r>
              <a:rPr lang="en-US" sz="1300" b="1" dirty="0" err="1">
                <a:latin typeface="Consolas" panose="020B0609020204030204" pitchFamily="49" charset="0"/>
              </a:rPr>
              <a:t>penerbit</a:t>
            </a:r>
            <a:r>
              <a:rPr lang="en-US" sz="1300" b="1" dirty="0">
                <a:latin typeface="Consolas" panose="020B0609020204030204" pitchFamily="49" charset="0"/>
              </a:rPr>
              <a:t>')==$pen['id'] ) ? 'selected' : ''; @</a:t>
            </a:r>
            <a:r>
              <a:rPr lang="en-US" sz="1300" b="1" dirty="0" err="1">
                <a:latin typeface="Consolas" panose="020B0609020204030204" pitchFamily="49" charset="0"/>
              </a:rPr>
              <a:t>endphp</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ternary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php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tentukan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tambahan</a:t>
            </a:r>
            <a:r>
              <a:rPr lang="en-US" sz="1300" dirty="0">
                <a:latin typeface="Times New Roman" panose="02020603050405020304" pitchFamily="18" charset="0"/>
                <a:cs typeface="Times New Roman" panose="02020603050405020304" pitchFamily="18" charset="0"/>
              </a:rPr>
              <a:t> attribute selected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tag &lt;option&gt;, </a:t>
            </a:r>
            <a:r>
              <a:rPr lang="en-US" sz="1300" dirty="0" err="1">
                <a:latin typeface="Times New Roman" panose="02020603050405020304" pitchFamily="18" charset="0"/>
                <a:cs typeface="Times New Roman" panose="02020603050405020304" pitchFamily="18" charset="0"/>
              </a:rPr>
              <a:t>jika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kondisi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idpenerbit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id </a:t>
            </a:r>
            <a:r>
              <a:rPr lang="en-US" sz="1300" dirty="0" err="1">
                <a:latin typeface="Times New Roman" panose="02020603050405020304" pitchFamily="18" charset="0"/>
                <a:cs typeface="Times New Roman" panose="02020603050405020304" pitchFamily="18" charset="0"/>
              </a:rPr>
              <a:t>saat</a:t>
            </a:r>
            <a:r>
              <a:rPr lang="en-US" sz="1300" dirty="0">
                <a:latin typeface="Times New Roman" panose="02020603050405020304" pitchFamily="18" charset="0"/>
                <a:cs typeface="Times New Roman" panose="02020603050405020304" pitchFamily="18" charset="0"/>
              </a:rPr>
              <a:t> invalid input data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tag &lt;option&gt; </a:t>
            </a:r>
            <a:r>
              <a:rPr lang="en-US" sz="1300" dirty="0" err="1">
                <a:latin typeface="Times New Roman" panose="02020603050405020304" pitchFamily="18" charset="0"/>
                <a:cs typeface="Times New Roman" panose="02020603050405020304" pitchFamily="18" charset="0"/>
              </a:rPr>
              <a:t>ada</a:t>
            </a:r>
            <a:r>
              <a:rPr lang="en-US" sz="1300" dirty="0">
                <a:latin typeface="Times New Roman" panose="02020603050405020304" pitchFamily="18" charset="0"/>
                <a:cs typeface="Times New Roman" panose="02020603050405020304" pitchFamily="18" charset="0"/>
              </a:rPr>
              <a:t> attribute </a:t>
            </a:r>
            <a:r>
              <a:rPr lang="en-US" sz="1300" dirty="0" err="1">
                <a:latin typeface="Times New Roman" panose="02020603050405020304" pitchFamily="18" charset="0"/>
                <a:cs typeface="Times New Roman" panose="02020603050405020304" pitchFamily="18" charset="0"/>
              </a:rPr>
              <a:t>tambahan</a:t>
            </a:r>
            <a:r>
              <a:rPr lang="en-US" sz="1300" dirty="0">
                <a:latin typeface="Times New Roman" panose="02020603050405020304" pitchFamily="18" charset="0"/>
                <a:cs typeface="Times New Roman" panose="02020603050405020304" pitchFamily="18" charset="0"/>
              </a:rPr>
              <a:t> selected.</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&lt;option value="{{ $pen['id']}}" {{ $</a:t>
            </a:r>
            <a:r>
              <a:rPr lang="en-US" sz="1300" b="1" dirty="0" err="1">
                <a:latin typeface="Consolas" panose="020B0609020204030204" pitchFamily="49" charset="0"/>
              </a:rPr>
              <a:t>sel</a:t>
            </a:r>
            <a:r>
              <a:rPr lang="en-US" sz="1300" b="1" dirty="0">
                <a:latin typeface="Consolas" panose="020B0609020204030204" pitchFamily="49" charset="0"/>
              </a:rPr>
              <a:t> }} &gt;</a:t>
            </a:r>
            <a:r>
              <a:rPr lang="en-US" sz="1300" dirty="0">
                <a:latin typeface="Times New Roman" panose="02020603050405020304" pitchFamily="18" charset="0"/>
                <a:cs typeface="Times New Roman" panose="02020603050405020304" pitchFamily="18" charset="0"/>
              </a:rPr>
              <a:t>tag &lt;option&gt; </a:t>
            </a:r>
            <a:r>
              <a:rPr lang="en-US" sz="1300" dirty="0" err="1">
                <a:latin typeface="Times New Roman" panose="02020603050405020304" pitchFamily="18" charset="0"/>
                <a:cs typeface="Times New Roman" panose="02020603050405020304" pitchFamily="18" charset="0"/>
              </a:rPr>
              <a:t>ada</a:t>
            </a:r>
            <a:r>
              <a:rPr lang="en-US" sz="1300" dirty="0">
                <a:latin typeface="Times New Roman" panose="02020603050405020304" pitchFamily="18" charset="0"/>
                <a:cs typeface="Times New Roman" panose="02020603050405020304" pitchFamily="18" charset="0"/>
              </a:rPr>
              <a:t> attribute </a:t>
            </a:r>
            <a:r>
              <a:rPr lang="en-US" sz="1300" dirty="0" err="1">
                <a:latin typeface="Times New Roman" panose="02020603050405020304" pitchFamily="18" charset="0"/>
                <a:cs typeface="Times New Roman" panose="02020603050405020304" pitchFamily="18" charset="0"/>
              </a:rPr>
              <a:t>tambahan</a:t>
            </a:r>
            <a:r>
              <a:rPr lang="en-US" sz="1300" dirty="0">
                <a:latin typeface="Times New Roman" panose="02020603050405020304" pitchFamily="18" charset="0"/>
                <a:cs typeface="Times New Roman" panose="02020603050405020304" pitchFamily="18" charset="0"/>
              </a:rPr>
              <a:t> selected.</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 $pen['</a:t>
            </a:r>
            <a:r>
              <a:rPr lang="en-US" sz="1300" b="1" dirty="0" err="1">
                <a:latin typeface="Consolas" panose="020B0609020204030204" pitchFamily="49" charset="0"/>
              </a:rPr>
              <a:t>nama</a:t>
            </a:r>
            <a:r>
              <a:rPr lang="en-US" sz="1300" b="1" dirty="0">
                <a:latin typeface="Consolas" panose="020B0609020204030204" pitchFamily="49" charset="0"/>
              </a:rPr>
              <a:t>']}}&lt;/option&gt;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endforeach</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akhir</a:t>
            </a:r>
            <a:r>
              <a:rPr lang="en-US" sz="1300" dirty="0">
                <a:latin typeface="Times New Roman" panose="02020603050405020304" pitchFamily="18" charset="0"/>
                <a:cs typeface="Times New Roman" panose="02020603050405020304" pitchFamily="18" charset="0"/>
              </a:rPr>
              <a:t> looping.</a:t>
            </a:r>
            <a:endParaRPr lang="en-US" sz="1300" b="1" dirty="0">
              <a:latin typeface="Consolas" panose="020B0609020204030204" pitchFamily="49" charset="0"/>
            </a:endParaRPr>
          </a:p>
          <a:p>
            <a:pPr marL="180194" indent="-180194" algn="just">
              <a:buFont typeface="Arial" panose="020B0604020202020204" pitchFamily="34" charset="0"/>
              <a:buChar char="•"/>
            </a:pPr>
            <a:r>
              <a:rPr lang="en-US" sz="1300" b="1" dirty="0">
                <a:latin typeface="Consolas" panose="020B0609020204030204" pitchFamily="49" charset="0"/>
              </a:rPr>
              <a:t>@error(‘</a:t>
            </a:r>
            <a:r>
              <a:rPr lang="en-US" sz="1300" b="1" dirty="0" err="1">
                <a:latin typeface="Consolas" panose="020B0609020204030204" pitchFamily="49" charset="0"/>
              </a:rPr>
              <a:t>penerbit</a:t>
            </a:r>
            <a:r>
              <a:rPr lang="en-US" sz="1300" b="1" dirty="0">
                <a:latin typeface="Consolas" panose="020B0609020204030204" pitchFamily="49" charset="0"/>
              </a:rPr>
              <a:t>’) &lt;div </a:t>
            </a:r>
            <a:r>
              <a:rPr lang="en-US" sz="1300" b="1" i="1" dirty="0">
                <a:latin typeface="Consolas" panose="020B0609020204030204" pitchFamily="49" charset="0"/>
              </a:rPr>
              <a:t>class</a:t>
            </a:r>
            <a:r>
              <a:rPr lang="en-US" sz="1300" b="1" dirty="0">
                <a:latin typeface="Consolas" panose="020B0609020204030204" pitchFamily="49" charset="0"/>
              </a:rPr>
              <a:t>="invalid-feedback"&gt;{{ $message }}&lt;/div&gt; @</a:t>
            </a:r>
            <a:r>
              <a:rPr lang="en-US" sz="1300" b="1" dirty="0" err="1">
                <a:latin typeface="Consolas" panose="020B0609020204030204" pitchFamily="49" charset="0"/>
              </a:rPr>
              <a:t>enderror</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kesalahan</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874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r>
              <a:rPr lang="en-US" sz="1300" dirty="0">
                <a:latin typeface="Times New Roman" panose="02020603050405020304" pitchFamily="18" charset="0"/>
                <a:cs typeface="Times New Roman" panose="02020603050405020304" pitchFamily="18" charset="0"/>
              </a:rPr>
              <a:t>Kode program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contoh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validasi</a:t>
            </a:r>
            <a:r>
              <a:rPr lang="en-US" sz="1300" dirty="0">
                <a:latin typeface="Times New Roman" panose="02020603050405020304" pitchFamily="18" charset="0"/>
                <a:cs typeface="Times New Roman" panose="02020603050405020304" pitchFamily="18" charset="0"/>
              </a:rPr>
              <a:t> form </a:t>
            </a:r>
            <a:r>
              <a:rPr lang="en-US" sz="1300" dirty="0" err="1">
                <a:latin typeface="Times New Roman" panose="02020603050405020304" pitchFamily="18" charset="0"/>
                <a:cs typeface="Times New Roman" panose="02020603050405020304" pitchFamily="18" charset="0"/>
              </a:rPr>
              <a:t>saat</a:t>
            </a:r>
            <a:r>
              <a:rPr lang="en-US" sz="1300" dirty="0">
                <a:latin typeface="Times New Roman" panose="02020603050405020304" pitchFamily="18" charset="0"/>
                <a:cs typeface="Times New Roman" panose="02020603050405020304" pitchFamily="18" charset="0"/>
              </a:rPr>
              <a:t> edit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a:p>
            <a:pPr marL="180194" indent="-180194" algn="just">
              <a:buFont typeface="Arial" panose="020B0604020202020204" pitchFamily="34" charset="0"/>
              <a:buChar char="•"/>
            </a:pPr>
            <a:r>
              <a:rPr lang="en-US" sz="1300" b="1" dirty="0">
                <a:latin typeface="Consolas" panose="020B0609020204030204" pitchFamily="49" charset="0"/>
              </a:rPr>
              <a:t>@php $</a:t>
            </a:r>
            <a:r>
              <a:rPr lang="en-US" sz="1300" b="1" dirty="0" err="1">
                <a:latin typeface="Consolas" panose="020B0609020204030204" pitchFamily="49" charset="0"/>
              </a:rPr>
              <a:t>val</a:t>
            </a:r>
            <a:r>
              <a:rPr lang="en-US" sz="1300" b="1" dirty="0">
                <a:latin typeface="Consolas" panose="020B0609020204030204" pitchFamily="49" charset="0"/>
              </a:rPr>
              <a:t> = ($errors-&gt;</a:t>
            </a:r>
            <a:r>
              <a:rPr lang="en-US" sz="1300" b="1" dirty="0" err="1">
                <a:latin typeface="Consolas" panose="020B0609020204030204" pitchFamily="49" charset="0"/>
              </a:rPr>
              <a:t>isEmpty</a:t>
            </a:r>
            <a:r>
              <a:rPr lang="en-US" sz="1300" b="1" dirty="0">
                <a:latin typeface="Consolas" panose="020B0609020204030204" pitchFamily="49" charset="0"/>
              </a:rPr>
              <a:t>()) ? $</a:t>
            </a:r>
            <a:r>
              <a:rPr lang="en-US" sz="1300" b="1" dirty="0" err="1">
                <a:latin typeface="Consolas" panose="020B0609020204030204" pitchFamily="49" charset="0"/>
              </a:rPr>
              <a:t>rs</a:t>
            </a:r>
            <a:r>
              <a:rPr lang="en-US" sz="1300" b="1" dirty="0">
                <a:latin typeface="Consolas" panose="020B0609020204030204" pitchFamily="49" charset="0"/>
              </a:rPr>
              <a:t>-&gt;</a:t>
            </a:r>
            <a:r>
              <a:rPr lang="en-US" sz="1300" b="1" dirty="0" err="1">
                <a:latin typeface="Consolas" panose="020B0609020204030204" pitchFamily="49" charset="0"/>
              </a:rPr>
              <a:t>tahun_cetak</a:t>
            </a:r>
            <a:r>
              <a:rPr lang="en-US" sz="1300" b="1" dirty="0">
                <a:latin typeface="Consolas" panose="020B0609020204030204" pitchFamily="49" charset="0"/>
              </a:rPr>
              <a:t> : old('</a:t>
            </a:r>
            <a:r>
              <a:rPr lang="en-US" sz="1300" b="1" dirty="0" err="1">
                <a:latin typeface="Consolas" panose="020B0609020204030204" pitchFamily="49" charset="0"/>
              </a:rPr>
              <a:t>tahun_cetak</a:t>
            </a:r>
            <a:r>
              <a:rPr lang="en-US" sz="1300" b="1" dirty="0">
                <a:latin typeface="Consolas" panose="020B0609020204030204" pitchFamily="49" charset="0"/>
              </a:rPr>
              <a:t>'); @</a:t>
            </a:r>
            <a:r>
              <a:rPr lang="en-US" sz="1300" b="1" dirty="0" err="1">
                <a:latin typeface="Consolas" panose="020B0609020204030204" pitchFamily="49" charset="0"/>
              </a:rPr>
              <a:t>endphp</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ternary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php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tentukan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nilai</a:t>
            </a:r>
            <a:r>
              <a:rPr lang="en-US" sz="1300" dirty="0">
                <a:latin typeface="Times New Roman" panose="02020603050405020304" pitchFamily="18" charset="0"/>
                <a:cs typeface="Times New Roman" panose="02020603050405020304" pitchFamily="18" charset="0"/>
              </a:rPr>
              <a:t> value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inputan</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ketika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datanya</a:t>
            </a:r>
            <a:r>
              <a:rPr lang="en-US" sz="1300" dirty="0">
                <a:latin typeface="Times New Roman" panose="02020603050405020304" pitchFamily="18" charset="0"/>
                <a:cs typeface="Times New Roman" panose="02020603050405020304" pitchFamily="18" charset="0"/>
              </a:rPr>
              <a:t> valid </a:t>
            </a:r>
            <a:r>
              <a:rPr lang="en-US" sz="1300" dirty="0" err="1">
                <a:latin typeface="Times New Roman" panose="02020603050405020304" pitchFamily="18" charset="0"/>
                <a:cs typeface="Times New Roman" panose="02020603050405020304" pitchFamily="18" charset="0"/>
              </a:rPr>
              <a:t>nilainya</a:t>
            </a:r>
            <a:r>
              <a:rPr lang="en-US" sz="1300" dirty="0">
                <a:latin typeface="Times New Roman" panose="02020603050405020304" pitchFamily="18" charset="0"/>
                <a:cs typeface="Times New Roman" panose="02020603050405020304" pitchFamily="18" charset="0"/>
              </a:rPr>
              <a:t> data lama yang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diubah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jika</a:t>
            </a:r>
            <a:r>
              <a:rPr lang="en-US" sz="1300" dirty="0">
                <a:latin typeface="Times New Roman" panose="02020603050405020304" pitchFamily="18" charset="0"/>
                <a:cs typeface="Times New Roman" panose="02020603050405020304" pitchFamily="18" charset="0"/>
              </a:rPr>
              <a:t> invalid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data lama </a:t>
            </a:r>
            <a:r>
              <a:rPr lang="en-US" sz="1300" dirty="0" err="1">
                <a:latin typeface="Times New Roman" panose="02020603050405020304" pitchFamily="18" charset="0"/>
                <a:cs typeface="Times New Roman" panose="02020603050405020304" pitchFamily="18" charset="0"/>
              </a:rPr>
              <a:t>saat</a:t>
            </a:r>
            <a:r>
              <a:rPr lang="en-US" sz="1300" dirty="0">
                <a:latin typeface="Times New Roman" panose="02020603050405020304" pitchFamily="18" charset="0"/>
                <a:cs typeface="Times New Roman" panose="02020603050405020304" pitchFamily="18" charset="0"/>
              </a:rPr>
              <a:t> salah input data.</a:t>
            </a:r>
            <a:endParaRPr lang="en-US" sz="1300" b="1" dirty="0">
              <a:latin typeface="Consolas" panose="020B0609020204030204" pitchFamily="49" charset="0"/>
            </a:endParaRPr>
          </a:p>
          <a:p>
            <a:pPr marL="180194" indent="-180194" algn="just">
              <a:buFont typeface="Arial" panose="020B0604020202020204" pitchFamily="34" charset="0"/>
              <a:buChar char="•"/>
            </a:pPr>
            <a:r>
              <a:rPr lang="en-US" sz="1300" b="1" dirty="0">
                <a:latin typeface="Consolas" panose="020B0609020204030204" pitchFamily="49" charset="0"/>
              </a:rPr>
              <a:t>&lt;input </a:t>
            </a:r>
            <a:r>
              <a:rPr lang="en-US" sz="1300" b="1" i="1" dirty="0">
                <a:latin typeface="Consolas" panose="020B0609020204030204" pitchFamily="49" charset="0"/>
              </a:rPr>
              <a:t>type</a:t>
            </a:r>
            <a:r>
              <a:rPr lang="en-US" sz="1300" b="1" dirty="0">
                <a:latin typeface="Consolas" panose="020B0609020204030204" pitchFamily="49" charset="0"/>
              </a:rPr>
              <a:t>="text" </a:t>
            </a:r>
            <a:r>
              <a:rPr lang="en-US" sz="1300" b="1" i="1" dirty="0">
                <a:latin typeface="Consolas" panose="020B0609020204030204" pitchFamily="49" charset="0"/>
              </a:rPr>
              <a:t>class</a:t>
            </a:r>
            <a:r>
              <a:rPr lang="en-US" sz="1300" b="1" dirty="0">
                <a:latin typeface="Consolas" panose="020B0609020204030204" pitchFamily="49" charset="0"/>
              </a:rPr>
              <a:t>="form-control form-control-user @error('</a:t>
            </a:r>
            <a:r>
              <a:rPr lang="en-US" sz="1300" b="1" dirty="0" err="1">
                <a:latin typeface="Consolas" panose="020B0609020204030204" pitchFamily="49" charset="0"/>
              </a:rPr>
              <a:t>tahun_cetak</a:t>
            </a:r>
            <a:r>
              <a:rPr lang="en-US" sz="1300" b="1" dirty="0">
                <a:latin typeface="Consolas" panose="020B0609020204030204" pitchFamily="49" charset="0"/>
              </a:rPr>
              <a:t>') is-invalid @</a:t>
            </a:r>
            <a:r>
              <a:rPr lang="en-US" sz="1300" b="1" dirty="0" err="1">
                <a:latin typeface="Consolas" panose="020B0609020204030204" pitchFamily="49" charset="0"/>
              </a:rPr>
              <a:t>enderror</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jika</a:t>
            </a:r>
            <a:r>
              <a:rPr lang="en-US" sz="1300" dirty="0">
                <a:latin typeface="Times New Roman" panose="02020603050405020304" pitchFamily="18" charset="0"/>
                <a:cs typeface="Times New Roman" panose="02020603050405020304" pitchFamily="18" charset="0"/>
              </a:rPr>
              <a:t> data invalid,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style element form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bergaris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merah</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lgn="just" defTabSz="961034">
              <a:buFont typeface="Arial" panose="020B0604020202020204" pitchFamily="34" charset="0"/>
              <a:buChar char="•"/>
              <a:defRPr/>
            </a:pPr>
            <a:r>
              <a:rPr lang="en-US" sz="1300" b="1" i="1" dirty="0">
                <a:latin typeface="Consolas" panose="020B0609020204030204" pitchFamily="49" charset="0"/>
              </a:rPr>
              <a:t>name</a:t>
            </a:r>
            <a:r>
              <a:rPr lang="en-US" sz="1300" b="1" dirty="0">
                <a:latin typeface="Consolas" panose="020B0609020204030204" pitchFamily="49" charset="0"/>
              </a:rPr>
              <a:t>="</a:t>
            </a:r>
            <a:r>
              <a:rPr lang="en-US" sz="1300" b="1" dirty="0" err="1">
                <a:latin typeface="Consolas" panose="020B0609020204030204" pitchFamily="49" charset="0"/>
              </a:rPr>
              <a:t>tahun_cetak</a:t>
            </a:r>
            <a:r>
              <a:rPr lang="en-US" sz="1300" b="1" dirty="0">
                <a:latin typeface="Consolas" panose="020B0609020204030204" pitchFamily="49" charset="0"/>
              </a:rPr>
              <a:t>" </a:t>
            </a:r>
            <a:r>
              <a:rPr lang="en-US" sz="1300" b="1" i="1" dirty="0">
                <a:latin typeface="Consolas" panose="020B0609020204030204" pitchFamily="49" charset="0"/>
              </a:rPr>
              <a:t>value</a:t>
            </a:r>
            <a:r>
              <a:rPr lang="en-US" sz="1300" b="1" dirty="0">
                <a:latin typeface="Consolas" panose="020B0609020204030204" pitchFamily="49" charset="0"/>
              </a:rPr>
              <a:t>="{{ $</a:t>
            </a:r>
            <a:r>
              <a:rPr lang="en-US" sz="1300" b="1" dirty="0" err="1">
                <a:latin typeface="Consolas" panose="020B0609020204030204" pitchFamily="49" charset="0"/>
              </a:rPr>
              <a:t>val</a:t>
            </a:r>
            <a:r>
              <a:rPr lang="en-US" sz="1300" b="1" dirty="0">
                <a:latin typeface="Consolas" panose="020B0609020204030204" pitchFamily="49" charset="0"/>
              </a:rPr>
              <a:t> }}“ /&gt; </a:t>
            </a:r>
            <a:r>
              <a:rPr lang="en-US" sz="1300" dirty="0" err="1">
                <a:latin typeface="Times New Roman" panose="02020603050405020304" pitchFamily="18" charset="0"/>
                <a:cs typeface="Times New Roman" panose="02020603050405020304" pitchFamily="18" charset="0"/>
              </a:rPr>
              <a:t>ketika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datanya</a:t>
            </a:r>
            <a:r>
              <a:rPr lang="en-US" sz="1300" dirty="0">
                <a:latin typeface="Times New Roman" panose="02020603050405020304" pitchFamily="18" charset="0"/>
                <a:cs typeface="Times New Roman" panose="02020603050405020304" pitchFamily="18" charset="0"/>
              </a:rPr>
              <a:t> valid </a:t>
            </a:r>
            <a:r>
              <a:rPr lang="en-US" sz="1300" dirty="0" err="1">
                <a:latin typeface="Times New Roman" panose="02020603050405020304" pitchFamily="18" charset="0"/>
                <a:cs typeface="Times New Roman" panose="02020603050405020304" pitchFamily="18" charset="0"/>
              </a:rPr>
              <a:t>nilai</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ditampilkan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adalah</a:t>
            </a:r>
            <a:r>
              <a:rPr lang="en-US" sz="1300" dirty="0">
                <a:latin typeface="Times New Roman" panose="02020603050405020304" pitchFamily="18" charset="0"/>
                <a:cs typeface="Times New Roman" panose="02020603050405020304" pitchFamily="18" charset="0"/>
              </a:rPr>
              <a:t> data lama yang </a:t>
            </a:r>
            <a:r>
              <a:rPr lang="en-US" sz="1300" dirty="0" err="1">
                <a:latin typeface="Times New Roman" panose="02020603050405020304" pitchFamily="18" charset="0"/>
                <a:cs typeface="Times New Roman" panose="02020603050405020304" pitchFamily="18" charset="0"/>
              </a:rPr>
              <a:t>pernah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diinput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sebelumnya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jika</a:t>
            </a:r>
            <a:r>
              <a:rPr lang="en-US" sz="1300" dirty="0">
                <a:latin typeface="Times New Roman" panose="02020603050405020304" pitchFamily="18" charset="0"/>
                <a:cs typeface="Times New Roman" panose="02020603050405020304" pitchFamily="18" charset="0"/>
              </a:rPr>
              <a:t> invalid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nilai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datanya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saat</a:t>
            </a:r>
            <a:r>
              <a:rPr lang="en-US" sz="1300" dirty="0">
                <a:latin typeface="Times New Roman" panose="02020603050405020304" pitchFamily="18" charset="0"/>
                <a:cs typeface="Times New Roman" panose="02020603050405020304" pitchFamily="18" charset="0"/>
              </a:rPr>
              <a:t> salah input data.</a:t>
            </a:r>
            <a:endParaRPr lang="en-US" sz="1300" b="1" dirty="0">
              <a:latin typeface="Consolas" panose="020B0609020204030204" pitchFamily="49" charset="0"/>
            </a:endParaRPr>
          </a:p>
          <a:p>
            <a:pPr marL="180194" indent="-180194" algn="just">
              <a:buFont typeface="Arial" panose="020B0604020202020204" pitchFamily="34" charset="0"/>
              <a:buChar char="•"/>
            </a:pPr>
            <a:r>
              <a:rPr lang="en-US" sz="1300" b="1" dirty="0">
                <a:latin typeface="Consolas" panose="020B0609020204030204" pitchFamily="49" charset="0"/>
              </a:rPr>
              <a:t>@error('</a:t>
            </a:r>
            <a:r>
              <a:rPr lang="en-US" sz="1300" b="1" dirty="0" err="1">
                <a:latin typeface="Consolas" panose="020B0609020204030204" pitchFamily="49" charset="0"/>
              </a:rPr>
              <a:t>tahun_cetak</a:t>
            </a:r>
            <a:r>
              <a:rPr lang="en-US" sz="1300" b="1" dirty="0">
                <a:latin typeface="Consolas" panose="020B0609020204030204" pitchFamily="49" charset="0"/>
              </a:rPr>
              <a:t>’) &lt;div </a:t>
            </a:r>
            <a:r>
              <a:rPr lang="en-US" sz="1300" b="1" i="1" dirty="0">
                <a:latin typeface="Consolas" panose="020B0609020204030204" pitchFamily="49" charset="0"/>
              </a:rPr>
              <a:t>class</a:t>
            </a:r>
            <a:r>
              <a:rPr lang="en-US" sz="1300" b="1" dirty="0">
                <a:latin typeface="Consolas" panose="020B0609020204030204" pitchFamily="49" charset="0"/>
              </a:rPr>
              <a:t>="invalid-feedback"&gt;{{ $message }}&lt;/div&gt; @</a:t>
            </a:r>
            <a:r>
              <a:rPr lang="en-US" sz="1300" b="1" dirty="0" err="1">
                <a:latin typeface="Consolas" panose="020B0609020204030204" pitchFamily="49" charset="0"/>
              </a:rPr>
              <a:t>enderror</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kesalahan</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125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seluruh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kesalahan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saat</a:t>
            </a:r>
            <a:r>
              <a:rPr lang="en-US" sz="1300" dirty="0">
                <a:latin typeface="Times New Roman" panose="02020603050405020304" pitchFamily="18" charset="0"/>
                <a:cs typeface="Times New Roman" panose="02020603050405020304" pitchFamily="18" charset="0"/>
              </a:rPr>
              <a:t> input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pada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langkah-langkahnya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60557" indent="-160557" algn="just" defTabSz="961034">
              <a:lnSpc>
                <a:spcPct val="150000"/>
              </a:lnSpc>
              <a:buFont typeface="Arial" panose="020B0604020202020204" pitchFamily="34" charset="0"/>
              <a:buChar char="•"/>
              <a:defRPr/>
            </a:pPr>
            <a:r>
              <a:rPr lang="en-US" sz="1300" dirty="0" err="1">
                <a:latin typeface="Times New Roman" panose="02020603050405020304" pitchFamily="18" charset="0"/>
                <a:cs typeface="Times New Roman" panose="02020603050405020304" pitchFamily="18" charset="0"/>
              </a:rPr>
              <a:t>Hidupkan</a:t>
            </a:r>
            <a:r>
              <a:rPr lang="en-US" sz="1300" dirty="0">
                <a:latin typeface="Times New Roman" panose="02020603050405020304" pitchFamily="18" charset="0"/>
                <a:cs typeface="Times New Roman" panose="02020603050405020304" pitchFamily="18" charset="0"/>
              </a:rPr>
              <a:t> service apache/web server Anda.</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Buka CMD, </a:t>
            </a:r>
            <a:r>
              <a:rPr lang="en-US" sz="1300" dirty="0" err="1">
                <a:latin typeface="Times New Roman" panose="02020603050405020304" pitchFamily="18" charset="0"/>
                <a:cs typeface="Times New Roman" panose="02020603050405020304" pitchFamily="18" charset="0"/>
              </a:rPr>
              <a:t>lalu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masuk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folder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web Laravel Anda</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Pada CMD </a:t>
            </a:r>
            <a:r>
              <a:rPr lang="en-US" sz="1300" dirty="0" err="1">
                <a:latin typeface="Times New Roman" panose="02020603050405020304" pitchFamily="18" charset="0"/>
                <a:cs typeface="Times New Roman" panose="02020603050405020304" pitchFamily="18" charset="0"/>
              </a:rPr>
              <a:t>ketikkan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perintah</a:t>
            </a:r>
            <a:r>
              <a:rPr lang="en-US" sz="1300" dirty="0">
                <a:latin typeface="Times New Roman" panose="02020603050405020304" pitchFamily="18" charset="0"/>
                <a:cs typeface="Times New Roman" panose="02020603050405020304" pitchFamily="18" charset="0"/>
              </a:rPr>
              <a:t>: </a:t>
            </a:r>
            <a:r>
              <a:rPr lang="en-US" sz="1300" b="1" dirty="0">
                <a:latin typeface="Times New Roman" panose="02020603050405020304" pitchFamily="18" charset="0"/>
                <a:cs typeface="Times New Roman" panose="02020603050405020304" pitchFamily="18" charset="0"/>
              </a:rPr>
              <a:t>php artisan serve</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Buka salah </a:t>
            </a:r>
            <a:r>
              <a:rPr lang="en-US" sz="1300" dirty="0" err="1">
                <a:latin typeface="Times New Roman" panose="02020603050405020304" pitchFamily="18" charset="0"/>
                <a:cs typeface="Times New Roman" panose="02020603050405020304" pitchFamily="18" charset="0"/>
              </a:rPr>
              <a:t>satu</a:t>
            </a:r>
            <a:r>
              <a:rPr lang="en-US" sz="1300" dirty="0">
                <a:latin typeface="Times New Roman" panose="02020603050405020304" pitchFamily="18" charset="0"/>
                <a:cs typeface="Times New Roman" panose="02020603050405020304" pitchFamily="18" charset="0"/>
              </a:rPr>
              <a:t> web browser </a:t>
            </a:r>
            <a:r>
              <a:rPr lang="en-US" sz="1300" dirty="0" err="1">
                <a:latin typeface="Times New Roman" panose="02020603050405020304" pitchFamily="18" charset="0"/>
                <a:cs typeface="Times New Roman" panose="02020603050405020304" pitchFamily="18" charset="0"/>
              </a:rPr>
              <a:t>kesukaan</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misal</a:t>
            </a:r>
            <a:r>
              <a:rPr lang="en-US" sz="1300" dirty="0">
                <a:latin typeface="Times New Roman" panose="02020603050405020304" pitchFamily="18" charset="0"/>
                <a:cs typeface="Times New Roman" panose="02020603050405020304" pitchFamily="18" charset="0"/>
              </a:rPr>
              <a:t>: Google Chrome </a:t>
            </a:r>
            <a:r>
              <a:rPr lang="en-US" sz="1300" dirty="0" err="1">
                <a:latin typeface="Times New Roman" panose="02020603050405020304" pitchFamily="18" charset="0"/>
                <a:cs typeface="Times New Roman" panose="02020603050405020304" pitchFamily="18" charset="0"/>
              </a:rPr>
              <a:t>atau</a:t>
            </a:r>
            <a:r>
              <a:rPr lang="en-US" sz="1300" dirty="0">
                <a:latin typeface="Times New Roman" panose="02020603050405020304" pitchFamily="18" charset="0"/>
                <a:cs typeface="Times New Roman" panose="02020603050405020304" pitchFamily="18" charset="0"/>
              </a:rPr>
              <a:t> Firefox</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Pada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klik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tombol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Tambah</a:t>
            </a:r>
            <a:r>
              <a:rPr lang="en-US" sz="1300" dirty="0">
                <a:latin typeface="Times New Roman" panose="02020603050405020304" pitchFamily="18" charset="0"/>
                <a:cs typeface="Times New Roman" panose="02020603050405020304" pitchFamily="18" charset="0"/>
              </a:rPr>
              <a:t>. </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Pada </a:t>
            </a:r>
            <a:r>
              <a:rPr lang="en-US" sz="1300" dirty="0" err="1">
                <a:latin typeface="Times New Roman" panose="02020603050405020304" pitchFamily="18" charset="0"/>
                <a:cs typeface="Times New Roman" panose="02020603050405020304" pitchFamily="18" charset="0"/>
              </a:rPr>
              <a:t>alamat</a:t>
            </a:r>
            <a:r>
              <a:rPr lang="en-US" sz="1300" dirty="0">
                <a:latin typeface="Times New Roman" panose="02020603050405020304" pitchFamily="18" charset="0"/>
                <a:cs typeface="Times New Roman" panose="02020603050405020304" pitchFamily="18" charset="0"/>
              </a:rPr>
              <a:t> web/</a:t>
            </a:r>
            <a:r>
              <a:rPr lang="en-US" sz="1300" dirty="0" err="1">
                <a:latin typeface="Times New Roman" panose="02020603050405020304" pitchFamily="18" charset="0"/>
                <a:cs typeface="Times New Roman" panose="02020603050405020304" pitchFamily="18" charset="0"/>
              </a:rPr>
              <a:t>url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terlihat</a:t>
            </a:r>
            <a:r>
              <a:rPr lang="en-US" sz="1300" dirty="0">
                <a:latin typeface="Times New Roman" panose="02020603050405020304" pitchFamily="18" charset="0"/>
                <a:cs typeface="Times New Roman" panose="02020603050405020304" pitchFamily="18" charset="0"/>
              </a:rPr>
              <a:t> request http://localhost:8000/buku/create.</a:t>
            </a:r>
          </a:p>
          <a:p>
            <a:pPr marL="160557" indent="-160557"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validasi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form,inputlah</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data yang salah.</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mengisi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seluruh</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klik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tombol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Simpan</a:t>
            </a:r>
            <a:r>
              <a:rPr lang="en-US" sz="1300" dirty="0">
                <a:latin typeface="Times New Roman" panose="02020603050405020304" pitchFamily="18" charset="0"/>
                <a:cs typeface="Times New Roman" panose="02020603050405020304" pitchFamily="18" charset="0"/>
              </a:rPr>
              <a:t>.</a:t>
            </a:r>
          </a:p>
          <a:p>
            <a:pPr marL="160557" indent="-160557"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Selamat</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sudah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fitur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validasi</a:t>
            </a:r>
            <a:r>
              <a:rPr lang="en-US" sz="1300" dirty="0">
                <a:latin typeface="Times New Roman" panose="02020603050405020304" pitchFamily="18" charset="0"/>
                <a:cs typeface="Times New Roman" panose="02020603050405020304" pitchFamily="18" charset="0"/>
              </a:rPr>
              <a:t> form </a:t>
            </a:r>
            <a:r>
              <a:rPr lang="en-US" sz="1300" dirty="0" err="1">
                <a:latin typeface="Times New Roman" panose="02020603050405020304" pitchFamily="18" charset="0"/>
                <a:cs typeface="Times New Roman" panose="02020603050405020304" pitchFamily="18" charset="0"/>
              </a:rPr>
              <a:t>saat</a:t>
            </a:r>
            <a:r>
              <a:rPr lang="en-US" sz="1300" dirty="0">
                <a:latin typeface="Times New Roman" panose="02020603050405020304" pitchFamily="18" charset="0"/>
                <a:cs typeface="Times New Roman" panose="02020603050405020304" pitchFamily="18" charset="0"/>
              </a:rPr>
              <a:t> input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pada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framework Laravel Anda.</a:t>
            </a: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472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PlaceHolder 1"/>
          <p:cNvSpPr>
            <a:spLocks noGrp="1" noRot="1" noChangeAspect="1"/>
          </p:cNvSpPr>
          <p:nvPr>
            <p:ph type="sldImg"/>
          </p:nvPr>
        </p:nvSpPr>
        <p:spPr>
          <a:xfrm>
            <a:off x="1003300" y="906463"/>
            <a:ext cx="5326063" cy="3357562"/>
          </a:xfrm>
          <a:prstGeom prst="rect">
            <a:avLst/>
          </a:prstGeom>
        </p:spPr>
      </p:sp>
      <p:sp>
        <p:nvSpPr>
          <p:cNvPr id="589" name="PlaceHolder 2"/>
          <p:cNvSpPr>
            <a:spLocks noGrp="1"/>
          </p:cNvSpPr>
          <p:nvPr>
            <p:ph type="body"/>
          </p:nvPr>
        </p:nvSpPr>
        <p:spPr>
          <a:xfrm>
            <a:off x="790878" y="4576747"/>
            <a:ext cx="5839080" cy="4028583"/>
          </a:xfrm>
          <a:prstGeom prst="rect">
            <a:avLst/>
          </a:prstGeom>
        </p:spPr>
        <p:txBody>
          <a:bodyPr lIns="0" tIns="0" rIns="0" bIns="0">
            <a:noAutofit/>
          </a:bodyPr>
          <a:lstStyle/>
          <a:p>
            <a:pPr marL="202423" indent="-202044"/>
            <a:r>
              <a:rPr lang="id-ID" sz="1300" spc="-1" dirty="0">
                <a:solidFill>
                  <a:srgbClr val="000000"/>
                </a:solidFill>
                <a:latin typeface="Times New Roman"/>
              </a:rPr>
              <a:t>Referensi web diakses terakhir melalui websitenya pada </a:t>
            </a:r>
            <a:r>
              <a:rPr lang="en-US" sz="1300" spc="-1" dirty="0">
                <a:solidFill>
                  <a:srgbClr val="000000"/>
                </a:solidFill>
                <a:latin typeface="Times New Roman"/>
              </a:rPr>
              <a:t>Mei</a:t>
            </a:r>
            <a:r>
              <a:rPr lang="id-ID" sz="1300" spc="-1" dirty="0">
                <a:solidFill>
                  <a:srgbClr val="000000"/>
                </a:solidFill>
                <a:latin typeface="Times New Roman"/>
              </a:rPr>
              <a:t> 2020.</a:t>
            </a:r>
            <a:endParaRPr lang="id-ID" sz="1300" spc="-1" dirty="0">
              <a:latin typeface="Arial"/>
            </a:endParaRPr>
          </a:p>
        </p:txBody>
      </p:sp>
    </p:spTree>
    <p:extLst>
      <p:ext uri="{BB962C8B-B14F-4D97-AF65-F5344CB8AC3E}">
        <p14:creationId xmlns:p14="http://schemas.microsoft.com/office/powerpoint/2010/main" val="399364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735013" y="1077913"/>
            <a:ext cx="6335712" cy="3992562"/>
          </a:xfrm>
          <a:prstGeom prst="rect">
            <a:avLst/>
          </a:prstGeom>
        </p:spPr>
      </p:sp>
      <p:sp>
        <p:nvSpPr>
          <p:cNvPr id="159" name="PlaceHolder 2"/>
          <p:cNvSpPr>
            <a:spLocks noGrp="1"/>
          </p:cNvSpPr>
          <p:nvPr>
            <p:ph type="body"/>
          </p:nvPr>
        </p:nvSpPr>
        <p:spPr>
          <a:xfrm>
            <a:off x="841676" y="5442047"/>
            <a:ext cx="6215424" cy="4790862"/>
          </a:xfrm>
          <a:prstGeom prst="rect">
            <a:avLst/>
          </a:prstGeom>
        </p:spPr>
        <p:txBody>
          <a:bodyPr lIns="0" tIns="0" rIns="0" bIns="0">
            <a:noAutofit/>
          </a:bodyPr>
          <a:lstStyle/>
          <a:p>
            <a:pPr marL="227016" indent="-227016"/>
            <a:endParaRPr lang="id-ID" sz="1300" spc="-1" dirty="0">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r>
              <a:rPr lang="en-US" sz="1300" dirty="0">
                <a:latin typeface="Times New Roman" panose="02020603050405020304" pitchFamily="18" charset="0"/>
                <a:cs typeface="Times New Roman" panose="02020603050405020304" pitchFamily="18" charset="0"/>
              </a:rPr>
              <a:t>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Laravel framework </a:t>
            </a:r>
            <a:r>
              <a:rPr lang="en-US" sz="1300" dirty="0" err="1">
                <a:latin typeface="Times New Roman" panose="02020603050405020304" pitchFamily="18" charset="0"/>
                <a:cs typeface="Times New Roman" panose="02020603050405020304" pitchFamily="18" charset="0"/>
              </a:rPr>
              <a:t>ada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beberapa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jenis</a:t>
            </a:r>
            <a:r>
              <a:rPr lang="en-US" sz="1300" dirty="0">
                <a:latin typeface="Times New Roman" panose="02020603050405020304" pitchFamily="18" charset="0"/>
                <a:cs typeface="Times New Roman" panose="02020603050405020304" pitchFamily="18" charset="0"/>
              </a:rPr>
              <a:t> validator yang </a:t>
            </a:r>
            <a:r>
              <a:rPr lang="en-US" sz="1300" dirty="0" err="1">
                <a:latin typeface="Times New Roman" panose="02020603050405020304" pitchFamily="18" charset="0"/>
                <a:cs typeface="Times New Roman" panose="02020603050405020304" pitchFamily="18" charset="0"/>
              </a:rPr>
              <a:t>bisa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digunakan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diantaranya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adalah</a:t>
            </a:r>
            <a:r>
              <a:rPr lang="en-US" sz="1300" dirty="0">
                <a:latin typeface="Times New Roman" panose="02020603050405020304" pitchFamily="18" charset="0"/>
                <a:cs typeface="Times New Roman" panose="02020603050405020304" pitchFamily="18" charset="0"/>
              </a:rPr>
              <a:t>:</a:t>
            </a:r>
          </a:p>
          <a:p>
            <a:pPr marL="180194" indent="-180194">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required</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menandakan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bahwa</a:t>
            </a:r>
            <a:r>
              <a:rPr lang="en-US" sz="1300" dirty="0">
                <a:latin typeface="Times New Roman" panose="02020603050405020304" pitchFamily="18" charset="0"/>
                <a:cs typeface="Times New Roman" panose="02020603050405020304" pitchFamily="18" charset="0"/>
              </a:rPr>
              <a:t> field </a:t>
            </a:r>
            <a:r>
              <a:rPr lang="en-US" sz="1300" dirty="0" err="1">
                <a:latin typeface="Times New Roman" panose="02020603050405020304" pitchFamily="18" charset="0"/>
                <a:cs typeface="Times New Roman" panose="02020603050405020304" pitchFamily="18" charset="0"/>
              </a:rPr>
              <a:t>harus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diisi</a:t>
            </a:r>
            <a:endParaRPr lang="en-US" sz="1300"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sz="1300" b="1" dirty="0" err="1">
                <a:latin typeface="Times New Roman" panose="02020603050405020304" pitchFamily="18" charset="0"/>
                <a:cs typeface="Times New Roman" panose="02020603050405020304" pitchFamily="18" charset="0"/>
              </a:rPr>
              <a:t>min:x</a:t>
            </a:r>
            <a:r>
              <a:rPr lang="en-US" sz="1300" b="1"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menandakan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bahwa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panjang</a:t>
            </a:r>
            <a:r>
              <a:rPr lang="en-US" sz="1300" dirty="0">
                <a:latin typeface="Times New Roman" panose="02020603050405020304" pitchFamily="18" charset="0"/>
                <a:cs typeface="Times New Roman" panose="02020603050405020304" pitchFamily="18" charset="0"/>
              </a:rPr>
              <a:t> minimal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nilai</a:t>
            </a:r>
            <a:r>
              <a:rPr lang="en-US" sz="1300" dirty="0">
                <a:latin typeface="Times New Roman" panose="02020603050405020304" pitchFamily="18" charset="0"/>
                <a:cs typeface="Times New Roman" panose="02020603050405020304" pitchFamily="18" charset="0"/>
              </a:rPr>
              <a:t> field </a:t>
            </a:r>
            <a:r>
              <a:rPr lang="en-US" sz="1300" dirty="0" err="1">
                <a:latin typeface="Times New Roman" panose="02020603050405020304" pitchFamily="18" charset="0"/>
                <a:cs typeface="Times New Roman" panose="02020603050405020304" pitchFamily="18" charset="0"/>
              </a:rPr>
              <a:t>adalah</a:t>
            </a:r>
            <a:r>
              <a:rPr lang="en-US" sz="1300" dirty="0">
                <a:latin typeface="Times New Roman" panose="02020603050405020304" pitchFamily="18" charset="0"/>
                <a:cs typeface="Times New Roman" panose="02020603050405020304" pitchFamily="18" charset="0"/>
              </a:rPr>
              <a:t> x character</a:t>
            </a:r>
          </a:p>
          <a:p>
            <a:pPr marL="180194" indent="-180194">
              <a:buFont typeface="Arial" panose="020B0604020202020204" pitchFamily="34" charset="0"/>
              <a:buChar char="•"/>
            </a:pPr>
            <a:r>
              <a:rPr lang="en-US" sz="1300" b="1" dirty="0" err="1">
                <a:latin typeface="Times New Roman" panose="02020603050405020304" pitchFamily="18" charset="0"/>
                <a:cs typeface="Times New Roman" panose="02020603050405020304" pitchFamily="18" charset="0"/>
              </a:rPr>
              <a:t>max:x</a:t>
            </a:r>
            <a:r>
              <a:rPr lang="en-US" sz="1300" b="1"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menandakan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bahwa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panjang</a:t>
            </a:r>
            <a:r>
              <a:rPr lang="en-US" sz="1300" dirty="0">
                <a:latin typeface="Times New Roman" panose="02020603050405020304" pitchFamily="18" charset="0"/>
                <a:cs typeface="Times New Roman" panose="02020603050405020304" pitchFamily="18" charset="0"/>
              </a:rPr>
              <a:t> maximal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nilai</a:t>
            </a:r>
            <a:r>
              <a:rPr lang="en-US" sz="1300" dirty="0">
                <a:latin typeface="Times New Roman" panose="02020603050405020304" pitchFamily="18" charset="0"/>
                <a:cs typeface="Times New Roman" panose="02020603050405020304" pitchFamily="18" charset="0"/>
              </a:rPr>
              <a:t> field </a:t>
            </a:r>
            <a:r>
              <a:rPr lang="en-US" sz="1300" dirty="0" err="1">
                <a:latin typeface="Times New Roman" panose="02020603050405020304" pitchFamily="18" charset="0"/>
                <a:cs typeface="Times New Roman" panose="02020603050405020304" pitchFamily="18" charset="0"/>
              </a:rPr>
              <a:t>adalah</a:t>
            </a:r>
            <a:r>
              <a:rPr lang="en-US" sz="1300" dirty="0">
                <a:latin typeface="Times New Roman" panose="02020603050405020304" pitchFamily="18" charset="0"/>
                <a:cs typeface="Times New Roman" panose="02020603050405020304" pitchFamily="18" charset="0"/>
              </a:rPr>
              <a:t> x character</a:t>
            </a:r>
          </a:p>
          <a:p>
            <a:pPr marL="180194" indent="-180194">
              <a:buFont typeface="Arial" panose="020B0604020202020204" pitchFamily="34" charset="0"/>
              <a:buChar char="•"/>
            </a:pPr>
            <a:r>
              <a:rPr lang="en-US" sz="1300" b="1" dirty="0" err="1">
                <a:latin typeface="Times New Roman" panose="02020603050405020304" pitchFamily="18" charset="0"/>
                <a:cs typeface="Times New Roman" panose="02020603050405020304" pitchFamily="18" charset="0"/>
              </a:rPr>
              <a:t>unique:table_name</a:t>
            </a:r>
            <a:r>
              <a:rPr lang="en-US" sz="1300" b="1"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menandakan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bahwa</a:t>
            </a:r>
            <a:r>
              <a:rPr lang="en-US" sz="1300" dirty="0">
                <a:latin typeface="Times New Roman" panose="02020603050405020304" pitchFamily="18" charset="0"/>
                <a:cs typeface="Times New Roman" panose="02020603050405020304" pitchFamily="18" charset="0"/>
              </a:rPr>
              <a:t> field </a:t>
            </a:r>
            <a:r>
              <a:rPr lang="en-US" sz="1300" dirty="0" err="1">
                <a:latin typeface="Times New Roman" panose="02020603050405020304" pitchFamily="18" charset="0"/>
                <a:cs typeface="Times New Roman" panose="02020603050405020304" pitchFamily="18" charset="0"/>
              </a:rPr>
              <a:t>harus</a:t>
            </a:r>
            <a:r>
              <a:rPr lang="en-US" sz="1300" dirty="0">
                <a:latin typeface="Times New Roman" panose="02020603050405020304" pitchFamily="18" charset="0"/>
                <a:cs typeface="Times New Roman" panose="02020603050405020304" pitchFamily="18" charset="0"/>
              </a:rPr>
              <a:t> unique </a:t>
            </a:r>
            <a:r>
              <a:rPr lang="en-US" sz="1300" dirty="0" err="1">
                <a:latin typeface="Times New Roman" panose="02020603050405020304" pitchFamily="18" charset="0"/>
                <a:cs typeface="Times New Roman" panose="02020603050405020304" pitchFamily="18" charset="0"/>
              </a:rPr>
              <a:t>berdasarkan</a:t>
            </a:r>
            <a:r>
              <a:rPr lang="en-US" sz="1300" dirty="0">
                <a:latin typeface="Times New Roman" panose="02020603050405020304" pitchFamily="18" charset="0"/>
                <a:cs typeface="Times New Roman" panose="02020603050405020304" pitchFamily="18" charset="0"/>
              </a:rPr>
              <a:t> data di field yang </a:t>
            </a:r>
            <a:r>
              <a:rPr lang="en-US" sz="1300" dirty="0" err="1">
                <a:latin typeface="Times New Roman" panose="02020603050405020304" pitchFamily="18" charset="0"/>
                <a:cs typeface="Times New Roman" panose="02020603050405020304" pitchFamily="18" charset="0"/>
              </a:rPr>
              <a:t>sama</a:t>
            </a:r>
            <a:r>
              <a:rPr lang="en-US" sz="1300" dirty="0">
                <a:latin typeface="Times New Roman" panose="02020603050405020304" pitchFamily="18" charset="0"/>
                <a:cs typeface="Times New Roman" panose="02020603050405020304" pitchFamily="18" charset="0"/>
              </a:rPr>
              <a:t> pada table </a:t>
            </a:r>
            <a:r>
              <a:rPr lang="en-US" sz="1300" dirty="0" err="1">
                <a:latin typeface="Times New Roman" panose="02020603050405020304" pitchFamily="18" charset="0"/>
                <a:cs typeface="Times New Roman" panose="02020603050405020304" pitchFamily="18" charset="0"/>
              </a:rPr>
              <a:t>table_name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Misalnya</a:t>
            </a:r>
            <a:r>
              <a:rPr lang="en-US" sz="1300" dirty="0">
                <a:latin typeface="Times New Roman" panose="02020603050405020304" pitchFamily="18" charset="0"/>
                <a:cs typeface="Times New Roman" panose="02020603050405020304" pitchFamily="18" charset="0"/>
              </a:rPr>
              <a:t>: </a:t>
            </a:r>
          </a:p>
          <a:p>
            <a:pPr marL="180194" indent="-180194">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"email" =&gt; </a:t>
            </a:r>
            <a:r>
              <a:rPr lang="en-US" sz="1300" b="1" dirty="0" err="1">
                <a:latin typeface="Times New Roman" panose="02020603050405020304" pitchFamily="18" charset="0"/>
                <a:cs typeface="Times New Roman" panose="02020603050405020304" pitchFamily="18" charset="0"/>
              </a:rPr>
              <a:t>unique:users</a:t>
            </a:r>
            <a:r>
              <a:rPr lang="en-US" sz="1300" b="1"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artinya</a:t>
            </a:r>
            <a:r>
              <a:rPr lang="en-US" sz="1300" dirty="0">
                <a:latin typeface="Times New Roman" panose="02020603050405020304" pitchFamily="18" charset="0"/>
                <a:cs typeface="Times New Roman" panose="02020603050405020304" pitchFamily="18" charset="0"/>
              </a:rPr>
              <a:t> data email </a:t>
            </a:r>
            <a:r>
              <a:rPr lang="en-US" sz="1300" dirty="0" err="1">
                <a:latin typeface="Times New Roman" panose="02020603050405020304" pitchFamily="18" charset="0"/>
                <a:cs typeface="Times New Roman" panose="02020603050405020304" pitchFamily="18" charset="0"/>
              </a:rPr>
              <a:t>harus</a:t>
            </a:r>
            <a:r>
              <a:rPr lang="en-US" sz="1300" dirty="0">
                <a:latin typeface="Times New Roman" panose="02020603050405020304" pitchFamily="18" charset="0"/>
                <a:cs typeface="Times New Roman" panose="02020603050405020304" pitchFamily="18" charset="0"/>
              </a:rPr>
              <a:t> unique </a:t>
            </a:r>
            <a:r>
              <a:rPr lang="en-US" sz="1300" dirty="0" err="1">
                <a:latin typeface="Times New Roman" panose="02020603050405020304" pitchFamily="18" charset="0"/>
                <a:cs typeface="Times New Roman" panose="02020603050405020304" pitchFamily="18" charset="0"/>
              </a:rPr>
              <a:t>berdasarkan</a:t>
            </a:r>
            <a:r>
              <a:rPr lang="en-US" sz="1300" dirty="0">
                <a:latin typeface="Times New Roman" panose="02020603050405020304" pitchFamily="18" charset="0"/>
                <a:cs typeface="Times New Roman" panose="02020603050405020304" pitchFamily="18" charset="0"/>
              </a:rPr>
              <a:t> data yang </a:t>
            </a:r>
            <a:r>
              <a:rPr lang="en-US" sz="1300" dirty="0" err="1">
                <a:latin typeface="Times New Roman" panose="02020603050405020304" pitchFamily="18" charset="0"/>
                <a:cs typeface="Times New Roman" panose="02020603050405020304" pitchFamily="18" charset="0"/>
              </a:rPr>
              <a:t>ada</a:t>
            </a:r>
            <a:r>
              <a:rPr lang="en-US" sz="1300" dirty="0">
                <a:latin typeface="Times New Roman" panose="02020603050405020304" pitchFamily="18" charset="0"/>
                <a:cs typeface="Times New Roman" panose="02020603050405020304" pitchFamily="18" charset="0"/>
              </a:rPr>
              <a:t> di table users field email</a:t>
            </a:r>
          </a:p>
          <a:p>
            <a:pPr marL="180194" indent="-180194">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"email" =&gt; </a:t>
            </a:r>
            <a:r>
              <a:rPr lang="en-US" sz="1300" b="1" dirty="0" err="1">
                <a:latin typeface="Times New Roman" panose="02020603050405020304" pitchFamily="18" charset="0"/>
                <a:cs typeface="Times New Roman" panose="02020603050405020304" pitchFamily="18" charset="0"/>
              </a:rPr>
              <a:t>unique:customers</a:t>
            </a:r>
            <a:r>
              <a:rPr lang="en-US" sz="1300" b="1"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artinya</a:t>
            </a:r>
            <a:r>
              <a:rPr lang="en-US" sz="1300" dirty="0">
                <a:latin typeface="Times New Roman" panose="02020603050405020304" pitchFamily="18" charset="0"/>
                <a:cs typeface="Times New Roman" panose="02020603050405020304" pitchFamily="18" charset="0"/>
              </a:rPr>
              <a:t> data email </a:t>
            </a:r>
            <a:r>
              <a:rPr lang="en-US" sz="1300" dirty="0" err="1">
                <a:latin typeface="Times New Roman" panose="02020603050405020304" pitchFamily="18" charset="0"/>
                <a:cs typeface="Times New Roman" panose="02020603050405020304" pitchFamily="18" charset="0"/>
              </a:rPr>
              <a:t>harus</a:t>
            </a:r>
            <a:r>
              <a:rPr lang="en-US" sz="1300" dirty="0">
                <a:latin typeface="Times New Roman" panose="02020603050405020304" pitchFamily="18" charset="0"/>
                <a:cs typeface="Times New Roman" panose="02020603050405020304" pitchFamily="18" charset="0"/>
              </a:rPr>
              <a:t> unique </a:t>
            </a:r>
            <a:r>
              <a:rPr lang="en-US" sz="1300" dirty="0" err="1">
                <a:latin typeface="Times New Roman" panose="02020603050405020304" pitchFamily="18" charset="0"/>
                <a:cs typeface="Times New Roman" panose="02020603050405020304" pitchFamily="18" charset="0"/>
              </a:rPr>
              <a:t>berdasarkan</a:t>
            </a:r>
            <a:r>
              <a:rPr lang="en-US" sz="1300" dirty="0">
                <a:latin typeface="Times New Roman" panose="02020603050405020304" pitchFamily="18" charset="0"/>
                <a:cs typeface="Times New Roman" panose="02020603050405020304" pitchFamily="18" charset="0"/>
              </a:rPr>
              <a:t> data yang </a:t>
            </a:r>
            <a:r>
              <a:rPr lang="en-US" sz="1300" dirty="0" err="1">
                <a:latin typeface="Times New Roman" panose="02020603050405020304" pitchFamily="18" charset="0"/>
                <a:cs typeface="Times New Roman" panose="02020603050405020304" pitchFamily="18" charset="0"/>
              </a:rPr>
              <a:t>ada</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tabel</a:t>
            </a:r>
            <a:r>
              <a:rPr lang="en-US" sz="1300" dirty="0">
                <a:latin typeface="Times New Roman" panose="02020603050405020304" pitchFamily="18" charset="0"/>
                <a:cs typeface="Times New Roman" panose="02020603050405020304" pitchFamily="18" charset="0"/>
              </a:rPr>
              <a:t> customers field email </a:t>
            </a:r>
          </a:p>
          <a:p>
            <a:pPr marL="180194" indent="-180194">
              <a:buFont typeface="Arial" panose="020B0604020202020204" pitchFamily="34" charset="0"/>
              <a:buChar char="•"/>
            </a:pPr>
            <a:r>
              <a:rPr lang="en-US" sz="1300" b="1" dirty="0" err="1">
                <a:latin typeface="Times New Roman" panose="02020603050405020304" pitchFamily="18" charset="0"/>
                <a:cs typeface="Times New Roman" panose="02020603050405020304" pitchFamily="18" charset="0"/>
              </a:rPr>
              <a:t>digits_between:x,y</a:t>
            </a:r>
            <a:r>
              <a:rPr lang="en-US" sz="1300" b="1"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menandakan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bahwa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nilai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field </a:t>
            </a:r>
            <a:r>
              <a:rPr lang="en-US" sz="1300" dirty="0" err="1">
                <a:latin typeface="Times New Roman" panose="02020603050405020304" pitchFamily="18" charset="0"/>
                <a:cs typeface="Times New Roman" panose="02020603050405020304" pitchFamily="18" charset="0"/>
              </a:rPr>
              <a:t>harus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berupa</a:t>
            </a:r>
            <a:r>
              <a:rPr lang="en-US" sz="1300" dirty="0">
                <a:latin typeface="Times New Roman" panose="02020603050405020304" pitchFamily="18" charset="0"/>
                <a:cs typeface="Times New Roman" panose="02020603050405020304" pitchFamily="18" charset="0"/>
              </a:rPr>
              <a:t> digits dan </a:t>
            </a:r>
            <a:r>
              <a:rPr lang="en-US" sz="1300" dirty="0" err="1">
                <a:latin typeface="Times New Roman" panose="02020603050405020304" pitchFamily="18" charset="0"/>
                <a:cs typeface="Times New Roman" panose="02020603050405020304" pitchFamily="18" charset="0"/>
              </a:rPr>
              <a:t>panjangnya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antara</a:t>
            </a:r>
            <a:r>
              <a:rPr lang="en-US" sz="1300" dirty="0">
                <a:latin typeface="Times New Roman" panose="02020603050405020304" pitchFamily="18" charset="0"/>
                <a:cs typeface="Times New Roman" panose="02020603050405020304" pitchFamily="18" charset="0"/>
              </a:rPr>
              <a:t> x dan y</a:t>
            </a:r>
          </a:p>
          <a:p>
            <a:pPr marL="180194" indent="-180194">
              <a:buFont typeface="Arial" panose="020B0604020202020204" pitchFamily="34" charset="0"/>
              <a:buChar char="•"/>
            </a:pPr>
            <a:r>
              <a:rPr lang="en-US" sz="1300" b="1" dirty="0">
                <a:latin typeface="Times New Roman" panose="02020603050405020304" pitchFamily="18" charset="0"/>
                <a:cs typeface="Times New Roman" panose="02020603050405020304" pitchFamily="18" charset="0"/>
              </a:rPr>
              <a:t>email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menandakan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bahwa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nilai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field </a:t>
            </a:r>
            <a:r>
              <a:rPr lang="en-US" sz="1300" dirty="0" err="1">
                <a:latin typeface="Times New Roman" panose="02020603050405020304" pitchFamily="18" charset="0"/>
                <a:cs typeface="Times New Roman" panose="02020603050405020304" pitchFamily="18" charset="0"/>
              </a:rPr>
              <a:t>harus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berupa</a:t>
            </a:r>
            <a:r>
              <a:rPr lang="en-US" sz="1300" dirty="0">
                <a:latin typeface="Times New Roman" panose="02020603050405020304" pitchFamily="18" charset="0"/>
                <a:cs typeface="Times New Roman" panose="02020603050405020304" pitchFamily="18" charset="0"/>
              </a:rPr>
              <a:t> email. Kita </a:t>
            </a:r>
            <a:r>
              <a:rPr lang="en-US" sz="1300" dirty="0" err="1">
                <a:latin typeface="Times New Roman" panose="02020603050405020304" pitchFamily="18" charset="0"/>
                <a:cs typeface="Times New Roman" panose="02020603050405020304" pitchFamily="18" charset="0"/>
              </a:rPr>
              <a:t>gunakan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validasi</a:t>
            </a:r>
            <a:r>
              <a:rPr lang="en-US" sz="1300" dirty="0">
                <a:latin typeface="Times New Roman" panose="02020603050405020304" pitchFamily="18" charset="0"/>
                <a:cs typeface="Times New Roman" panose="02020603050405020304" pitchFamily="18" charset="0"/>
              </a:rPr>
              <a:t> email</a:t>
            </a:r>
          </a:p>
          <a:p>
            <a:pPr marL="180194" indent="-180194">
              <a:buFont typeface="Arial" panose="020B0604020202020204" pitchFamily="34" charset="0"/>
              <a:buChar char="•"/>
            </a:pPr>
            <a:r>
              <a:rPr lang="en-US" sz="1300" b="1" dirty="0" err="1">
                <a:latin typeface="Times New Roman" panose="02020603050405020304" pitchFamily="18" charset="0"/>
                <a:cs typeface="Times New Roman" panose="02020603050405020304" pitchFamily="18" charset="0"/>
              </a:rPr>
              <a:t>same:field_lain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menandakan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bahwa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nilai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sebuah</a:t>
            </a:r>
            <a:r>
              <a:rPr lang="en-US" sz="1300" dirty="0">
                <a:latin typeface="Times New Roman" panose="02020603050405020304" pitchFamily="18" charset="0"/>
                <a:cs typeface="Times New Roman" panose="02020603050405020304" pitchFamily="18" charset="0"/>
              </a:rPr>
              <a:t> field </a:t>
            </a:r>
            <a:r>
              <a:rPr lang="en-US" sz="1300" dirty="0" err="1">
                <a:latin typeface="Times New Roman" panose="02020603050405020304" pitchFamily="18" charset="0"/>
                <a:cs typeface="Times New Roman" panose="02020603050405020304" pitchFamily="18" charset="0"/>
              </a:rPr>
              <a:t>harus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nilai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field_lain</a:t>
            </a:r>
            <a:r>
              <a:rPr lang="en-US" sz="1300" dirty="0">
                <a:latin typeface="Times New Roman" panose="02020603050405020304" pitchFamily="18" charset="0"/>
                <a:cs typeface="Times New Roman" panose="02020603050405020304" pitchFamily="18" charset="0"/>
              </a:rPr>
              <a:t>. </a:t>
            </a:r>
          </a:p>
          <a:p>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itu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panggil</a:t>
            </a:r>
            <a:r>
              <a:rPr lang="en-US" sz="1300" dirty="0">
                <a:latin typeface="Times New Roman" panose="02020603050405020304" pitchFamily="18" charset="0"/>
                <a:cs typeface="Times New Roman" panose="02020603050405020304" pitchFamily="18" charset="0"/>
              </a:rPr>
              <a:t> method </a:t>
            </a:r>
            <a:r>
              <a:rPr lang="en-US" sz="1300" b="1" dirty="0">
                <a:latin typeface="Times New Roman" panose="02020603050405020304" pitchFamily="18" charset="0"/>
                <a:cs typeface="Times New Roman" panose="02020603050405020304" pitchFamily="18" charset="0"/>
              </a:rPr>
              <a:t>validate() </a:t>
            </a:r>
            <a:r>
              <a:rPr lang="en-US" sz="1300" dirty="0">
                <a:latin typeface="Times New Roman" panose="02020603050405020304" pitchFamily="18" charset="0"/>
                <a:cs typeface="Times New Roman" panose="02020603050405020304" pitchFamily="18" charset="0"/>
              </a:rPr>
              <a:t>agar Laravel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validasi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terhadap</a:t>
            </a:r>
            <a:r>
              <a:rPr lang="en-US" sz="1300" dirty="0">
                <a:latin typeface="Times New Roman" panose="02020603050405020304" pitchFamily="18" charset="0"/>
                <a:cs typeface="Times New Roman" panose="02020603050405020304" pitchFamily="18" charset="0"/>
              </a:rPr>
              <a:t> </a:t>
            </a:r>
            <a:r>
              <a:rPr lang="en-US" sz="1300" b="1" dirty="0">
                <a:latin typeface="Times New Roman" panose="02020603050405020304" pitchFamily="18" charset="0"/>
                <a:cs typeface="Times New Roman" panose="02020603050405020304" pitchFamily="18" charset="0"/>
              </a:rPr>
              <a:t>$request-&gt;all() </a:t>
            </a:r>
            <a:r>
              <a:rPr lang="en-US" sz="1300" dirty="0">
                <a:latin typeface="Times New Roman" panose="02020603050405020304" pitchFamily="18" charset="0"/>
                <a:cs typeface="Times New Roman" panose="02020603050405020304" pitchFamily="18" charset="0"/>
              </a:rPr>
              <a:t>dan </a:t>
            </a:r>
            <a:r>
              <a:rPr lang="en-US" sz="1300" dirty="0" err="1">
                <a:latin typeface="Times New Roman" panose="02020603050405020304" pitchFamily="18" charset="0"/>
                <a:cs typeface="Times New Roman" panose="02020603050405020304" pitchFamily="18" charset="0"/>
              </a:rPr>
              <a:t>otomatis</a:t>
            </a:r>
            <a:r>
              <a:rPr lang="en-US" sz="1300" dirty="0">
                <a:latin typeface="Times New Roman" panose="02020603050405020304" pitchFamily="18" charset="0"/>
                <a:cs typeface="Times New Roman" panose="02020603050405020304" pitchFamily="18" charset="0"/>
              </a:rPr>
              <a:t> redirect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form </a:t>
            </a:r>
            <a:r>
              <a:rPr lang="en-US" sz="1300" dirty="0" err="1">
                <a:latin typeface="Times New Roman" panose="02020603050405020304" pitchFamily="18" charset="0"/>
                <a:cs typeface="Times New Roman" panose="02020603050405020304" pitchFamily="18" charset="0"/>
              </a:rPr>
              <a:t>jika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terjadi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kegagal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validasi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beserta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pesan</a:t>
            </a:r>
            <a:r>
              <a:rPr lang="en-US" sz="1300" dirty="0">
                <a:latin typeface="Times New Roman" panose="02020603050405020304" pitchFamily="18" charset="0"/>
                <a:cs typeface="Times New Roman" panose="02020603050405020304" pitchFamily="18" charset="0"/>
              </a:rPr>
              <a:t> error yang </a:t>
            </a:r>
            <a:r>
              <a:rPr lang="en-US" sz="1300" dirty="0" err="1">
                <a:latin typeface="Times New Roman" panose="02020603050405020304" pitchFamily="18" charset="0"/>
                <a:cs typeface="Times New Roman" panose="02020603050405020304" pitchFamily="18" charset="0"/>
              </a:rPr>
              <a:t>bisa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diakses</a:t>
            </a:r>
            <a:r>
              <a:rPr lang="en-US" sz="1300" dirty="0">
                <a:latin typeface="Times New Roman" panose="02020603050405020304" pitchFamily="18" charset="0"/>
                <a:cs typeface="Times New Roman" panose="02020603050405020304" pitchFamily="18" charset="0"/>
              </a:rPr>
              <a:t> di view. </a:t>
            </a:r>
          </a:p>
        </p:txBody>
      </p:sp>
    </p:spTree>
    <p:extLst>
      <p:ext uri="{BB962C8B-B14F-4D97-AF65-F5344CB8AC3E}">
        <p14:creationId xmlns:p14="http://schemas.microsoft.com/office/powerpoint/2010/main" val="2791122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r>
              <a:rPr lang="en-US" sz="1300" dirty="0">
                <a:latin typeface="Times New Roman" panose="02020603050405020304" pitchFamily="18" charset="0"/>
                <a:cs typeface="Times New Roman" panose="02020603050405020304" pitchFamily="18" charset="0"/>
              </a:rPr>
              <a:t>Kode program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penentuan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validasi</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saat</a:t>
            </a:r>
            <a:r>
              <a:rPr lang="en-US" sz="1300" dirty="0">
                <a:latin typeface="Times New Roman" panose="02020603050405020304" pitchFamily="18" charset="0"/>
                <a:cs typeface="Times New Roman" panose="02020603050405020304" pitchFamily="18" charset="0"/>
              </a:rPr>
              <a:t> input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store yang </a:t>
            </a:r>
            <a:r>
              <a:rPr lang="en-US" sz="1300" dirty="0" err="1">
                <a:latin typeface="Times New Roman" panose="02020603050405020304" pitchFamily="18" charset="0"/>
                <a:cs typeface="Times New Roman" panose="02020603050405020304" pitchFamily="18" charset="0"/>
              </a:rPr>
              <a:t>berada</a:t>
            </a:r>
            <a:r>
              <a:rPr lang="en-US" sz="1300" dirty="0">
                <a:latin typeface="Times New Roman" panose="02020603050405020304" pitchFamily="18" charset="0"/>
                <a:cs typeface="Times New Roman" panose="02020603050405020304" pitchFamily="18" charset="0"/>
              </a:rPr>
              <a:t>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BukuController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marL="180194" indent="-180194">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validasi</a:t>
            </a:r>
            <a:r>
              <a:rPr lang="en-US" sz="1300" b="1" dirty="0">
                <a:latin typeface="Consolas" panose="020B0609020204030204" pitchFamily="49" charset="0"/>
              </a:rPr>
              <a:t> = $request-&gt;validate([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seluruh</a:t>
            </a:r>
            <a:r>
              <a:rPr lang="en-US" sz="1300" dirty="0">
                <a:latin typeface="Times New Roman" panose="02020603050405020304" pitchFamily="18" charset="0"/>
                <a:cs typeface="Times New Roman" panose="02020603050405020304" pitchFamily="18" charset="0"/>
              </a:rPr>
              <a:t> request input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form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divalidasi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datanya</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isbn</a:t>
            </a:r>
            <a:r>
              <a:rPr lang="en-US" sz="1300" b="1" dirty="0">
                <a:latin typeface="Consolas" panose="020B0609020204030204" pitchFamily="49" charset="0"/>
              </a:rPr>
              <a:t>'=&gt;'required|unique:buku|max:20’,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field </a:t>
            </a:r>
            <a:r>
              <a:rPr lang="en-US" sz="1300" dirty="0" err="1">
                <a:latin typeface="Times New Roman" panose="02020603050405020304" pitchFamily="18" charset="0"/>
                <a:cs typeface="Times New Roman" panose="02020603050405020304" pitchFamily="18" charset="0"/>
              </a:rPr>
              <a:t>isbn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wajib</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diisi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bersifat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unik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atau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tidak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boleh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sama</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judul</a:t>
            </a:r>
            <a:r>
              <a:rPr lang="en-US" sz="1300" b="1" dirty="0">
                <a:latin typeface="Consolas" panose="020B0609020204030204" pitchFamily="49" charset="0"/>
              </a:rPr>
              <a:t>'=&gt;'required|max:100’,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field </a:t>
            </a:r>
            <a:r>
              <a:rPr lang="en-US" sz="1300" dirty="0" err="1">
                <a:latin typeface="Times New Roman" panose="02020603050405020304" pitchFamily="18" charset="0"/>
                <a:cs typeface="Times New Roman" panose="02020603050405020304" pitchFamily="18" charset="0"/>
              </a:rPr>
              <a:t>judul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wajib</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diisi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maksimal</a:t>
            </a:r>
            <a:r>
              <a:rPr lang="en-US" sz="1300" dirty="0">
                <a:latin typeface="Times New Roman" panose="02020603050405020304" pitchFamily="18" charset="0"/>
                <a:cs typeface="Times New Roman" panose="02020603050405020304" pitchFamily="18" charset="0"/>
              </a:rPr>
              <a:t> 100 </a:t>
            </a:r>
            <a:r>
              <a:rPr lang="en-US" sz="1300" dirty="0" err="1">
                <a:latin typeface="Times New Roman" panose="02020603050405020304" pitchFamily="18" charset="0"/>
                <a:cs typeface="Times New Roman" panose="02020603050405020304" pitchFamily="18" charset="0"/>
              </a:rPr>
              <a:t>karakter</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tahun_cetak</a:t>
            </a:r>
            <a:r>
              <a:rPr lang="en-US" sz="1300" b="1" dirty="0">
                <a:latin typeface="Consolas" panose="020B0609020204030204" pitchFamily="49" charset="0"/>
              </a:rPr>
              <a:t>'=&gt;'</a:t>
            </a:r>
            <a:r>
              <a:rPr lang="en-US" sz="1300" b="1" dirty="0" err="1">
                <a:latin typeface="Consolas" panose="020B0609020204030204" pitchFamily="49" charset="0"/>
              </a:rPr>
              <a:t>required|integer</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field </a:t>
            </a:r>
            <a:r>
              <a:rPr lang="en-US" sz="1300" dirty="0" err="1">
                <a:latin typeface="Times New Roman" panose="02020603050405020304" pitchFamily="18" charset="0"/>
                <a:cs typeface="Times New Roman" panose="02020603050405020304" pitchFamily="18" charset="0"/>
              </a:rPr>
              <a:t>tahun_cetak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wajib</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diisi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berupa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bilangan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bulat</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stok</a:t>
            </a:r>
            <a:r>
              <a:rPr lang="en-US" sz="1300" b="1" dirty="0">
                <a:latin typeface="Consolas" panose="020B0609020204030204" pitchFamily="49" charset="0"/>
              </a:rPr>
              <a:t>'=&gt;'</a:t>
            </a:r>
            <a:r>
              <a:rPr lang="en-US" sz="1300" b="1" dirty="0" err="1">
                <a:latin typeface="Consolas" panose="020B0609020204030204" pitchFamily="49" charset="0"/>
              </a:rPr>
              <a:t>required|numeric</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field </a:t>
            </a:r>
            <a:r>
              <a:rPr lang="en-US" sz="1300" dirty="0" err="1">
                <a:latin typeface="Times New Roman" panose="02020603050405020304" pitchFamily="18" charset="0"/>
                <a:cs typeface="Times New Roman" panose="02020603050405020304" pitchFamily="18" charset="0"/>
              </a:rPr>
              <a:t>stok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wajib</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diisi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berupa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angka</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idpenerbit</a:t>
            </a:r>
            <a:r>
              <a:rPr lang="en-US" sz="1300" b="1" dirty="0">
                <a:latin typeface="Consolas" panose="020B0609020204030204" pitchFamily="49" charset="0"/>
              </a:rPr>
              <a:t>'=&gt;'</a:t>
            </a:r>
            <a:r>
              <a:rPr lang="en-US" sz="1300" b="1" dirty="0" err="1">
                <a:latin typeface="Consolas" panose="020B0609020204030204" pitchFamily="49" charset="0"/>
              </a:rPr>
              <a:t>required|numeric</a:t>
            </a:r>
            <a:r>
              <a:rPr lang="en-US" sz="1300" b="1" dirty="0">
                <a:latin typeface="Consolas" panose="020B0609020204030204" pitchFamily="49" charset="0"/>
              </a:rPr>
              <a:t>’, '</a:t>
            </a:r>
            <a:r>
              <a:rPr lang="en-US" sz="1300" b="1" dirty="0" err="1">
                <a:latin typeface="Consolas" panose="020B0609020204030204" pitchFamily="49" charset="0"/>
              </a:rPr>
              <a:t>idpengarang</a:t>
            </a:r>
            <a:r>
              <a:rPr lang="en-US" sz="1300" b="1" dirty="0">
                <a:latin typeface="Consolas" panose="020B0609020204030204" pitchFamily="49" charset="0"/>
              </a:rPr>
              <a:t>'=&gt;'</a:t>
            </a:r>
            <a:r>
              <a:rPr lang="en-US" sz="1300" b="1" dirty="0" err="1">
                <a:latin typeface="Consolas" panose="020B0609020204030204" pitchFamily="49" charset="0"/>
              </a:rPr>
              <a:t>required|numeric</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field </a:t>
            </a:r>
            <a:r>
              <a:rPr lang="en-US" sz="1300" dirty="0" err="1">
                <a:latin typeface="Times New Roman" panose="02020603050405020304" pitchFamily="18" charset="0"/>
                <a:cs typeface="Times New Roman" panose="02020603050405020304" pitchFamily="18" charset="0"/>
              </a:rPr>
              <a:t>idpenerbit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wajib</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diisi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berupa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angka</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a:t>
            </a:r>
            <a:r>
              <a:rPr lang="en-US" sz="1300" b="1" dirty="0" err="1">
                <a:latin typeface="Consolas" panose="020B0609020204030204" pitchFamily="49" charset="0"/>
              </a:rPr>
              <a:t>kategori_id</a:t>
            </a:r>
            <a:r>
              <a:rPr lang="en-US" sz="1300" b="1" dirty="0">
                <a:latin typeface="Consolas" panose="020B0609020204030204" pitchFamily="49" charset="0"/>
              </a:rPr>
              <a:t>'=&gt;'</a:t>
            </a:r>
            <a:r>
              <a:rPr lang="en-US" sz="1300" b="1" dirty="0" err="1">
                <a:latin typeface="Consolas" panose="020B0609020204030204" pitchFamily="49" charset="0"/>
              </a:rPr>
              <a:t>required|numeric</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field </a:t>
            </a:r>
            <a:r>
              <a:rPr lang="en-US" sz="1300" dirty="0" err="1">
                <a:latin typeface="Times New Roman" panose="02020603050405020304" pitchFamily="18" charset="0"/>
                <a:cs typeface="Times New Roman" panose="02020603050405020304" pitchFamily="18" charset="0"/>
              </a:rPr>
              <a:t>kategori_id</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wajib</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diisi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berupa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angka</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'cover'=&gt;’nullable|image|mimes:jpg,jpeg,png,gif|max:2048’, </a:t>
            </a:r>
            <a:r>
              <a:rPr lang="en-US" sz="1300" dirty="0" err="1">
                <a:latin typeface="Times New Roman" panose="02020603050405020304" pitchFamily="18" charset="0"/>
                <a:cs typeface="Times New Roman" panose="02020603050405020304" pitchFamily="18" charset="0"/>
              </a:rPr>
              <a:t>berarti</a:t>
            </a:r>
            <a:r>
              <a:rPr lang="en-US" sz="1300" dirty="0">
                <a:latin typeface="Times New Roman" panose="02020603050405020304" pitchFamily="18" charset="0"/>
                <a:cs typeface="Times New Roman" panose="02020603050405020304" pitchFamily="18" charset="0"/>
              </a:rPr>
              <a:t> field cover </a:t>
            </a:r>
            <a:r>
              <a:rPr lang="en-US" sz="1300" dirty="0" err="1">
                <a:latin typeface="Times New Roman" panose="02020603050405020304" pitchFamily="18" charset="0"/>
                <a:cs typeface="Times New Roman" panose="02020603050405020304" pitchFamily="18" charset="0"/>
              </a:rPr>
              <a:t>tidak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wajib</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diisi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berupa</a:t>
            </a:r>
            <a:r>
              <a:rPr lang="en-US" sz="1300" dirty="0">
                <a:latin typeface="Times New Roman" panose="02020603050405020304" pitchFamily="18" charset="0"/>
                <a:cs typeface="Times New Roman" panose="02020603050405020304" pitchFamily="18" charset="0"/>
              </a:rPr>
              <a:t> fila </a:t>
            </a:r>
            <a:r>
              <a:rPr lang="en-US" sz="1300" dirty="0" err="1">
                <a:latin typeface="Times New Roman" panose="02020603050405020304" pitchFamily="18" charset="0"/>
                <a:cs typeface="Times New Roman" panose="02020603050405020304" pitchFamily="18" charset="0"/>
              </a:rPr>
              <a:t>gambar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ektensi</a:t>
            </a:r>
            <a:r>
              <a:rPr lang="en-US" sz="1300" dirty="0">
                <a:latin typeface="Times New Roman" panose="02020603050405020304" pitchFamily="18" charset="0"/>
                <a:cs typeface="Times New Roman" panose="02020603050405020304" pitchFamily="18" charset="0"/>
              </a:rPr>
              <a:t> file jpg, </a:t>
            </a:r>
            <a:r>
              <a:rPr lang="en-US" sz="1300" dirty="0" err="1">
                <a:latin typeface="Times New Roman" panose="02020603050405020304" pitchFamily="18" charset="0"/>
                <a:cs typeface="Times New Roman" panose="02020603050405020304" pitchFamily="18" charset="0"/>
              </a:rPr>
              <a:t>png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atau</a:t>
            </a:r>
            <a:r>
              <a:rPr lang="en-US" sz="1300" dirty="0">
                <a:latin typeface="Times New Roman" panose="02020603050405020304" pitchFamily="18" charset="0"/>
                <a:cs typeface="Times New Roman" panose="02020603050405020304" pitchFamily="18" charset="0"/>
              </a:rPr>
              <a:t> gif, </a:t>
            </a:r>
            <a:r>
              <a:rPr lang="en-US" sz="1300" dirty="0" err="1">
                <a:latin typeface="Times New Roman" panose="02020603050405020304" pitchFamily="18" charset="0"/>
                <a:cs typeface="Times New Roman" panose="02020603050405020304" pitchFamily="18" charset="0"/>
              </a:rPr>
              <a:t>maksimal</a:t>
            </a:r>
            <a:r>
              <a:rPr lang="en-US" sz="1300" dirty="0">
                <a:latin typeface="Times New Roman" panose="02020603050405020304" pitchFamily="18" charset="0"/>
                <a:cs typeface="Times New Roman" panose="02020603050405020304" pitchFamily="18" charset="0"/>
              </a:rPr>
              <a:t> 2048 KB.</a:t>
            </a:r>
            <a:endParaRPr lang="en-US" sz="1300" b="1" dirty="0">
              <a:latin typeface="Consolas" panose="020B0609020204030204" pitchFamily="49" charset="0"/>
            </a:endParaRPr>
          </a:p>
          <a:p>
            <a:endParaRPr lang="en-US" sz="1300" b="1" dirty="0">
              <a:latin typeface="Consolas" panose="020B0609020204030204" pitchFamily="49"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245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defTabSz="961034">
              <a:defRPr/>
            </a:pPr>
            <a:r>
              <a:rPr lang="en-US" dirty="0">
                <a:latin typeface="Times New Roman" panose="02020603050405020304" pitchFamily="18" charset="0"/>
                <a:cs typeface="Times New Roman" panose="02020603050405020304" pitchFamily="18" charset="0"/>
              </a:rPr>
              <a:t>Kode program di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slide </a:t>
            </a:r>
            <a:r>
              <a:rPr lang="en-US" dirty="0" err="1">
                <a:latin typeface="Times New Roman" panose="02020603050405020304" pitchFamily="18" charset="0"/>
                <a:cs typeface="Times New Roman" panose="02020603050405020304" pitchFamily="18" charset="0"/>
              </a:rPr>
              <a:t>merupakan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kesalahan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saat</a:t>
            </a:r>
            <a:r>
              <a:rPr lang="en-US" dirty="0">
                <a:latin typeface="Times New Roman" panose="02020603050405020304" pitchFamily="18" charset="0"/>
                <a:cs typeface="Times New Roman" panose="02020603050405020304" pitchFamily="18" charset="0"/>
              </a:rPr>
              <a:t> invalid input data </a:t>
            </a:r>
            <a:r>
              <a:rPr lang="en-US" dirty="0" err="1">
                <a:latin typeface="Times New Roman" panose="02020603050405020304" pitchFamily="18" charset="0"/>
                <a:cs typeface="Times New Roman" panose="02020603050405020304" pitchFamily="18" charset="0"/>
              </a:rPr>
              <a:t>buku</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fungsi</a:t>
            </a:r>
            <a:r>
              <a:rPr lang="en-US" dirty="0">
                <a:latin typeface="Times New Roman" panose="02020603050405020304" pitchFamily="18" charset="0"/>
                <a:cs typeface="Times New Roman" panose="02020603050405020304" pitchFamily="18" charset="0"/>
              </a:rPr>
              <a:t> store yang </a:t>
            </a:r>
            <a:r>
              <a:rPr lang="en-US" dirty="0" err="1">
                <a:latin typeface="Times New Roman" panose="02020603050405020304" pitchFamily="18" charset="0"/>
                <a:cs typeface="Times New Roman" panose="02020603050405020304" pitchFamily="18" charset="0"/>
              </a:rPr>
              <a:t>berada</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BukuController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penjelasan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kode</a:t>
            </a:r>
            <a:r>
              <a:rPr lang="en-US" dirty="0">
                <a:latin typeface="Times New Roman" panose="02020603050405020304" pitchFamily="18" charset="0"/>
                <a:cs typeface="Times New Roman" panose="02020603050405020304" pitchFamily="18" charset="0"/>
              </a:rPr>
              <a:t> program </a:t>
            </a:r>
            <a:r>
              <a:rPr lang="en-US" dirty="0" err="1">
                <a:latin typeface="Times New Roman" panose="02020603050405020304" pitchFamily="18" charset="0"/>
                <a:cs typeface="Times New Roman" panose="02020603050405020304" pitchFamily="18" charset="0"/>
              </a:rPr>
              <a:t>sebagai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berikut</a:t>
            </a:r>
            <a:r>
              <a:rPr lang="en-US" dirty="0">
                <a:latin typeface="Times New Roman" panose="02020603050405020304" pitchFamily="18" charset="0"/>
                <a:cs typeface="Times New Roman" panose="02020603050405020304" pitchFamily="18" charset="0"/>
              </a:rPr>
              <a:t>:</a:t>
            </a:r>
          </a:p>
          <a:p>
            <a:pPr defTabSz="961034">
              <a:defRPr/>
            </a:pPr>
            <a:endParaRPr lang="en-US"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isbn.required</a:t>
            </a:r>
            <a:r>
              <a:rPr lang="en-US" b="1" dirty="0">
                <a:latin typeface="Times New Roman" panose="02020603050405020304" pitchFamily="18" charset="0"/>
                <a:cs typeface="Times New Roman" panose="02020603050405020304" pitchFamily="18" charset="0"/>
              </a:rPr>
              <a:t>'=&gt;'ISBN </a:t>
            </a:r>
            <a:r>
              <a:rPr lang="en-US" b="1" dirty="0" err="1">
                <a:latin typeface="Times New Roman" panose="02020603050405020304" pitchFamily="18" charset="0"/>
                <a:cs typeface="Times New Roman" panose="02020603050405020304" pitchFamily="18" charset="0"/>
              </a:rPr>
              <a:t>Wajib</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untuk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diisi</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berarti</a:t>
            </a:r>
            <a:r>
              <a:rPr lang="en-US" dirty="0">
                <a:latin typeface="Times New Roman" panose="02020603050405020304" pitchFamily="18" charset="0"/>
                <a:cs typeface="Times New Roman" panose="02020603050405020304" pitchFamily="18" charset="0"/>
              </a:rPr>
              <a:t> field </a:t>
            </a:r>
            <a:r>
              <a:rPr lang="en-US" dirty="0" err="1">
                <a:latin typeface="Times New Roman" panose="02020603050405020304" pitchFamily="18" charset="0"/>
                <a:cs typeface="Times New Roman" panose="02020603050405020304" pitchFamily="18" charset="0"/>
              </a:rPr>
              <a:t>isbn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wajib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diisi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kosong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tampil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kesalahan</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isbn.unique</a:t>
            </a:r>
            <a:r>
              <a:rPr lang="en-US" b="1" dirty="0">
                <a:latin typeface="Times New Roman" panose="02020603050405020304" pitchFamily="18" charset="0"/>
                <a:cs typeface="Times New Roman" panose="02020603050405020304" pitchFamily="18" charset="0"/>
              </a:rPr>
              <a:t>'=&gt;'</a:t>
            </a:r>
            <a:r>
              <a:rPr lang="en-US" b="1" dirty="0" err="1">
                <a:latin typeface="Times New Roman" panose="02020603050405020304" pitchFamily="18" charset="0"/>
                <a:cs typeface="Times New Roman" panose="02020603050405020304" pitchFamily="18" charset="0"/>
              </a:rPr>
              <a:t>Sudah</a:t>
            </a:r>
            <a:r>
              <a:rPr lang="en-US" b="1" dirty="0">
                <a:latin typeface="Times New Roman" panose="02020603050405020304" pitchFamily="18" charset="0"/>
                <a:cs typeface="Times New Roman" panose="02020603050405020304" pitchFamily="18" charset="0"/>
              </a:rPr>
              <a:t> Ada ISBN </a:t>
            </a:r>
            <a:r>
              <a:rPr lang="en-US" b="1" dirty="0" err="1">
                <a:latin typeface="Times New Roman" panose="02020603050405020304" pitchFamily="18" charset="0"/>
                <a:cs typeface="Times New Roman" panose="02020603050405020304" pitchFamily="18" charset="0"/>
              </a:rPr>
              <a:t>ini</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berarti</a:t>
            </a:r>
            <a:r>
              <a:rPr lang="en-US" dirty="0">
                <a:latin typeface="Times New Roman" panose="02020603050405020304" pitchFamily="18" charset="0"/>
                <a:cs typeface="Times New Roman" panose="02020603050405020304" pitchFamily="18" charset="0"/>
              </a:rPr>
              <a:t> field </a:t>
            </a:r>
            <a:r>
              <a:rPr lang="en-US" dirty="0" err="1">
                <a:latin typeface="Times New Roman" panose="02020603050405020304" pitchFamily="18" charset="0"/>
                <a:cs typeface="Times New Roman" panose="02020603050405020304" pitchFamily="18" charset="0"/>
              </a:rPr>
              <a:t>isbn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bersifat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sama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tampil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kesalahan</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judul.required</a:t>
            </a:r>
            <a:r>
              <a:rPr lang="en-US" b="1" dirty="0">
                <a:latin typeface="Times New Roman" panose="02020603050405020304" pitchFamily="18" charset="0"/>
                <a:cs typeface="Times New Roman" panose="02020603050405020304" pitchFamily="18" charset="0"/>
              </a:rPr>
              <a:t>'=&gt;'</a:t>
            </a:r>
            <a:r>
              <a:rPr lang="en-US" b="1" dirty="0" err="1">
                <a:latin typeface="Times New Roman" panose="02020603050405020304" pitchFamily="18" charset="0"/>
                <a:cs typeface="Times New Roman" panose="02020603050405020304" pitchFamily="18" charset="0"/>
              </a:rPr>
              <a:t>Judul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Buku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Wajib</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untuk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diisi</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berarti</a:t>
            </a:r>
            <a:r>
              <a:rPr lang="en-US" dirty="0">
                <a:latin typeface="Times New Roman" panose="02020603050405020304" pitchFamily="18" charset="0"/>
                <a:cs typeface="Times New Roman" panose="02020603050405020304" pitchFamily="18" charset="0"/>
              </a:rPr>
              <a:t> field </a:t>
            </a:r>
            <a:r>
              <a:rPr lang="en-US" dirty="0" err="1">
                <a:latin typeface="Times New Roman" panose="02020603050405020304" pitchFamily="18" charset="0"/>
                <a:cs typeface="Times New Roman" panose="02020603050405020304" pitchFamily="18" charset="0"/>
              </a:rPr>
              <a:t>judul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wajib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diisi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kosong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tampil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kesalahan</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stok.numeric</a:t>
            </a:r>
            <a:r>
              <a:rPr lang="en-US" b="1" dirty="0">
                <a:latin typeface="Times New Roman" panose="02020603050405020304" pitchFamily="18" charset="0"/>
                <a:cs typeface="Times New Roman" panose="02020603050405020304" pitchFamily="18" charset="0"/>
              </a:rPr>
              <a:t>'=&gt;'Stok </a:t>
            </a:r>
            <a:r>
              <a:rPr lang="en-US" b="1" dirty="0" err="1">
                <a:latin typeface="Times New Roman" panose="02020603050405020304" pitchFamily="18" charset="0"/>
                <a:cs typeface="Times New Roman" panose="02020603050405020304" pitchFamily="18" charset="0"/>
              </a:rPr>
              <a:t>Buku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Bertipe</a:t>
            </a:r>
            <a:r>
              <a:rPr lang="en-US" b="1" dirty="0">
                <a:latin typeface="Times New Roman" panose="02020603050405020304" pitchFamily="18" charset="0"/>
                <a:cs typeface="Times New Roman" panose="02020603050405020304" pitchFamily="18" charset="0"/>
              </a:rPr>
              <a:t> Numeric’, </a:t>
            </a:r>
            <a:r>
              <a:rPr lang="en-US" dirty="0" err="1">
                <a:latin typeface="Times New Roman" panose="02020603050405020304" pitchFamily="18" charset="0"/>
                <a:cs typeface="Times New Roman" panose="02020603050405020304" pitchFamily="18" charset="0"/>
              </a:rPr>
              <a:t>berarti</a:t>
            </a:r>
            <a:r>
              <a:rPr lang="en-US" dirty="0">
                <a:latin typeface="Times New Roman" panose="02020603050405020304" pitchFamily="18" charset="0"/>
                <a:cs typeface="Times New Roman" panose="02020603050405020304" pitchFamily="18" charset="0"/>
              </a:rPr>
              <a:t> field </a:t>
            </a:r>
            <a:r>
              <a:rPr lang="en-US" dirty="0" err="1">
                <a:latin typeface="Times New Roman" panose="02020603050405020304" pitchFamily="18" charset="0"/>
                <a:cs typeface="Times New Roman" panose="02020603050405020304" pitchFamily="18" charset="0"/>
              </a:rPr>
              <a:t>stok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berupa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angka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selain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angka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tampil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kesalahan</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idpenerbit.required</a:t>
            </a:r>
            <a:r>
              <a:rPr lang="en-US" b="1" dirty="0">
                <a:latin typeface="Times New Roman" panose="02020603050405020304" pitchFamily="18" charset="0"/>
                <a:cs typeface="Times New Roman" panose="02020603050405020304" pitchFamily="18" charset="0"/>
              </a:rPr>
              <a:t>'=&gt;'</a:t>
            </a:r>
            <a:r>
              <a:rPr lang="en-US" b="1" dirty="0" err="1">
                <a:latin typeface="Times New Roman" panose="02020603050405020304" pitchFamily="18" charset="0"/>
                <a:cs typeface="Times New Roman" panose="02020603050405020304" pitchFamily="18" charset="0"/>
              </a:rPr>
              <a:t>Penerbit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Wajib</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untuk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diisi</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berarti</a:t>
            </a:r>
            <a:r>
              <a:rPr lang="en-US" dirty="0">
                <a:latin typeface="Times New Roman" panose="02020603050405020304" pitchFamily="18" charset="0"/>
                <a:cs typeface="Times New Roman" panose="02020603050405020304" pitchFamily="18" charset="0"/>
              </a:rPr>
              <a:t> field </a:t>
            </a:r>
            <a:r>
              <a:rPr lang="en-US" dirty="0" err="1">
                <a:latin typeface="Times New Roman" panose="02020603050405020304" pitchFamily="18" charset="0"/>
                <a:cs typeface="Times New Roman" panose="02020603050405020304" pitchFamily="18" charset="0"/>
              </a:rPr>
              <a:t>idpenerbit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wajib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diisi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kosong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tampil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kesalahan</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idpengarang.required</a:t>
            </a:r>
            <a:r>
              <a:rPr lang="en-US" b="1" dirty="0">
                <a:latin typeface="Times New Roman" panose="02020603050405020304" pitchFamily="18" charset="0"/>
                <a:cs typeface="Times New Roman" panose="02020603050405020304" pitchFamily="18" charset="0"/>
              </a:rPr>
              <a:t>'=&gt;'</a:t>
            </a:r>
            <a:r>
              <a:rPr lang="en-US" b="1" dirty="0" err="1">
                <a:latin typeface="Times New Roman" panose="02020603050405020304" pitchFamily="18" charset="0"/>
                <a:cs typeface="Times New Roman" panose="02020603050405020304" pitchFamily="18" charset="0"/>
              </a:rPr>
              <a:t>Pengarang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Buku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Wajib</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untuk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diisi</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berarti</a:t>
            </a:r>
            <a:r>
              <a:rPr lang="en-US" dirty="0">
                <a:latin typeface="Times New Roman" panose="02020603050405020304" pitchFamily="18" charset="0"/>
                <a:cs typeface="Times New Roman" panose="02020603050405020304" pitchFamily="18" charset="0"/>
              </a:rPr>
              <a:t> field </a:t>
            </a:r>
            <a:r>
              <a:rPr lang="en-US" dirty="0" err="1">
                <a:latin typeface="Times New Roman" panose="02020603050405020304" pitchFamily="18" charset="0"/>
                <a:cs typeface="Times New Roman" panose="02020603050405020304" pitchFamily="18" charset="0"/>
              </a:rPr>
              <a:t>idpengarang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wajib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diisi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kosong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tampil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kesalahan</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kategori_id.required</a:t>
            </a:r>
            <a:r>
              <a:rPr lang="en-US" b="1" dirty="0">
                <a:latin typeface="Times New Roman" panose="02020603050405020304" pitchFamily="18" charset="0"/>
                <a:cs typeface="Times New Roman" panose="02020603050405020304" pitchFamily="18" charset="0"/>
              </a:rPr>
              <a:t>'=&gt;'</a:t>
            </a:r>
            <a:r>
              <a:rPr lang="en-US" b="1" dirty="0" err="1">
                <a:latin typeface="Times New Roman" panose="02020603050405020304" pitchFamily="18" charset="0"/>
                <a:cs typeface="Times New Roman" panose="02020603050405020304" pitchFamily="18" charset="0"/>
              </a:rPr>
              <a:t>Kategori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Buku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Wajib</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untuk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diisi</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berarti</a:t>
            </a:r>
            <a:r>
              <a:rPr lang="en-US" dirty="0">
                <a:latin typeface="Times New Roman" panose="02020603050405020304" pitchFamily="18" charset="0"/>
                <a:cs typeface="Times New Roman" panose="02020603050405020304" pitchFamily="18" charset="0"/>
              </a:rPr>
              <a:t> field </a:t>
            </a:r>
            <a:r>
              <a:rPr lang="en-US" dirty="0" err="1">
                <a:latin typeface="Times New Roman" panose="02020603050405020304" pitchFamily="18" charset="0"/>
                <a:cs typeface="Times New Roman" panose="02020603050405020304" pitchFamily="18" charset="0"/>
              </a:rPr>
              <a:t>kategori_id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wajib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diisi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kosong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tampil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kesalahan</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cover.image</a:t>
            </a:r>
            <a:r>
              <a:rPr lang="en-US" b="1" dirty="0">
                <a:latin typeface="Times New Roman" panose="02020603050405020304" pitchFamily="18" charset="0"/>
                <a:cs typeface="Times New Roman" panose="02020603050405020304" pitchFamily="18" charset="0"/>
              </a:rPr>
              <a:t>'=&gt;' 'File </a:t>
            </a:r>
            <a:r>
              <a:rPr lang="en-US" b="1" dirty="0" err="1">
                <a:latin typeface="Times New Roman" panose="02020603050405020304" pitchFamily="18" charset="0"/>
                <a:cs typeface="Times New Roman" panose="02020603050405020304" pitchFamily="18" charset="0"/>
              </a:rPr>
              <a:t>ektensi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harus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jpg,jpeg,png</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berarti</a:t>
            </a:r>
            <a:r>
              <a:rPr lang="en-US" dirty="0">
                <a:latin typeface="Times New Roman" panose="02020603050405020304" pitchFamily="18" charset="0"/>
                <a:cs typeface="Times New Roman" panose="02020603050405020304" pitchFamily="18" charset="0"/>
              </a:rPr>
              <a:t> field cover </a:t>
            </a:r>
            <a:r>
              <a:rPr lang="en-US" dirty="0" err="1">
                <a:latin typeface="Times New Roman" panose="02020603050405020304" pitchFamily="18" charset="0"/>
                <a:cs typeface="Times New Roman" panose="02020603050405020304" pitchFamily="18" charset="0"/>
              </a:rPr>
              <a:t>berupa</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gambar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selain</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gambar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tampil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kesalahan</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cover.max</a:t>
            </a:r>
            <a:r>
              <a:rPr lang="en-US" b="1" dirty="0">
                <a:latin typeface="Times New Roman" panose="02020603050405020304" pitchFamily="18" charset="0"/>
                <a:cs typeface="Times New Roman" panose="02020603050405020304" pitchFamily="18" charset="0"/>
              </a:rPr>
              <a:t>'=&gt;'</a:t>
            </a:r>
            <a:r>
              <a:rPr lang="en-US" b="1" dirty="0" err="1">
                <a:latin typeface="Times New Roman" panose="02020603050405020304" pitchFamily="18" charset="0"/>
                <a:cs typeface="Times New Roman" panose="02020603050405020304" pitchFamily="18" charset="0"/>
              </a:rPr>
              <a:t>Ukuran</a:t>
            </a:r>
            <a:r>
              <a:rPr lang="en-US" b="1" dirty="0">
                <a:latin typeface="Times New Roman" panose="02020603050405020304" pitchFamily="18" charset="0"/>
                <a:cs typeface="Times New Roman" panose="02020603050405020304" pitchFamily="18" charset="0"/>
              </a:rPr>
              <a:t> File </a:t>
            </a:r>
            <a:r>
              <a:rPr lang="en-US" b="1" dirty="0" err="1">
                <a:latin typeface="Times New Roman" panose="02020603050405020304" pitchFamily="18" charset="0"/>
                <a:cs typeface="Times New Roman" panose="02020603050405020304" pitchFamily="18" charset="0"/>
              </a:rPr>
              <a:t>Maksimal</a:t>
            </a:r>
            <a:r>
              <a:rPr lang="en-US" b="1" dirty="0">
                <a:latin typeface="Times New Roman" panose="02020603050405020304" pitchFamily="18" charset="0"/>
                <a:cs typeface="Times New Roman" panose="02020603050405020304" pitchFamily="18" charset="0"/>
              </a:rPr>
              <a:t> 2048’, </a:t>
            </a:r>
            <a:r>
              <a:rPr lang="en-US" dirty="0" err="1">
                <a:latin typeface="Times New Roman" panose="02020603050405020304" pitchFamily="18" charset="0"/>
                <a:cs typeface="Times New Roman" panose="02020603050405020304" pitchFamily="18" charset="0"/>
              </a:rPr>
              <a:t>berarti</a:t>
            </a:r>
            <a:r>
              <a:rPr lang="en-US" dirty="0">
                <a:latin typeface="Times New Roman" panose="02020603050405020304" pitchFamily="18" charset="0"/>
                <a:cs typeface="Times New Roman" panose="02020603050405020304" pitchFamily="18" charset="0"/>
              </a:rPr>
              <a:t> field cover file </a:t>
            </a:r>
            <a:r>
              <a:rPr lang="en-US" dirty="0" err="1">
                <a:latin typeface="Times New Roman" panose="02020603050405020304" pitchFamily="18" charset="0"/>
                <a:cs typeface="Times New Roman" panose="02020603050405020304" pitchFamily="18" charset="0"/>
              </a:rPr>
              <a:t>gambarnya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ukurannya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maksimal</a:t>
            </a:r>
            <a:r>
              <a:rPr lang="en-US" dirty="0">
                <a:latin typeface="Times New Roman" panose="02020603050405020304" pitchFamily="18" charset="0"/>
                <a:cs typeface="Times New Roman" panose="02020603050405020304" pitchFamily="18" charset="0"/>
              </a:rPr>
              <a:t> 2048 KB, </a:t>
            </a:r>
            <a:r>
              <a:rPr lang="en-US" dirty="0" err="1">
                <a:latin typeface="Times New Roman" panose="02020603050405020304" pitchFamily="18" charset="0"/>
                <a:cs typeface="Times New Roman" panose="02020603050405020304" pitchFamily="18" charset="0"/>
              </a:rPr>
              <a:t>jika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tampil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kesalahan</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defTabSz="961034">
              <a:defRPr/>
            </a:pPr>
            <a:endParaRPr lang="en-US"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288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nSpc>
                <a:spcPct val="150000"/>
              </a:lnSpc>
            </a:pPr>
            <a:r>
              <a:rPr lang="en-US" sz="1300" dirty="0">
                <a:latin typeface="Times New Roman" panose="02020603050405020304" pitchFamily="18" charset="0"/>
                <a:cs typeface="Times New Roman" panose="02020603050405020304" pitchFamily="18" charset="0"/>
              </a:rPr>
              <a:t>Kode program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contoh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seluruh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kesalahan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validasi</a:t>
            </a:r>
            <a:r>
              <a:rPr lang="en-US" sz="1300" dirty="0">
                <a:latin typeface="Times New Roman" panose="02020603050405020304" pitchFamily="18" charset="0"/>
                <a:cs typeface="Times New Roman" panose="02020603050405020304" pitchFamily="18" charset="0"/>
              </a:rPr>
              <a:t> form </a:t>
            </a:r>
            <a:r>
              <a:rPr lang="en-US" sz="1300" dirty="0" err="1">
                <a:latin typeface="Times New Roman" panose="02020603050405020304" pitchFamily="18" charset="0"/>
                <a:cs typeface="Times New Roman" panose="02020603050405020304" pitchFamily="18" charset="0"/>
              </a:rPr>
              <a:t>saat</a:t>
            </a:r>
            <a:r>
              <a:rPr lang="en-US" sz="1300" dirty="0">
                <a:latin typeface="Times New Roman" panose="02020603050405020304" pitchFamily="18" charset="0"/>
                <a:cs typeface="Times New Roman" panose="02020603050405020304" pitchFamily="18" charset="0"/>
              </a:rPr>
              <a:t> input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@if ($errors-&gt;any()) </a:t>
            </a:r>
            <a:r>
              <a:rPr lang="en-US" sz="1300" dirty="0" err="1">
                <a:latin typeface="Times New Roman" panose="02020603050405020304" pitchFamily="18" charset="0"/>
                <a:cs typeface="Times New Roman" panose="02020603050405020304" pitchFamily="18" charset="0"/>
              </a:rPr>
              <a:t>pernyataan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jika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terjadi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suatu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kesalahan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inputa</a:t>
            </a:r>
            <a:r>
              <a:rPr lang="en-US" sz="1300" dirty="0">
                <a:latin typeface="Times New Roman" panose="02020603050405020304" pitchFamily="18" charset="0"/>
                <a:cs typeface="Times New Roman" panose="02020603050405020304" pitchFamily="18" charset="0"/>
              </a:rPr>
              <a:t> data.</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&lt;div </a:t>
            </a:r>
            <a:r>
              <a:rPr lang="en-US" sz="1300" b="1" i="1" dirty="0">
                <a:latin typeface="Consolas" panose="020B0609020204030204" pitchFamily="49" charset="0"/>
              </a:rPr>
              <a:t>class</a:t>
            </a:r>
            <a:r>
              <a:rPr lang="en-US" sz="1300" b="1" dirty="0">
                <a:latin typeface="Consolas" panose="020B0609020204030204" pitchFamily="49" charset="0"/>
              </a:rPr>
              <a:t>="alert alert-danger"&gt;&lt;ul&gt;</a:t>
            </a:r>
            <a:r>
              <a:rPr lang="en-US" sz="1300" dirty="0">
                <a:latin typeface="Times New Roman" panose="02020603050405020304" pitchFamily="18" charset="0"/>
                <a:cs typeface="Times New Roman" panose="02020603050405020304" pitchFamily="18" charset="0"/>
              </a:rPr>
              <a:t> style </a:t>
            </a:r>
            <a:r>
              <a:rPr lang="en-US" sz="1300" dirty="0" err="1">
                <a:latin typeface="Times New Roman" panose="02020603050405020304" pitchFamily="18" charset="0"/>
                <a:cs typeface="Times New Roman" panose="02020603050405020304" pitchFamily="18" charset="0"/>
              </a:rPr>
              <a:t>css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ditampilkan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kesalahan</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@foreach ($errors-&gt;all() as $error) &lt;li&gt;{{ $error }}&lt;/li&gt;@</a:t>
            </a:r>
            <a:r>
              <a:rPr lang="en-US" sz="1300" b="1" dirty="0" err="1">
                <a:latin typeface="Consolas" panose="020B0609020204030204" pitchFamily="49" charset="0"/>
              </a:rPr>
              <a:t>endforeach</a:t>
            </a:r>
            <a:r>
              <a:rPr lang="en-US" sz="1300" b="1" dirty="0">
                <a:latin typeface="Consolas" panose="020B0609020204030204" pitchFamily="49" charset="0"/>
              </a:rPr>
              <a:t> &lt;/ul&gt;&lt;/div&gt;</a:t>
            </a:r>
            <a:r>
              <a:rPr lang="en-US" sz="1300" dirty="0">
                <a:latin typeface="Times New Roman" panose="02020603050405020304" pitchFamily="18" charset="0"/>
                <a:cs typeface="Times New Roman" panose="02020603050405020304" pitchFamily="18" charset="0"/>
              </a:rPr>
              <a:t> looping </a:t>
            </a:r>
            <a:r>
              <a:rPr lang="en-US" sz="1300" dirty="0" err="1">
                <a:latin typeface="Times New Roman" panose="02020603050405020304" pitchFamily="18" charset="0"/>
                <a:cs typeface="Times New Roman" panose="02020603050405020304" pitchFamily="18" charset="0"/>
              </a:rPr>
              <a:t>pesan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kesalahan</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@endif </a:t>
            </a:r>
            <a:r>
              <a:rPr lang="en-US" sz="1300" dirty="0" err="1">
                <a:latin typeface="Times New Roman" panose="02020603050405020304" pitchFamily="18" charset="0"/>
                <a:cs typeface="Times New Roman" panose="02020603050405020304" pitchFamily="18" charset="0"/>
              </a:rPr>
              <a:t>akhir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pernyataan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validasi</a:t>
            </a:r>
            <a:r>
              <a:rPr lang="en-US" sz="1300" dirty="0">
                <a:latin typeface="Times New Roman" panose="02020603050405020304" pitchFamily="18" charset="0"/>
                <a:cs typeface="Times New Roman" panose="02020603050405020304" pitchFamily="18" charset="0"/>
              </a:rPr>
              <a:t> data.</a:t>
            </a:r>
            <a:endParaRPr lang="en-US" sz="1300" b="1" dirty="0">
              <a:latin typeface="Consolas" panose="020B0609020204030204" pitchFamily="49"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131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menampilkan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seluruh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kesalahan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saat</a:t>
            </a:r>
            <a:r>
              <a:rPr lang="en-US" sz="1300" dirty="0">
                <a:latin typeface="Times New Roman" panose="02020603050405020304" pitchFamily="18" charset="0"/>
                <a:cs typeface="Times New Roman" panose="02020603050405020304" pitchFamily="18" charset="0"/>
              </a:rPr>
              <a:t> input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pada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langkah-langkahnya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60557" indent="-160557" algn="just" defTabSz="961034">
              <a:lnSpc>
                <a:spcPct val="150000"/>
              </a:lnSpc>
              <a:buFont typeface="Arial" panose="020B0604020202020204" pitchFamily="34" charset="0"/>
              <a:buChar char="•"/>
              <a:defRPr/>
            </a:pPr>
            <a:r>
              <a:rPr lang="en-US" sz="1300" dirty="0" err="1">
                <a:latin typeface="Times New Roman" panose="02020603050405020304" pitchFamily="18" charset="0"/>
                <a:cs typeface="Times New Roman" panose="02020603050405020304" pitchFamily="18" charset="0"/>
              </a:rPr>
              <a:t>Hidupkan</a:t>
            </a:r>
            <a:r>
              <a:rPr lang="en-US" sz="1300" dirty="0">
                <a:latin typeface="Times New Roman" panose="02020603050405020304" pitchFamily="18" charset="0"/>
                <a:cs typeface="Times New Roman" panose="02020603050405020304" pitchFamily="18" charset="0"/>
              </a:rPr>
              <a:t> service apache/web server Anda.</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Buka CMD, </a:t>
            </a:r>
            <a:r>
              <a:rPr lang="en-US" sz="1300" dirty="0" err="1">
                <a:latin typeface="Times New Roman" panose="02020603050405020304" pitchFamily="18" charset="0"/>
                <a:cs typeface="Times New Roman" panose="02020603050405020304" pitchFamily="18" charset="0"/>
              </a:rPr>
              <a:t>lalu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masuk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folder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web Laravel Anda</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Pada CMD </a:t>
            </a:r>
            <a:r>
              <a:rPr lang="en-US" sz="1300" dirty="0" err="1">
                <a:latin typeface="Times New Roman" panose="02020603050405020304" pitchFamily="18" charset="0"/>
                <a:cs typeface="Times New Roman" panose="02020603050405020304" pitchFamily="18" charset="0"/>
              </a:rPr>
              <a:t>ketikkan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perintah</a:t>
            </a:r>
            <a:r>
              <a:rPr lang="en-US" sz="1300" dirty="0">
                <a:latin typeface="Times New Roman" panose="02020603050405020304" pitchFamily="18" charset="0"/>
                <a:cs typeface="Times New Roman" panose="02020603050405020304" pitchFamily="18" charset="0"/>
              </a:rPr>
              <a:t>: </a:t>
            </a:r>
            <a:r>
              <a:rPr lang="en-US" sz="1300" b="1" dirty="0">
                <a:latin typeface="Times New Roman" panose="02020603050405020304" pitchFamily="18" charset="0"/>
                <a:cs typeface="Times New Roman" panose="02020603050405020304" pitchFamily="18" charset="0"/>
              </a:rPr>
              <a:t>php artisan serve</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Buka salah </a:t>
            </a:r>
            <a:r>
              <a:rPr lang="en-US" sz="1300" dirty="0" err="1">
                <a:latin typeface="Times New Roman" panose="02020603050405020304" pitchFamily="18" charset="0"/>
                <a:cs typeface="Times New Roman" panose="02020603050405020304" pitchFamily="18" charset="0"/>
              </a:rPr>
              <a:t>satu</a:t>
            </a:r>
            <a:r>
              <a:rPr lang="en-US" sz="1300" dirty="0">
                <a:latin typeface="Times New Roman" panose="02020603050405020304" pitchFamily="18" charset="0"/>
                <a:cs typeface="Times New Roman" panose="02020603050405020304" pitchFamily="18" charset="0"/>
              </a:rPr>
              <a:t> web browser </a:t>
            </a:r>
            <a:r>
              <a:rPr lang="en-US" sz="1300" dirty="0" err="1">
                <a:latin typeface="Times New Roman" panose="02020603050405020304" pitchFamily="18" charset="0"/>
                <a:cs typeface="Times New Roman" panose="02020603050405020304" pitchFamily="18" charset="0"/>
              </a:rPr>
              <a:t>kesukaan</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misal</a:t>
            </a:r>
            <a:r>
              <a:rPr lang="en-US" sz="1300" dirty="0">
                <a:latin typeface="Times New Roman" panose="02020603050405020304" pitchFamily="18" charset="0"/>
                <a:cs typeface="Times New Roman" panose="02020603050405020304" pitchFamily="18" charset="0"/>
              </a:rPr>
              <a:t>: Google Chrome </a:t>
            </a:r>
            <a:r>
              <a:rPr lang="en-US" sz="1300" dirty="0" err="1">
                <a:latin typeface="Times New Roman" panose="02020603050405020304" pitchFamily="18" charset="0"/>
                <a:cs typeface="Times New Roman" panose="02020603050405020304" pitchFamily="18" charset="0"/>
              </a:rPr>
              <a:t>atau</a:t>
            </a:r>
            <a:r>
              <a:rPr lang="en-US" sz="1300" dirty="0">
                <a:latin typeface="Times New Roman" panose="02020603050405020304" pitchFamily="18" charset="0"/>
                <a:cs typeface="Times New Roman" panose="02020603050405020304" pitchFamily="18" charset="0"/>
              </a:rPr>
              <a:t> Firefox</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Pada </a:t>
            </a:r>
            <a:r>
              <a:rPr lang="en-US" sz="1300" dirty="0" err="1">
                <a:latin typeface="Times New Roman" panose="02020603050405020304" pitchFamily="18" charset="0"/>
                <a:cs typeface="Times New Roman" panose="02020603050405020304" pitchFamily="18" charset="0"/>
              </a:rPr>
              <a:t>halaman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klik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tombol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Tambah</a:t>
            </a:r>
            <a:r>
              <a:rPr lang="en-US" sz="1300" dirty="0">
                <a:latin typeface="Times New Roman" panose="02020603050405020304" pitchFamily="18" charset="0"/>
                <a:cs typeface="Times New Roman" panose="02020603050405020304" pitchFamily="18" charset="0"/>
              </a:rPr>
              <a:t>. </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Pada </a:t>
            </a:r>
            <a:r>
              <a:rPr lang="en-US" sz="1300" dirty="0" err="1">
                <a:latin typeface="Times New Roman" panose="02020603050405020304" pitchFamily="18" charset="0"/>
                <a:cs typeface="Times New Roman" panose="02020603050405020304" pitchFamily="18" charset="0"/>
              </a:rPr>
              <a:t>alamat</a:t>
            </a:r>
            <a:r>
              <a:rPr lang="en-US" sz="1300" dirty="0">
                <a:latin typeface="Times New Roman" panose="02020603050405020304" pitchFamily="18" charset="0"/>
                <a:cs typeface="Times New Roman" panose="02020603050405020304" pitchFamily="18" charset="0"/>
              </a:rPr>
              <a:t> web/</a:t>
            </a:r>
            <a:r>
              <a:rPr lang="en-US" sz="1300" dirty="0" err="1">
                <a:latin typeface="Times New Roman" panose="02020603050405020304" pitchFamily="18" charset="0"/>
                <a:cs typeface="Times New Roman" panose="02020603050405020304" pitchFamily="18" charset="0"/>
              </a:rPr>
              <a:t>url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terlihat</a:t>
            </a:r>
            <a:r>
              <a:rPr lang="en-US" sz="1300" dirty="0">
                <a:latin typeface="Times New Roman" panose="02020603050405020304" pitchFamily="18" charset="0"/>
                <a:cs typeface="Times New Roman" panose="02020603050405020304" pitchFamily="18" charset="0"/>
              </a:rPr>
              <a:t> request http://localhost:8000/buku/create.</a:t>
            </a:r>
          </a:p>
          <a:p>
            <a:pPr marL="160557" indent="-160557"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validasi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form,inputlah</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data yang salah.</a:t>
            </a:r>
          </a:p>
          <a:p>
            <a:pPr marL="160557" indent="-160557"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mengisi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seluruh</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klik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tombol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Simpan</a:t>
            </a:r>
            <a:r>
              <a:rPr lang="en-US" sz="1300" dirty="0">
                <a:latin typeface="Times New Roman" panose="02020603050405020304" pitchFamily="18" charset="0"/>
                <a:cs typeface="Times New Roman" panose="02020603050405020304" pitchFamily="18" charset="0"/>
              </a:rPr>
              <a:t>.</a:t>
            </a:r>
          </a:p>
          <a:p>
            <a:pPr marL="160557" indent="-160557"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Selamat</a:t>
            </a:r>
            <a:r>
              <a:rPr lang="en-US" sz="1300" dirty="0">
                <a:latin typeface="Times New Roman" panose="02020603050405020304" pitchFamily="18" charset="0"/>
                <a:cs typeface="Times New Roman" panose="02020603050405020304" pitchFamily="18" charset="0"/>
              </a:rPr>
              <a:t> Anda </a:t>
            </a:r>
            <a:r>
              <a:rPr lang="en-US" sz="1300" dirty="0" err="1">
                <a:latin typeface="Times New Roman" panose="02020603050405020304" pitchFamily="18" charset="0"/>
                <a:cs typeface="Times New Roman" panose="02020603050405020304" pitchFamily="18" charset="0"/>
              </a:rPr>
              <a:t>sudah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membuat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fitur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validasi</a:t>
            </a:r>
            <a:r>
              <a:rPr lang="en-US" sz="1300" dirty="0">
                <a:latin typeface="Times New Roman" panose="02020603050405020304" pitchFamily="18" charset="0"/>
                <a:cs typeface="Times New Roman" panose="02020603050405020304" pitchFamily="18" charset="0"/>
              </a:rPr>
              <a:t> form </a:t>
            </a:r>
            <a:r>
              <a:rPr lang="en-US" sz="1300" dirty="0" err="1">
                <a:latin typeface="Times New Roman" panose="02020603050405020304" pitchFamily="18" charset="0"/>
                <a:cs typeface="Times New Roman" panose="02020603050405020304" pitchFamily="18" charset="0"/>
              </a:rPr>
              <a:t>saat</a:t>
            </a:r>
            <a:r>
              <a:rPr lang="en-US" sz="1300" dirty="0">
                <a:latin typeface="Times New Roman" panose="02020603050405020304" pitchFamily="18" charset="0"/>
                <a:cs typeface="Times New Roman" panose="02020603050405020304" pitchFamily="18" charset="0"/>
              </a:rPr>
              <a:t> input data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pada </a:t>
            </a:r>
            <a:r>
              <a:rPr lang="en-US" sz="1300" dirty="0" err="1">
                <a:latin typeface="Times New Roman" panose="02020603050405020304" pitchFamily="18" charset="0"/>
                <a:cs typeface="Times New Roman" panose="02020603050405020304" pitchFamily="18" charset="0"/>
              </a:rPr>
              <a:t>aplikasi</a:t>
            </a:r>
            <a:r>
              <a:rPr lang="en-US" sz="1300" dirty="0">
                <a:latin typeface="Times New Roman" panose="02020603050405020304" pitchFamily="18" charset="0"/>
                <a:cs typeface="Times New Roman" panose="02020603050405020304" pitchFamily="18" charset="0"/>
              </a:rPr>
              <a:t> framework Laravel Anda.</a:t>
            </a: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991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nSpc>
                <a:spcPct val="150000"/>
              </a:lnSpc>
            </a:pPr>
            <a:r>
              <a:rPr lang="en-US" sz="1300" dirty="0">
                <a:latin typeface="Times New Roman" panose="02020603050405020304" pitchFamily="18" charset="0"/>
                <a:cs typeface="Times New Roman" panose="02020603050405020304" pitchFamily="18" charset="0"/>
              </a:rPr>
              <a:t>Kode program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contoh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validasi</a:t>
            </a:r>
            <a:r>
              <a:rPr lang="en-US" sz="1300" dirty="0">
                <a:latin typeface="Times New Roman" panose="02020603050405020304" pitchFamily="18" charset="0"/>
                <a:cs typeface="Times New Roman" panose="02020603050405020304" pitchFamily="18" charset="0"/>
              </a:rPr>
              <a:t> form </a:t>
            </a:r>
            <a:r>
              <a:rPr lang="en-US" sz="1300" dirty="0" err="1">
                <a:latin typeface="Times New Roman" panose="02020603050405020304" pitchFamily="18" charset="0"/>
                <a:cs typeface="Times New Roman" panose="02020603050405020304" pitchFamily="18" charset="0"/>
              </a:rPr>
              <a:t>saat</a:t>
            </a:r>
            <a:r>
              <a:rPr lang="en-US" sz="1300" dirty="0">
                <a:latin typeface="Times New Roman" panose="02020603050405020304" pitchFamily="18" charset="0"/>
                <a:cs typeface="Times New Roman" panose="02020603050405020304" pitchFamily="18" charset="0"/>
              </a:rPr>
              <a:t> input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gn="just">
              <a:lnSpc>
                <a:spcPct val="150000"/>
              </a:lnSpc>
              <a:buFont typeface="Arial" panose="020B0604020202020204" pitchFamily="34" charset="0"/>
              <a:buChar char="•"/>
            </a:pPr>
            <a:r>
              <a:rPr lang="en-US" sz="1300" b="1" dirty="0">
                <a:latin typeface="Consolas" panose="020B0609020204030204" pitchFamily="49" charset="0"/>
              </a:rPr>
              <a:t>{{ old('</a:t>
            </a:r>
            <a:r>
              <a:rPr lang="en-US" sz="1300" b="1" dirty="0" err="1">
                <a:latin typeface="Consolas" panose="020B0609020204030204" pitchFamily="49" charset="0"/>
              </a:rPr>
              <a:t>isbn</a:t>
            </a:r>
            <a:r>
              <a:rPr lang="en-US" sz="1300" b="1" dirty="0">
                <a:latin typeface="Consolas" panose="020B0609020204030204" pitchFamily="49" charset="0"/>
              </a:rPr>
              <a:t>') }} </a:t>
            </a:r>
            <a:r>
              <a:rPr lang="en-US" sz="1300" dirty="0" err="1">
                <a:solidFill>
                  <a:srgbClr val="91B3E0"/>
                </a:solidFill>
                <a:latin typeface="Consolas" panose="020B0609020204030204" pitchFamily="49" charset="0"/>
              </a:rPr>
              <a:t>mencetak</a:t>
            </a:r>
            <a:r>
              <a:rPr lang="en-US" sz="1300" dirty="0">
                <a:solidFill>
                  <a:srgbClr val="91B3E0"/>
                </a:solidFill>
                <a:latin typeface="Consolas" panose="020B0609020204030204" pitchFamily="49" charset="0"/>
              </a:rPr>
              <a:t> invalid data.</a:t>
            </a:r>
            <a:endParaRPr lang="en-US" sz="1300" b="1" dirty="0">
              <a:latin typeface="Consolas" panose="020B0609020204030204" pitchFamily="49" charset="0"/>
            </a:endParaRPr>
          </a:p>
          <a:p>
            <a:pPr marL="180194" indent="-180194" algn="just">
              <a:lnSpc>
                <a:spcPct val="150000"/>
              </a:lnSpc>
              <a:buFont typeface="Arial" panose="020B0604020202020204" pitchFamily="34" charset="0"/>
              <a:buChar char="•"/>
            </a:pPr>
            <a:r>
              <a:rPr lang="en-US" sz="1300" b="1" dirty="0">
                <a:latin typeface="Consolas" panose="020B0609020204030204" pitchFamily="49" charset="0"/>
              </a:rPr>
              <a:t>@error(‘</a:t>
            </a:r>
            <a:r>
              <a:rPr lang="en-US" sz="1300" b="1" dirty="0" err="1">
                <a:latin typeface="Consolas" panose="020B0609020204030204" pitchFamily="49" charset="0"/>
              </a:rPr>
              <a:t>isbn</a:t>
            </a:r>
            <a:r>
              <a:rPr lang="en-US" sz="1300" b="1" dirty="0">
                <a:latin typeface="Consolas" panose="020B0609020204030204" pitchFamily="49" charset="0"/>
              </a:rPr>
              <a:t>') is-invalid @</a:t>
            </a:r>
            <a:r>
              <a:rPr lang="en-US" sz="1300" b="1" dirty="0" err="1">
                <a:latin typeface="Consolas" panose="020B0609020204030204" pitchFamily="49" charset="0"/>
              </a:rPr>
              <a:t>enderror</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jika</a:t>
            </a:r>
            <a:r>
              <a:rPr lang="en-US" sz="1300" dirty="0">
                <a:latin typeface="Times New Roman" panose="02020603050405020304" pitchFamily="18" charset="0"/>
                <a:cs typeface="Times New Roman" panose="02020603050405020304" pitchFamily="18" charset="0"/>
              </a:rPr>
              <a:t> data invalid,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style element form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bergaris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merah</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lgn="just">
              <a:lnSpc>
                <a:spcPct val="150000"/>
              </a:lnSpc>
              <a:buFont typeface="Arial" panose="020B0604020202020204" pitchFamily="34" charset="0"/>
              <a:buChar char="•"/>
            </a:pPr>
            <a:r>
              <a:rPr lang="en-US" sz="1300" b="1" dirty="0">
                <a:latin typeface="Consolas" panose="020B0609020204030204" pitchFamily="49" charset="0"/>
              </a:rPr>
              <a:t>@error(‘</a:t>
            </a:r>
            <a:r>
              <a:rPr lang="en-US" sz="1300" b="1" dirty="0" err="1">
                <a:latin typeface="Consolas" panose="020B0609020204030204" pitchFamily="49" charset="0"/>
              </a:rPr>
              <a:t>isbn</a:t>
            </a:r>
            <a:r>
              <a:rPr lang="en-US" sz="1300" b="1" dirty="0">
                <a:latin typeface="Consolas" panose="020B0609020204030204" pitchFamily="49" charset="0"/>
              </a:rPr>
              <a:t>’) &lt;div </a:t>
            </a:r>
            <a:r>
              <a:rPr lang="en-US" sz="1300" b="1" i="1" dirty="0">
                <a:latin typeface="Consolas" panose="020B0609020204030204" pitchFamily="49" charset="0"/>
              </a:rPr>
              <a:t>class</a:t>
            </a:r>
            <a:r>
              <a:rPr lang="en-US" sz="1300" b="1" dirty="0">
                <a:latin typeface="Consolas" panose="020B0609020204030204" pitchFamily="49" charset="0"/>
              </a:rPr>
              <a:t>="invalid-feedback"&gt;{{ $message }}&lt;/div&gt; @</a:t>
            </a:r>
            <a:r>
              <a:rPr lang="en-US" sz="1300" b="1" dirty="0" err="1">
                <a:latin typeface="Consolas" panose="020B0609020204030204" pitchFamily="49" charset="0"/>
              </a:rPr>
              <a:t>enderror</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kesalahan</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15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nSpc>
                <a:spcPct val="150000"/>
              </a:lnSpc>
            </a:pPr>
            <a:r>
              <a:rPr lang="en-US" sz="1300" dirty="0">
                <a:latin typeface="Times New Roman" panose="02020603050405020304" pitchFamily="18" charset="0"/>
                <a:cs typeface="Times New Roman" panose="02020603050405020304" pitchFamily="18" charset="0"/>
              </a:rPr>
              <a:t>Kode program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merupakan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contoh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validasi</a:t>
            </a:r>
            <a:r>
              <a:rPr lang="en-US" sz="1300" dirty="0">
                <a:latin typeface="Times New Roman" panose="02020603050405020304" pitchFamily="18" charset="0"/>
                <a:cs typeface="Times New Roman" panose="02020603050405020304" pitchFamily="18" charset="0"/>
              </a:rPr>
              <a:t> form </a:t>
            </a:r>
            <a:r>
              <a:rPr lang="en-US" sz="1300" dirty="0" err="1">
                <a:latin typeface="Times New Roman" panose="02020603050405020304" pitchFamily="18" charset="0"/>
                <a:cs typeface="Times New Roman" panose="02020603050405020304" pitchFamily="18" charset="0"/>
              </a:rPr>
              <a:t>saat</a:t>
            </a:r>
            <a:r>
              <a:rPr lang="en-US" sz="1300" dirty="0">
                <a:latin typeface="Times New Roman" panose="02020603050405020304" pitchFamily="18" charset="0"/>
                <a:cs typeface="Times New Roman" panose="02020603050405020304" pitchFamily="18" charset="0"/>
              </a:rPr>
              <a:t> input </a:t>
            </a:r>
            <a:r>
              <a:rPr lang="en-US" sz="1300" dirty="0" err="1">
                <a:latin typeface="Times New Roman" panose="02020603050405020304" pitchFamily="18" charset="0"/>
                <a:cs typeface="Times New Roman" panose="02020603050405020304" pitchFamily="18" charset="0"/>
              </a:rPr>
              <a:t>penerbit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element form &lt;</a:t>
            </a:r>
            <a:r>
              <a:rPr lang="en-US" sz="1300" dirty="0" err="1">
                <a:latin typeface="Times New Roman" panose="02020603050405020304" pitchFamily="18" charset="0"/>
                <a:cs typeface="Times New Roman" panose="02020603050405020304" pitchFamily="18" charset="0"/>
              </a:rPr>
              <a:t>textarea</a:t>
            </a:r>
            <a:r>
              <a:rPr lang="en-US" sz="1300" dirty="0">
                <a:latin typeface="Times New Roman" panose="02020603050405020304" pitchFamily="18" charset="0"/>
                <a:cs typeface="Times New Roman" panose="02020603050405020304" pitchFamily="18" charset="0"/>
              </a:rPr>
              <a:t>&gt;,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nSpc>
                <a:spcPct val="150000"/>
              </a:lnSpc>
            </a:pPr>
            <a:endParaRPr lang="en-US" sz="1300" dirty="0">
              <a:latin typeface="Times New Roman" panose="02020603050405020304" pitchFamily="18" charset="0"/>
              <a:cs typeface="Times New Roman" panose="02020603050405020304" pitchFamily="18"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&lt;</a:t>
            </a:r>
            <a:r>
              <a:rPr lang="en-US" sz="1300" b="1" dirty="0" err="1">
                <a:latin typeface="Consolas" panose="020B0609020204030204" pitchFamily="49" charset="0"/>
              </a:rPr>
              <a:t>textarea</a:t>
            </a:r>
            <a:r>
              <a:rPr lang="en-US" sz="1300" b="1" dirty="0">
                <a:latin typeface="Consolas" panose="020B0609020204030204" pitchFamily="49" charset="0"/>
              </a:rPr>
              <a:t> </a:t>
            </a:r>
            <a:r>
              <a:rPr lang="en-US" sz="1300" b="1" i="1" dirty="0">
                <a:latin typeface="Consolas" panose="020B0609020204030204" pitchFamily="49" charset="0"/>
              </a:rPr>
              <a:t>id</a:t>
            </a:r>
            <a:r>
              <a:rPr lang="en-US" sz="1300" b="1" dirty="0">
                <a:latin typeface="Consolas" panose="020B0609020204030204" pitchFamily="49" charset="0"/>
              </a:rPr>
              <a:t>="</a:t>
            </a:r>
            <a:r>
              <a:rPr lang="en-US" sz="1300" b="1" dirty="0" err="1">
                <a:latin typeface="Consolas" panose="020B0609020204030204" pitchFamily="49" charset="0"/>
              </a:rPr>
              <a:t>alamat</a:t>
            </a:r>
            <a:r>
              <a:rPr lang="en-US" sz="1300" b="1" dirty="0">
                <a:latin typeface="Consolas" panose="020B0609020204030204" pitchFamily="49" charset="0"/>
              </a:rPr>
              <a:t>" </a:t>
            </a:r>
            <a:r>
              <a:rPr lang="en-US" sz="1300" b="1" i="1" dirty="0">
                <a:latin typeface="Consolas" panose="020B0609020204030204" pitchFamily="49" charset="0"/>
              </a:rPr>
              <a:t>name</a:t>
            </a:r>
            <a:r>
              <a:rPr lang="en-US" sz="1300" b="1" dirty="0">
                <a:latin typeface="Consolas" panose="020B0609020204030204" pitchFamily="49" charset="0"/>
              </a:rPr>
              <a:t>="</a:t>
            </a:r>
            <a:r>
              <a:rPr lang="en-US" sz="1300" b="1" dirty="0" err="1">
                <a:latin typeface="Consolas" panose="020B0609020204030204" pitchFamily="49" charset="0"/>
              </a:rPr>
              <a:t>judul</a:t>
            </a:r>
            <a:r>
              <a:rPr lang="en-US" sz="1300" b="1" dirty="0">
                <a:latin typeface="Consolas" panose="020B0609020204030204" pitchFamily="49" charset="0"/>
              </a:rPr>
              <a:t>" </a:t>
            </a:r>
            <a:r>
              <a:rPr lang="en-US" sz="1300" b="1" i="1" dirty="0">
                <a:latin typeface="Consolas" panose="020B0609020204030204" pitchFamily="49" charset="0"/>
              </a:rPr>
              <a:t>cols</a:t>
            </a:r>
            <a:r>
              <a:rPr lang="en-US" sz="1300" b="1" dirty="0">
                <a:latin typeface="Consolas" panose="020B0609020204030204" pitchFamily="49" charset="0"/>
              </a:rPr>
              <a:t>="40" </a:t>
            </a:r>
            <a:r>
              <a:rPr lang="en-US" sz="1300" b="1" i="1" dirty="0">
                <a:latin typeface="Consolas" panose="020B0609020204030204" pitchFamily="49" charset="0"/>
              </a:rPr>
              <a:t>rows</a:t>
            </a:r>
            <a:r>
              <a:rPr lang="en-US" sz="1300" b="1" dirty="0">
                <a:latin typeface="Consolas" panose="020B0609020204030204" pitchFamily="49" charset="0"/>
              </a:rPr>
              <a:t>="5" </a:t>
            </a:r>
            <a:r>
              <a:rPr lang="en-US" sz="1300" dirty="0" err="1">
                <a:latin typeface="Times New Roman" panose="02020603050405020304" pitchFamily="18" charset="0"/>
                <a:cs typeface="Times New Roman" panose="02020603050405020304" pitchFamily="18" charset="0"/>
              </a:rPr>
              <a:t>awal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textarea</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defTabSz="961034">
              <a:lnSpc>
                <a:spcPct val="150000"/>
              </a:lnSpc>
              <a:buFont typeface="Arial" panose="020B0604020202020204" pitchFamily="34" charset="0"/>
              <a:buChar char="•"/>
              <a:defRPr/>
            </a:pPr>
            <a:r>
              <a:rPr lang="en-US" sz="1300" b="1" dirty="0">
                <a:latin typeface="Consolas" panose="020B0609020204030204" pitchFamily="49" charset="0"/>
              </a:rPr>
              <a:t> </a:t>
            </a:r>
            <a:r>
              <a:rPr lang="en-US" sz="1300" b="1" i="1" dirty="0">
                <a:latin typeface="Consolas" panose="020B0609020204030204" pitchFamily="49" charset="0"/>
              </a:rPr>
              <a:t>class</a:t>
            </a:r>
            <a:r>
              <a:rPr lang="en-US" sz="1300" b="1" dirty="0">
                <a:latin typeface="Consolas" panose="020B0609020204030204" pitchFamily="49" charset="0"/>
              </a:rPr>
              <a:t>="form-control @error('</a:t>
            </a:r>
            <a:r>
              <a:rPr lang="en-US" sz="1300" b="1" dirty="0" err="1">
                <a:latin typeface="Consolas" panose="020B0609020204030204" pitchFamily="49" charset="0"/>
              </a:rPr>
              <a:t>judul</a:t>
            </a:r>
            <a:r>
              <a:rPr lang="en-US" sz="1300" b="1" dirty="0">
                <a:latin typeface="Consolas" panose="020B0609020204030204" pitchFamily="49" charset="0"/>
              </a:rPr>
              <a:t>') is-invalid @</a:t>
            </a:r>
            <a:r>
              <a:rPr lang="en-US" sz="1300" b="1" dirty="0" err="1">
                <a:latin typeface="Consolas" panose="020B0609020204030204" pitchFamily="49" charset="0"/>
              </a:rPr>
              <a:t>enderror</a:t>
            </a:r>
            <a:r>
              <a:rPr lang="en-US" sz="1300" b="1" dirty="0">
                <a:latin typeface="Consolas" panose="020B0609020204030204" pitchFamily="49" charset="0"/>
              </a:rPr>
              <a:t>"&gt; </a:t>
            </a:r>
            <a:r>
              <a:rPr lang="en-US" sz="1300" dirty="0" err="1">
                <a:latin typeface="Times New Roman" panose="02020603050405020304" pitchFamily="18" charset="0"/>
                <a:cs typeface="Times New Roman" panose="02020603050405020304" pitchFamily="18" charset="0"/>
              </a:rPr>
              <a:t>jika</a:t>
            </a:r>
            <a:r>
              <a:rPr lang="en-US" sz="1300" dirty="0">
                <a:latin typeface="Times New Roman" panose="02020603050405020304" pitchFamily="18" charset="0"/>
                <a:cs typeface="Times New Roman" panose="02020603050405020304" pitchFamily="18" charset="0"/>
              </a:rPr>
              <a:t> data invalid,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style element form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bergaris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merah</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 {{ old('</a:t>
            </a:r>
            <a:r>
              <a:rPr lang="en-US" sz="1300" b="1" dirty="0" err="1">
                <a:latin typeface="Consolas" panose="020B0609020204030204" pitchFamily="49" charset="0"/>
              </a:rPr>
              <a:t>judul</a:t>
            </a:r>
            <a:r>
              <a:rPr lang="en-US" sz="1300" b="1" dirty="0">
                <a:latin typeface="Consolas" panose="020B0609020204030204" pitchFamily="49" charset="0"/>
              </a:rPr>
              <a:t>') }}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invalid data</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&lt;/</a:t>
            </a:r>
            <a:r>
              <a:rPr lang="en-US" sz="1300" b="1" dirty="0" err="1">
                <a:latin typeface="Consolas" panose="020B0609020204030204" pitchFamily="49" charset="0"/>
              </a:rPr>
              <a:t>textarea</a:t>
            </a:r>
            <a:r>
              <a:rPr lang="en-US" sz="1300" b="1" dirty="0">
                <a:latin typeface="Consolas" panose="020B0609020204030204" pitchFamily="49" charset="0"/>
              </a:rPr>
              <a:t>&gt; </a:t>
            </a:r>
            <a:r>
              <a:rPr lang="en-US" sz="1300" dirty="0" err="1">
                <a:latin typeface="Times New Roman" panose="02020603050405020304" pitchFamily="18" charset="0"/>
                <a:cs typeface="Times New Roman" panose="02020603050405020304" pitchFamily="18" charset="0"/>
              </a:rPr>
              <a:t>akhir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textarea</a:t>
            </a:r>
            <a:r>
              <a:rPr lang="en-US" sz="1300" dirty="0">
                <a:latin typeface="Times New Roman" panose="02020603050405020304" pitchFamily="18" charset="0"/>
                <a:cs typeface="Times New Roman" panose="02020603050405020304" pitchFamily="18" charset="0"/>
              </a:rPr>
              <a:t>.</a:t>
            </a:r>
          </a:p>
          <a:p>
            <a:pPr marL="180194" indent="-180194" defTabSz="961034">
              <a:buFont typeface="Arial" panose="020B0604020202020204" pitchFamily="34" charset="0"/>
              <a:buChar char="•"/>
              <a:defRPr/>
            </a:pPr>
            <a:r>
              <a:rPr lang="en-US" sz="1300" b="1" dirty="0">
                <a:latin typeface="Consolas" panose="020B0609020204030204" pitchFamily="49" charset="0"/>
              </a:rPr>
              <a:t>@error('</a:t>
            </a:r>
            <a:r>
              <a:rPr lang="en-US" sz="1300" b="1" dirty="0" err="1">
                <a:latin typeface="Consolas" panose="020B0609020204030204" pitchFamily="49" charset="0"/>
              </a:rPr>
              <a:t>alamat</a:t>
            </a:r>
            <a:r>
              <a:rPr lang="en-US" sz="1300" b="1" dirty="0">
                <a:latin typeface="Consolas" panose="020B0609020204030204" pitchFamily="49" charset="0"/>
              </a:rPr>
              <a:t>’) &lt;div </a:t>
            </a:r>
            <a:r>
              <a:rPr lang="en-US" sz="1300" b="1" i="1" dirty="0">
                <a:latin typeface="Consolas" panose="020B0609020204030204" pitchFamily="49" charset="0"/>
              </a:rPr>
              <a:t>class</a:t>
            </a:r>
            <a:r>
              <a:rPr lang="en-US" sz="1300" b="1" dirty="0">
                <a:latin typeface="Consolas" panose="020B0609020204030204" pitchFamily="49" charset="0"/>
              </a:rPr>
              <a:t>="invalid-feedback"&gt;{{ $message }} &lt;/div&gt; @</a:t>
            </a:r>
            <a:r>
              <a:rPr lang="en-US" sz="1300" b="1" dirty="0" err="1">
                <a:latin typeface="Consolas" panose="020B0609020204030204" pitchFamily="49" charset="0"/>
              </a:rPr>
              <a:t>enderror</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mencetak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kesalahan</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endParaRPr lang="en-US" sz="1300" b="1" dirty="0">
              <a:latin typeface="Consolas" panose="020B0609020204030204" pitchFamily="49"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6"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7"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9"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0"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1"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2"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34"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5"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6"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7"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8"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9"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86"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88"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0"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1"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5"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6"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7"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9"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0"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1"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03"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4"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5"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07"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8"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1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2"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3"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15"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6"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7"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8"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9"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20"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6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291819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4006915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340331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1940904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2556093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948896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68076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198617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537886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04300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765532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4"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5"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6"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8"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9"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0"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3"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4"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 name="Picture 3"/>
          <p:cNvPicPr/>
          <p:nvPr/>
        </p:nvPicPr>
        <p:blipFill>
          <a:blip r:embed="rId15"/>
          <a:stretch/>
        </p:blipFill>
        <p:spPr>
          <a:xfrm>
            <a:off x="4502880" y="6898320"/>
            <a:ext cx="2646360" cy="672120"/>
          </a:xfrm>
          <a:prstGeom prst="rect">
            <a:avLst/>
          </a:prstGeom>
          <a:ln>
            <a:noFill/>
          </a:ln>
        </p:spPr>
      </p:pic>
      <p:sp>
        <p:nvSpPr>
          <p:cNvPr id="5"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nSpc>
                <a:spcPct val="90000"/>
              </a:lnSpc>
            </a:pPr>
            <a:r>
              <a:rPr lang="id-ID" sz="4400" b="1" strike="noStrike" spc="-1">
                <a:solidFill>
                  <a:srgbClr val="04617B"/>
                </a:solidFill>
                <a:latin typeface="Arial"/>
                <a:ea typeface="DejaVu Sans"/>
              </a:rPr>
              <a:t>Click to edit Master title style</a:t>
            </a:r>
            <a:endParaRPr lang="id-ID" sz="4400" b="0" strike="noStrike" spc="-1">
              <a:solidFill>
                <a:srgbClr val="000000"/>
              </a:solidFill>
              <a:latin typeface="Arial"/>
            </a:endParaRPr>
          </a:p>
        </p:txBody>
      </p:sp>
      <p:sp>
        <p:nvSpPr>
          <p:cNvPr id="2"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d-ID"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d-ID"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d-ID"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d-ID"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d-ID"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d-ID" sz="2000" b="0" strike="noStrike" spc="-1">
                <a:solidFill>
                  <a:srgbClr val="000000"/>
                </a:solidFill>
                <a:latin typeface="Arial"/>
              </a:rPr>
              <a:t>Seventh Outline Level</a:t>
            </a:r>
          </a:p>
        </p:txBody>
      </p:sp>
      <p:sp>
        <p:nvSpPr>
          <p:cNvPr id="3" name="TextShape 3"/>
          <p:cNvSpPr txBox="1"/>
          <p:nvPr/>
        </p:nvSpPr>
        <p:spPr>
          <a:xfrm>
            <a:off x="10323000" y="7060680"/>
            <a:ext cx="1458000" cy="427320"/>
          </a:xfrm>
          <a:prstGeom prst="rect">
            <a:avLst/>
          </a:prstGeom>
          <a:noFill/>
          <a:ln>
            <a:noFill/>
          </a:ln>
        </p:spPr>
        <p:txBody>
          <a:bodyPr lIns="90000" tIns="45000" rIns="90000" bIns="45000">
            <a:noAutofit/>
          </a:bodyPr>
          <a:lstStyle/>
          <a:p>
            <a:fld id="{E89CAEA6-8921-4D4A-BF38-1032550ECBCE}" type="slidenum">
              <a:rPr lang="id-ID" sz="2400" b="0" strike="noStrike" spc="-1">
                <a:latin typeface="Times New Roman"/>
              </a:rPr>
              <a:t>‹#›</a:t>
            </a:fld>
            <a:endParaRPr lang="id-ID"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81" name="Picture 44"/>
          <p:cNvPicPr/>
          <p:nvPr/>
        </p:nvPicPr>
        <p:blipFill>
          <a:blip r:embed="rId15"/>
          <a:stretch/>
        </p:blipFill>
        <p:spPr>
          <a:xfrm>
            <a:off x="4627440" y="6862680"/>
            <a:ext cx="2752200" cy="722160"/>
          </a:xfrm>
          <a:prstGeom prst="rect">
            <a:avLst/>
          </a:prstGeom>
          <a:ln>
            <a:noFill/>
          </a:ln>
        </p:spPr>
      </p:pic>
      <p:sp>
        <p:nvSpPr>
          <p:cNvPr id="82" name="PlaceHolder 1"/>
          <p:cNvSpPr>
            <a:spLocks noGrp="1"/>
          </p:cNvSpPr>
          <p:nvPr>
            <p:ph type="title"/>
          </p:nvPr>
        </p:nvSpPr>
        <p:spPr>
          <a:xfrm>
            <a:off x="599760" y="301320"/>
            <a:ext cx="10798200" cy="1261800"/>
          </a:xfrm>
          <a:prstGeom prst="rect">
            <a:avLst/>
          </a:prstGeom>
        </p:spPr>
        <p:txBody>
          <a:bodyPr lIns="0" tIns="0" rIns="0" bIns="0" anchor="ctr">
            <a:noAutofit/>
          </a:bodyPr>
          <a:lstStyle/>
          <a:p>
            <a:r>
              <a:rPr lang="id-ID" sz="1800" b="0" strike="noStrike" spc="-1">
                <a:solidFill>
                  <a:srgbClr val="000000"/>
                </a:solidFill>
                <a:latin typeface="Arial"/>
              </a:rPr>
              <a:t>Click to edit the title text format</a:t>
            </a:r>
          </a:p>
        </p:txBody>
      </p:sp>
      <p:sp>
        <p:nvSpPr>
          <p:cNvPr id="83"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d-ID"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d-ID"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d-ID"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d-ID"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d-ID"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d-ID" sz="2000" b="0" strike="noStrike" spc="-1">
                <a:solidFill>
                  <a:srgbClr val="000000"/>
                </a:solidFill>
                <a:latin typeface="Arial"/>
              </a:rPr>
              <a:t>Seventh Outline Level</a:t>
            </a:r>
          </a:p>
        </p:txBody>
      </p:sp>
      <p:sp>
        <p:nvSpPr>
          <p:cNvPr id="84" name="TextShape 3"/>
          <p:cNvSpPr txBox="1"/>
          <p:nvPr/>
        </p:nvSpPr>
        <p:spPr>
          <a:xfrm>
            <a:off x="10539000" y="7061040"/>
            <a:ext cx="1458000" cy="427320"/>
          </a:xfrm>
          <a:prstGeom prst="rect">
            <a:avLst/>
          </a:prstGeom>
          <a:noFill/>
          <a:ln>
            <a:noFill/>
          </a:ln>
        </p:spPr>
        <p:txBody>
          <a:bodyPr lIns="90000" tIns="45000" rIns="90000" bIns="45000">
            <a:noAutofit/>
          </a:bodyPr>
          <a:lstStyle/>
          <a:p>
            <a:fld id="{93A14F76-4C1D-4910-B7C1-EEFE8FCFAEA6}" type="slidenum">
              <a:rPr lang="id-ID" sz="2400" b="0" strike="noStrike" spc="-1">
                <a:latin typeface="Times New Roman"/>
              </a:rPr>
              <a:t>‹#›</a:t>
            </a:fld>
            <a:endParaRPr lang="id-ID"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39" name="Picture 44"/>
          <p:cNvPicPr/>
          <p:nvPr/>
        </p:nvPicPr>
        <p:blipFill>
          <a:blip r:embed="rId15"/>
          <a:stretch/>
        </p:blipFill>
        <p:spPr>
          <a:xfrm>
            <a:off x="4627440" y="6862680"/>
            <a:ext cx="2752560" cy="722520"/>
          </a:xfrm>
          <a:prstGeom prst="rect">
            <a:avLst/>
          </a:prstGeom>
          <a:ln>
            <a:noFill/>
          </a:ln>
        </p:spPr>
      </p:pic>
      <p:sp>
        <p:nvSpPr>
          <p:cNvPr id="40"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gn="ctr"/>
            <a:r>
              <a:rPr lang="id-ID" sz="4400" b="0" strike="noStrike" spc="-1">
                <a:solidFill>
                  <a:srgbClr val="000000"/>
                </a:solidFill>
                <a:latin typeface="Arial"/>
              </a:rPr>
              <a:t>Click to edit the title text format</a:t>
            </a:r>
          </a:p>
        </p:txBody>
      </p:sp>
      <p:sp>
        <p:nvSpPr>
          <p:cNvPr id="41" name="PlaceHolder 2"/>
          <p:cNvSpPr>
            <a:spLocks noGrp="1"/>
          </p:cNvSpPr>
          <p:nvPr>
            <p:ph type="body"/>
          </p:nvPr>
        </p:nvSpPr>
        <p:spPr>
          <a:xfrm>
            <a:off x="378000" y="1371600"/>
            <a:ext cx="11234520" cy="54198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id-ID"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id-ID"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id-ID"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id-ID"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id-ID"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id-ID" sz="2800" b="0" strike="noStrike" spc="-1">
                <a:solidFill>
                  <a:srgbClr val="000000"/>
                </a:solidFill>
                <a:latin typeface="Arial"/>
              </a:rPr>
              <a:t>Seventh Outline Level</a:t>
            </a:r>
          </a:p>
        </p:txBody>
      </p:sp>
    </p:spTree>
    <p:extLst>
      <p:ext uri="{BB962C8B-B14F-4D97-AF65-F5344CB8AC3E}">
        <p14:creationId xmlns:p14="http://schemas.microsoft.com/office/powerpoint/2010/main" val="8556465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99760" y="1665000"/>
            <a:ext cx="10798200" cy="1792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a:lnSpc>
                <a:spcPct val="100000"/>
              </a:lnSpc>
            </a:pPr>
            <a:r>
              <a:rPr lang="id-ID" sz="5400" b="0" strike="noStrike" spc="-1" dirty="0">
                <a:solidFill>
                  <a:srgbClr val="0066B3"/>
                </a:solidFill>
                <a:latin typeface="Arial"/>
                <a:ea typeface="DejaVu Sans"/>
              </a:rPr>
              <a:t>Pelatihan </a:t>
            </a:r>
            <a:endParaRPr lang="id-ID" sz="5400" b="0" strike="noStrike" spc="-1" dirty="0">
              <a:latin typeface="Arial"/>
            </a:endParaRPr>
          </a:p>
          <a:p>
            <a:pPr algn="ctr">
              <a:lnSpc>
                <a:spcPct val="100000"/>
              </a:lnSpc>
            </a:pPr>
            <a:r>
              <a:rPr lang="id-ID" sz="5400" b="0" strike="noStrike" spc="-1" dirty="0">
                <a:solidFill>
                  <a:srgbClr val="0070C0"/>
                </a:solidFill>
                <a:latin typeface="Arial"/>
                <a:ea typeface="DejaVu Sans"/>
              </a:rPr>
              <a:t>Laravel</a:t>
            </a:r>
            <a:r>
              <a:rPr lang="en-US" sz="5400" b="0" strike="noStrike" spc="-1" dirty="0">
                <a:solidFill>
                  <a:srgbClr val="0070C0"/>
                </a:solidFill>
                <a:latin typeface="Arial"/>
                <a:ea typeface="DejaVu Sans"/>
              </a:rPr>
              <a:t> </a:t>
            </a:r>
            <a:r>
              <a:rPr lang="id-ID" sz="5400" spc="-1" dirty="0">
                <a:solidFill>
                  <a:srgbClr val="0070C0"/>
                </a:solidFill>
              </a:rPr>
              <a:t>Framework</a:t>
            </a:r>
            <a:endParaRPr lang="id-ID" sz="5400" b="0" strike="noStrike" spc="-1" dirty="0">
              <a:latin typeface="Arial"/>
            </a:endParaRPr>
          </a:p>
        </p:txBody>
      </p:sp>
      <p:sp>
        <p:nvSpPr>
          <p:cNvPr id="128" name="CustomShape 2"/>
          <p:cNvSpPr/>
          <p:nvPr/>
        </p:nvSpPr>
        <p:spPr>
          <a:xfrm>
            <a:off x="552960" y="5216400"/>
            <a:ext cx="10789560" cy="15962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id-ID" sz="3600" b="1" strike="noStrike" spc="-1">
                <a:solidFill>
                  <a:srgbClr val="DBF5F9"/>
                </a:solidFill>
                <a:latin typeface="Source Sans Pro"/>
                <a:ea typeface="DejaVu Sans"/>
              </a:rPr>
              <a:t>LEARNING CENTER</a:t>
            </a:r>
            <a:endParaRPr lang="id-ID" sz="3600" b="0" strike="noStrike" spc="-1">
              <a:latin typeface="Arial"/>
            </a:endParaRPr>
          </a:p>
          <a:p>
            <a:pPr>
              <a:lnSpc>
                <a:spcPct val="100000"/>
              </a:lnSpc>
            </a:pPr>
            <a:r>
              <a:rPr lang="id-ID" sz="3600" b="1" strike="noStrike" spc="-1">
                <a:solidFill>
                  <a:srgbClr val="DBF5F9"/>
                </a:solidFill>
                <a:latin typeface="Source Sans Pro"/>
                <a:ea typeface="DejaVu Sans"/>
              </a:rPr>
              <a:t>PT NURUL FIKRI CIPTA INOVASI</a:t>
            </a:r>
            <a:endParaRPr lang="id-ID" sz="3600" b="0" strike="noStrike" spc="-1">
              <a:latin typeface="Arial"/>
            </a:endParaRPr>
          </a:p>
          <a:p>
            <a:pPr>
              <a:lnSpc>
                <a:spcPct val="100000"/>
              </a:lnSpc>
            </a:pPr>
            <a:r>
              <a:rPr lang="id-ID" sz="3600" b="1" strike="noStrike" spc="-1">
                <a:solidFill>
                  <a:srgbClr val="DBF5F9"/>
                </a:solidFill>
                <a:latin typeface="Source Sans Pro"/>
                <a:ea typeface="DejaVu Sans"/>
              </a:rPr>
              <a:t>YAYASAN PROFESI TERPADU NURUL FIKRI</a:t>
            </a:r>
            <a:endParaRPr lang="id-ID" sz="3600" b="0" strike="noStrike" spc="-1">
              <a:latin typeface="Arial"/>
            </a:endParaRPr>
          </a:p>
        </p:txBody>
      </p:sp>
      <p:pic>
        <p:nvPicPr>
          <p:cNvPr id="3" name="Picture 2">
            <a:extLst>
              <a:ext uri="{FF2B5EF4-FFF2-40B4-BE49-F238E27FC236}">
                <a16:creationId xmlns:a16="http://schemas.microsoft.com/office/drawing/2014/main" id="{42534612-190D-4236-9668-B535F22BA204}"/>
              </a:ext>
            </a:extLst>
          </p:cNvPr>
          <p:cNvPicPr>
            <a:picLocks noChangeAspect="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8229599" y="-353314"/>
            <a:ext cx="3604133" cy="201831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Menampilkan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Pesan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Error(3)</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C7C1CD2A-7CC8-4A72-81B8-AC11C4D1CFB2}"/>
              </a:ext>
            </a:extLst>
          </p:cNvPr>
          <p:cNvSpPr/>
          <p:nvPr/>
        </p:nvSpPr>
        <p:spPr>
          <a:xfrm>
            <a:off x="600062" y="1866868"/>
            <a:ext cx="10798201" cy="4893647"/>
          </a:xfrm>
          <a:prstGeom prst="rect">
            <a:avLst/>
          </a:prstGeom>
        </p:spPr>
        <p:txBody>
          <a:bodyPr wrap="square">
            <a:spAutoFit/>
          </a:bodyPr>
          <a:lstStyle/>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select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name</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penerbit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p>
          <a:p>
            <a:r>
              <a:rPr lang="en-US" sz="2400" i="1" dirty="0">
                <a:solidFill>
                  <a:srgbClr val="8190A0"/>
                </a:solidFill>
                <a:latin typeface="Consolas" panose="020B0609020204030204" pitchFamily="49" charset="0"/>
              </a:rPr>
              <a:t> 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form-control </a:t>
            </a:r>
            <a:r>
              <a:rPr lang="en-US" sz="2400" b="1" dirty="0">
                <a:solidFill>
                  <a:srgbClr val="AA3731"/>
                </a:solidFill>
                <a:latin typeface="Consolas" panose="020B0609020204030204" pitchFamily="49" charset="0"/>
              </a:rPr>
              <a:t>@error</a:t>
            </a:r>
            <a:r>
              <a:rPr lang="en-US" sz="2400" dirty="0">
                <a:solidFill>
                  <a:srgbClr val="448C27"/>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penerbit</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 is-invalid </a:t>
            </a:r>
            <a:r>
              <a:rPr lang="en-US" sz="2400" b="1" dirty="0">
                <a:solidFill>
                  <a:srgbClr val="AA3731"/>
                </a:solidFill>
                <a:latin typeface="Consolas" panose="020B0609020204030204" pitchFamily="49" charset="0"/>
              </a:rPr>
              <a:t>@</a:t>
            </a:r>
            <a:r>
              <a:rPr lang="en-US" sz="2400" b="1" dirty="0" err="1">
                <a:solidFill>
                  <a:srgbClr val="AA3731"/>
                </a:solidFill>
                <a:latin typeface="Consolas" panose="020B0609020204030204" pitchFamily="49" charset="0"/>
              </a:rPr>
              <a:t>enderror</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option</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value</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Pilih</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Penerbit</a:t>
            </a:r>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option</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@foreach</a:t>
            </a:r>
            <a:r>
              <a:rPr lang="en-US" sz="2400" dirty="0">
                <a:solidFill>
                  <a:srgbClr val="333333"/>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rs1</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as</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pen</a:t>
            </a:r>
            <a:r>
              <a:rPr lang="en-US" sz="2400" dirty="0">
                <a:solidFill>
                  <a:srgbClr val="333333"/>
                </a:solidFill>
                <a:latin typeface="Consolas" panose="020B0609020204030204" pitchFamily="49" charset="0"/>
              </a:rPr>
              <a:t>)</a:t>
            </a:r>
          </a:p>
          <a:p>
            <a:r>
              <a:rPr lang="en-US" sz="2400" dirty="0">
                <a:solidFill>
                  <a:srgbClr val="777777"/>
                </a:solidFill>
                <a:latin typeface="Consolas" panose="020B0609020204030204" pitchFamily="49" charset="0"/>
              </a:rPr>
              <a:t>	@php</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sel</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old</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penerbit</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pen</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id</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 </a:t>
            </a:r>
          </a:p>
          <a:p>
            <a:r>
              <a:rPr lang="en-US" sz="2400" dirty="0">
                <a:solidFill>
                  <a:srgbClr val="777777"/>
                </a:solidFill>
                <a:latin typeface="Consolas" panose="020B0609020204030204" pitchFamily="49" charset="0"/>
              </a:rPr>
              <a:t>			'</a:t>
            </a:r>
            <a:r>
              <a:rPr lang="en-US" sz="2400" dirty="0">
                <a:solidFill>
                  <a:srgbClr val="448C27"/>
                </a:solidFill>
                <a:latin typeface="Consolas" panose="020B0609020204030204" pitchFamily="49" charset="0"/>
              </a:rPr>
              <a:t>selected</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777777"/>
                </a:solidFill>
                <a:latin typeface="Consolas" panose="020B0609020204030204" pitchFamily="49" charset="0"/>
              </a:rPr>
              <a:t>endphp</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option</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value</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a:t>
            </a:r>
            <a:r>
              <a:rPr lang="en-US" sz="2400" dirty="0">
                <a:solidFill>
                  <a:srgbClr val="448C27"/>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pen</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id</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sel</a:t>
            </a:r>
            <a:r>
              <a:rPr lang="en-US" sz="2400" dirty="0">
                <a:solidFill>
                  <a:srgbClr val="91B3E0"/>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91B3E0"/>
                </a:solidFill>
                <a:latin typeface="Consolas" panose="020B0609020204030204" pitchFamily="49" charset="0"/>
              </a:rPr>
              <a:t> &gt;</a:t>
            </a:r>
          </a:p>
          <a:p>
            <a:r>
              <a:rPr lang="en-US" sz="2400" b="1" dirty="0">
                <a:solidFill>
                  <a:srgbClr val="91B3E0"/>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pen</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nama</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option</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a:t>
            </a:r>
            <a:r>
              <a:rPr lang="en-US" sz="2400" dirty="0" err="1">
                <a:solidFill>
                  <a:srgbClr val="4B69C6"/>
                </a:solidFill>
                <a:latin typeface="Consolas" panose="020B0609020204030204" pitchFamily="49" charset="0"/>
              </a:rPr>
              <a:t>endforeach</a:t>
            </a:r>
            <a:endParaRPr lang="en-US" sz="2400" dirty="0">
              <a:solidFill>
                <a:srgbClr val="333333"/>
              </a:solidFill>
              <a:latin typeface="Consolas" panose="020B0609020204030204" pitchFamily="49" charset="0"/>
            </a:endParaRPr>
          </a:p>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select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b="1" dirty="0">
                <a:solidFill>
                  <a:srgbClr val="AA3731"/>
                </a:solidFill>
                <a:latin typeface="Consolas" panose="020B0609020204030204" pitchFamily="49" charset="0"/>
              </a:rPr>
              <a:t>@error</a:t>
            </a:r>
            <a:r>
              <a:rPr lang="en-US" sz="2400" dirty="0">
                <a:solidFill>
                  <a:srgbClr val="333333"/>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penerbit</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a:t>
            </a:r>
          </a:p>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invalid-feedback</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r>
              <a:rPr lang="en-US" sz="2400" b="1" dirty="0">
                <a:solidFill>
                  <a:srgbClr val="AA3731"/>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message</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&gt;</a:t>
            </a:r>
          </a:p>
          <a:p>
            <a:r>
              <a:rPr lang="en-US" sz="2400" b="1" dirty="0">
                <a:solidFill>
                  <a:srgbClr val="AA3731"/>
                </a:solidFill>
                <a:latin typeface="Consolas" panose="020B0609020204030204" pitchFamily="49" charset="0"/>
              </a:rPr>
              <a:t>@</a:t>
            </a:r>
            <a:r>
              <a:rPr lang="en-US" sz="2400" b="1" dirty="0" err="1">
                <a:solidFill>
                  <a:srgbClr val="AA3731"/>
                </a:solidFill>
                <a:latin typeface="Consolas" panose="020B0609020204030204" pitchFamily="49" charset="0"/>
              </a:rPr>
              <a:t>enderror</a:t>
            </a:r>
            <a:endParaRPr lang="en-US"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749576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err="1">
                <a:solidFill>
                  <a:srgbClr val="FFFFFF"/>
                </a:solidFill>
              </a:rPr>
              <a:t>Menampilkan</a:t>
            </a:r>
            <a:r>
              <a:rPr lang="en-US" sz="4400" b="1" spc="-1" dirty="0">
                <a:solidFill>
                  <a:srgbClr val="FFFFFF"/>
                </a:solidFill>
              </a:rPr>
              <a:t> </a:t>
            </a:r>
            <a:r>
              <a:rPr lang="en-US" sz="4400" b="1" spc="-1" dirty="0" err="1">
                <a:solidFill>
                  <a:srgbClr val="FFFFFF"/>
                </a:solidFill>
              </a:rPr>
              <a:t>Pesan</a:t>
            </a:r>
            <a:r>
              <a:rPr lang="en-US" sz="4400" b="1" spc="-1" dirty="0">
                <a:solidFill>
                  <a:srgbClr val="FFFFFF"/>
                </a:solidFill>
              </a:rPr>
              <a:t> Error(4)</a:t>
            </a:r>
            <a:endParaRPr lang="id-ID" sz="4400" spc="-1" dirty="0">
              <a:solidFill>
                <a:prstClr val="black"/>
              </a:solidFill>
            </a:endParaRPr>
          </a:p>
        </p:txBody>
      </p:sp>
      <p:sp>
        <p:nvSpPr>
          <p:cNvPr id="2" name="Rectangle 1">
            <a:extLst>
              <a:ext uri="{FF2B5EF4-FFF2-40B4-BE49-F238E27FC236}">
                <a16:creationId xmlns:a16="http://schemas.microsoft.com/office/drawing/2014/main" id="{CC11B7BE-AD10-4745-A209-CE4EC9145833}"/>
              </a:ext>
            </a:extLst>
          </p:cNvPr>
          <p:cNvSpPr/>
          <p:nvPr/>
        </p:nvSpPr>
        <p:spPr>
          <a:xfrm>
            <a:off x="600062" y="1578656"/>
            <a:ext cx="10798200" cy="5693866"/>
          </a:xfrm>
          <a:prstGeom prst="rect">
            <a:avLst/>
          </a:prstGeom>
        </p:spPr>
        <p:txBody>
          <a:bodyPr wrap="square">
            <a:spAutoFit/>
          </a:bodyPr>
          <a:lstStyle/>
          <a:p>
            <a:r>
              <a:rPr lang="en-US" sz="2800" dirty="0">
                <a:solidFill>
                  <a:srgbClr val="777777"/>
                </a:solidFill>
                <a:latin typeface="Consolas" panose="020B0609020204030204" pitchFamily="49" charset="0"/>
              </a:rPr>
              <a:t>@php</a:t>
            </a:r>
            <a:r>
              <a:rPr lang="en-US" sz="2800" dirty="0">
                <a:solidFill>
                  <a:srgbClr val="333333"/>
                </a:solidFill>
                <a:latin typeface="Consolas" panose="020B0609020204030204" pitchFamily="49" charset="0"/>
              </a:rPr>
              <a:t> </a:t>
            </a:r>
          </a:p>
          <a:p>
            <a:r>
              <a:rPr lang="en-US" sz="2800" dirty="0">
                <a:solidFill>
                  <a:srgbClr val="777777"/>
                </a:solidFill>
                <a:latin typeface="Consolas" panose="020B0609020204030204" pitchFamily="49" charset="0"/>
              </a:rPr>
              <a:t>$</a:t>
            </a:r>
            <a:r>
              <a:rPr lang="en-US" sz="2800" dirty="0" err="1">
                <a:solidFill>
                  <a:srgbClr val="7A3E9D"/>
                </a:solidFill>
                <a:latin typeface="Consolas" panose="020B0609020204030204" pitchFamily="49" charset="0"/>
              </a:rPr>
              <a:t>val</a:t>
            </a:r>
            <a:r>
              <a:rPr lang="en-US" sz="2800" dirty="0">
                <a:solidFill>
                  <a:srgbClr val="333333"/>
                </a:solidFill>
                <a:latin typeface="Consolas" panose="020B0609020204030204" pitchFamily="49" charset="0"/>
              </a:rPr>
              <a:t> </a:t>
            </a:r>
            <a:r>
              <a:rPr lang="en-US" sz="2800" dirty="0">
                <a:solidFill>
                  <a:srgbClr val="777777"/>
                </a:solidFill>
                <a:latin typeface="Consolas" panose="020B0609020204030204" pitchFamily="49" charset="0"/>
              </a:rPr>
              <a:t>=</a:t>
            </a:r>
            <a:r>
              <a:rPr lang="en-US" sz="2800" dirty="0">
                <a:solidFill>
                  <a:srgbClr val="333333"/>
                </a:solidFill>
                <a:latin typeface="Consolas" panose="020B0609020204030204" pitchFamily="49" charset="0"/>
              </a:rPr>
              <a:t> </a:t>
            </a:r>
            <a:r>
              <a:rPr lang="en-US" sz="2800" dirty="0">
                <a:solidFill>
                  <a:srgbClr val="777777"/>
                </a:solidFill>
                <a:latin typeface="Consolas" panose="020B0609020204030204" pitchFamily="49" charset="0"/>
              </a:rPr>
              <a:t>($</a:t>
            </a:r>
            <a:r>
              <a:rPr lang="en-US" sz="2800" dirty="0">
                <a:solidFill>
                  <a:srgbClr val="7A3E9D"/>
                </a:solidFill>
                <a:latin typeface="Consolas" panose="020B0609020204030204" pitchFamily="49" charset="0"/>
              </a:rPr>
              <a:t>errors</a:t>
            </a:r>
            <a:r>
              <a:rPr lang="en-US" sz="2800" dirty="0">
                <a:solidFill>
                  <a:srgbClr val="777777"/>
                </a:solidFill>
                <a:latin typeface="Consolas" panose="020B0609020204030204" pitchFamily="49" charset="0"/>
              </a:rPr>
              <a:t>-&gt;</a:t>
            </a:r>
            <a:r>
              <a:rPr lang="en-US" sz="2800" b="1" dirty="0" err="1">
                <a:solidFill>
                  <a:srgbClr val="AA3731"/>
                </a:solidFill>
                <a:latin typeface="Consolas" panose="020B0609020204030204" pitchFamily="49" charset="0"/>
              </a:rPr>
              <a:t>isEmpty</a:t>
            </a:r>
            <a:r>
              <a:rPr lang="en-US" sz="2800" dirty="0">
                <a:solidFill>
                  <a:srgbClr val="777777"/>
                </a:solidFill>
                <a:latin typeface="Consolas" panose="020B0609020204030204" pitchFamily="49" charset="0"/>
              </a:rPr>
              <a:t>())</a:t>
            </a:r>
            <a:r>
              <a:rPr lang="en-US" sz="2800" dirty="0">
                <a:solidFill>
                  <a:srgbClr val="333333"/>
                </a:solidFill>
                <a:latin typeface="Consolas" panose="020B0609020204030204" pitchFamily="49" charset="0"/>
              </a:rPr>
              <a:t> ? </a:t>
            </a:r>
            <a:r>
              <a:rPr lang="en-US" sz="2800" dirty="0">
                <a:solidFill>
                  <a:srgbClr val="777777"/>
                </a:solidFill>
                <a:latin typeface="Consolas" panose="020B0609020204030204" pitchFamily="49" charset="0"/>
              </a:rPr>
              <a:t>$</a:t>
            </a:r>
            <a:r>
              <a:rPr lang="en-US" sz="2800" dirty="0" err="1">
                <a:solidFill>
                  <a:srgbClr val="7A3E9D"/>
                </a:solidFill>
                <a:latin typeface="Consolas" panose="020B0609020204030204" pitchFamily="49" charset="0"/>
              </a:rPr>
              <a:t>rs</a:t>
            </a:r>
            <a:r>
              <a:rPr lang="en-US" sz="2800" dirty="0">
                <a:solidFill>
                  <a:srgbClr val="777777"/>
                </a:solidFill>
                <a:latin typeface="Consolas" panose="020B0609020204030204" pitchFamily="49" charset="0"/>
              </a:rPr>
              <a:t>-&gt;</a:t>
            </a:r>
            <a:r>
              <a:rPr lang="en-US" sz="2800" dirty="0" err="1">
                <a:solidFill>
                  <a:srgbClr val="7A3E9D"/>
                </a:solidFill>
                <a:latin typeface="Consolas" panose="020B0609020204030204" pitchFamily="49" charset="0"/>
              </a:rPr>
              <a:t>tahun_cetak</a:t>
            </a:r>
            <a:r>
              <a:rPr lang="en-US" sz="2800" dirty="0">
                <a:solidFill>
                  <a:srgbClr val="7A3E9D"/>
                </a:solidFill>
                <a:latin typeface="Consolas" panose="020B0609020204030204" pitchFamily="49" charset="0"/>
              </a:rPr>
              <a:t> </a:t>
            </a:r>
            <a:r>
              <a:rPr lang="en-US" sz="2800" dirty="0">
                <a:solidFill>
                  <a:srgbClr val="777777"/>
                </a:solidFill>
                <a:latin typeface="Consolas" panose="020B0609020204030204" pitchFamily="49" charset="0"/>
              </a:rPr>
              <a:t>:</a:t>
            </a:r>
          </a:p>
          <a:p>
            <a:r>
              <a:rPr lang="en-US" sz="2800" dirty="0">
                <a:solidFill>
                  <a:srgbClr val="333333"/>
                </a:solidFill>
                <a:latin typeface="Consolas" panose="020B0609020204030204" pitchFamily="49" charset="0"/>
              </a:rPr>
              <a:t>        </a:t>
            </a:r>
            <a:r>
              <a:rPr lang="en-US" sz="2800" b="1" dirty="0">
                <a:solidFill>
                  <a:srgbClr val="AA3731"/>
                </a:solidFill>
                <a:latin typeface="Consolas" panose="020B0609020204030204" pitchFamily="49" charset="0"/>
              </a:rPr>
              <a:t>old</a:t>
            </a:r>
            <a:r>
              <a:rPr lang="en-US" sz="2800" dirty="0">
                <a:solidFill>
                  <a:srgbClr val="777777"/>
                </a:solidFill>
                <a:latin typeface="Consolas" panose="020B0609020204030204" pitchFamily="49" charset="0"/>
              </a:rPr>
              <a:t>('</a:t>
            </a:r>
            <a:r>
              <a:rPr lang="en-US" sz="2800" dirty="0" err="1">
                <a:solidFill>
                  <a:srgbClr val="448C27"/>
                </a:solidFill>
                <a:latin typeface="Consolas" panose="020B0609020204030204" pitchFamily="49" charset="0"/>
              </a:rPr>
              <a:t>tahun_cetak</a:t>
            </a:r>
            <a:r>
              <a:rPr lang="en-US" sz="2800" dirty="0">
                <a:solidFill>
                  <a:srgbClr val="777777"/>
                </a:solidFill>
                <a:latin typeface="Consolas" panose="020B0609020204030204" pitchFamily="49" charset="0"/>
              </a:rPr>
              <a:t>');</a:t>
            </a:r>
            <a:r>
              <a:rPr lang="en-US" sz="2800" dirty="0">
                <a:solidFill>
                  <a:srgbClr val="333333"/>
                </a:solidFill>
                <a:latin typeface="Consolas" panose="020B0609020204030204" pitchFamily="49" charset="0"/>
              </a:rPr>
              <a:t> </a:t>
            </a:r>
          </a:p>
          <a:p>
            <a:r>
              <a:rPr lang="en-US" sz="2800" dirty="0">
                <a:solidFill>
                  <a:srgbClr val="777777"/>
                </a:solidFill>
                <a:latin typeface="Consolas" panose="020B0609020204030204" pitchFamily="49" charset="0"/>
              </a:rPr>
              <a:t>@</a:t>
            </a:r>
            <a:r>
              <a:rPr lang="en-US" sz="2800" dirty="0" err="1">
                <a:solidFill>
                  <a:srgbClr val="777777"/>
                </a:solidFill>
                <a:latin typeface="Consolas" panose="020B0609020204030204" pitchFamily="49" charset="0"/>
              </a:rPr>
              <a:t>endphp</a:t>
            </a:r>
            <a:endParaRPr lang="en-US" sz="2800" dirty="0">
              <a:solidFill>
                <a:srgbClr val="777777"/>
              </a:solidFill>
              <a:latin typeface="Consolas" panose="020B0609020204030204" pitchFamily="49" charset="0"/>
            </a:endParaRPr>
          </a:p>
          <a:p>
            <a:endParaRPr lang="en-US" sz="2800" dirty="0">
              <a:solidFill>
                <a:srgbClr val="333333"/>
              </a:solidFill>
              <a:latin typeface="Consolas" panose="020B0609020204030204" pitchFamily="49" charset="0"/>
            </a:endParaRPr>
          </a:p>
          <a:p>
            <a:r>
              <a:rPr lang="en-US" sz="2800" dirty="0">
                <a:solidFill>
                  <a:srgbClr val="91B3E0"/>
                </a:solidFill>
                <a:latin typeface="Consolas" panose="020B0609020204030204" pitchFamily="49" charset="0"/>
              </a:rPr>
              <a:t>&lt;</a:t>
            </a:r>
            <a:r>
              <a:rPr lang="en-US" sz="2800" dirty="0">
                <a:solidFill>
                  <a:srgbClr val="4B69C6"/>
                </a:solidFill>
                <a:latin typeface="Consolas" panose="020B0609020204030204" pitchFamily="49" charset="0"/>
              </a:rPr>
              <a:t>input</a:t>
            </a:r>
            <a:r>
              <a:rPr lang="en-US" sz="2800" dirty="0">
                <a:solidFill>
                  <a:srgbClr val="91B3E0"/>
                </a:solidFill>
                <a:latin typeface="Consolas" panose="020B0609020204030204" pitchFamily="49" charset="0"/>
              </a:rPr>
              <a:t> </a:t>
            </a:r>
            <a:r>
              <a:rPr lang="en-US" sz="2800" i="1" dirty="0">
                <a:solidFill>
                  <a:srgbClr val="8190A0"/>
                </a:solidFill>
                <a:latin typeface="Consolas" panose="020B0609020204030204" pitchFamily="49" charset="0"/>
              </a:rPr>
              <a:t>type</a:t>
            </a:r>
            <a:r>
              <a:rPr lang="en-US" sz="2800" dirty="0">
                <a:solidFill>
                  <a:srgbClr val="777777"/>
                </a:solidFill>
                <a:latin typeface="Consolas" panose="020B0609020204030204" pitchFamily="49" charset="0"/>
              </a:rPr>
              <a:t>="</a:t>
            </a:r>
            <a:r>
              <a:rPr lang="en-US" sz="2800" dirty="0">
                <a:solidFill>
                  <a:srgbClr val="448C27"/>
                </a:solidFill>
                <a:latin typeface="Consolas" panose="020B0609020204030204" pitchFamily="49" charset="0"/>
              </a:rPr>
              <a:t>text</a:t>
            </a:r>
            <a:r>
              <a:rPr lang="en-US" sz="2800" dirty="0">
                <a:solidFill>
                  <a:srgbClr val="777777"/>
                </a:solidFill>
                <a:latin typeface="Consolas" panose="020B0609020204030204" pitchFamily="49" charset="0"/>
              </a:rPr>
              <a:t>"</a:t>
            </a:r>
            <a:r>
              <a:rPr lang="en-US" sz="2800" dirty="0">
                <a:solidFill>
                  <a:srgbClr val="91B3E0"/>
                </a:solidFill>
                <a:latin typeface="Consolas" panose="020B0609020204030204" pitchFamily="49" charset="0"/>
              </a:rPr>
              <a:t> </a:t>
            </a:r>
            <a:r>
              <a:rPr lang="en-US" sz="2800" i="1" dirty="0">
                <a:solidFill>
                  <a:srgbClr val="8190A0"/>
                </a:solidFill>
                <a:latin typeface="Consolas" panose="020B0609020204030204" pitchFamily="49" charset="0"/>
              </a:rPr>
              <a:t>class</a:t>
            </a:r>
            <a:r>
              <a:rPr lang="en-US" sz="2800" dirty="0">
                <a:solidFill>
                  <a:srgbClr val="777777"/>
                </a:solidFill>
                <a:latin typeface="Consolas" panose="020B0609020204030204" pitchFamily="49" charset="0"/>
              </a:rPr>
              <a:t>="</a:t>
            </a:r>
            <a:r>
              <a:rPr lang="en-US" sz="2800" dirty="0">
                <a:solidFill>
                  <a:srgbClr val="448C27"/>
                </a:solidFill>
                <a:latin typeface="Consolas" panose="020B0609020204030204" pitchFamily="49" charset="0"/>
              </a:rPr>
              <a:t>form-control form-control-user </a:t>
            </a:r>
          </a:p>
          <a:p>
            <a:r>
              <a:rPr lang="en-US" sz="2800" b="1" dirty="0">
                <a:solidFill>
                  <a:srgbClr val="AA3731"/>
                </a:solidFill>
                <a:latin typeface="Consolas" panose="020B0609020204030204" pitchFamily="49" charset="0"/>
              </a:rPr>
              <a:t>@error</a:t>
            </a:r>
            <a:r>
              <a:rPr lang="en-US" sz="2800" dirty="0">
                <a:solidFill>
                  <a:srgbClr val="448C27"/>
                </a:solidFill>
                <a:latin typeface="Consolas" panose="020B0609020204030204" pitchFamily="49" charset="0"/>
              </a:rPr>
              <a:t>(</a:t>
            </a:r>
            <a:r>
              <a:rPr lang="en-US" sz="2800" dirty="0">
                <a:solidFill>
                  <a:srgbClr val="777777"/>
                </a:solidFill>
                <a:latin typeface="Consolas" panose="020B0609020204030204" pitchFamily="49" charset="0"/>
              </a:rPr>
              <a:t>'</a:t>
            </a:r>
            <a:r>
              <a:rPr lang="en-US" sz="2800" dirty="0" err="1">
                <a:solidFill>
                  <a:srgbClr val="448C27"/>
                </a:solidFill>
                <a:latin typeface="Consolas" panose="020B0609020204030204" pitchFamily="49" charset="0"/>
              </a:rPr>
              <a:t>tahun_cetak</a:t>
            </a:r>
            <a:r>
              <a:rPr lang="en-US" sz="2800" dirty="0">
                <a:solidFill>
                  <a:srgbClr val="777777"/>
                </a:solidFill>
                <a:latin typeface="Consolas" panose="020B0609020204030204" pitchFamily="49" charset="0"/>
              </a:rPr>
              <a:t>'</a:t>
            </a:r>
            <a:r>
              <a:rPr lang="en-US" sz="2800" dirty="0">
                <a:solidFill>
                  <a:srgbClr val="448C27"/>
                </a:solidFill>
                <a:latin typeface="Consolas" panose="020B0609020204030204" pitchFamily="49" charset="0"/>
              </a:rPr>
              <a:t>) is-invalid </a:t>
            </a:r>
            <a:r>
              <a:rPr lang="en-US" sz="2800" b="1" dirty="0">
                <a:solidFill>
                  <a:srgbClr val="AA3731"/>
                </a:solidFill>
                <a:latin typeface="Consolas" panose="020B0609020204030204" pitchFamily="49" charset="0"/>
              </a:rPr>
              <a:t>@</a:t>
            </a:r>
            <a:r>
              <a:rPr lang="en-US" sz="2800" b="1" dirty="0" err="1">
                <a:solidFill>
                  <a:srgbClr val="AA3731"/>
                </a:solidFill>
                <a:latin typeface="Consolas" panose="020B0609020204030204" pitchFamily="49" charset="0"/>
              </a:rPr>
              <a:t>enderror</a:t>
            </a:r>
            <a:r>
              <a:rPr lang="en-US" sz="2800" dirty="0">
                <a:solidFill>
                  <a:srgbClr val="777777"/>
                </a:solidFill>
                <a:latin typeface="Consolas" panose="020B0609020204030204" pitchFamily="49" charset="0"/>
              </a:rPr>
              <a:t>“</a:t>
            </a:r>
            <a:endParaRPr lang="en-US" sz="2800" dirty="0">
              <a:solidFill>
                <a:srgbClr val="333333"/>
              </a:solidFill>
              <a:latin typeface="Consolas" panose="020B0609020204030204" pitchFamily="49" charset="0"/>
            </a:endParaRPr>
          </a:p>
          <a:p>
            <a:r>
              <a:rPr lang="en-US" sz="2800" i="1" dirty="0">
                <a:solidFill>
                  <a:srgbClr val="8190A0"/>
                </a:solidFill>
                <a:latin typeface="Consolas" panose="020B0609020204030204" pitchFamily="49" charset="0"/>
              </a:rPr>
              <a:t>name</a:t>
            </a:r>
            <a:r>
              <a:rPr lang="en-US" sz="2800" dirty="0">
                <a:solidFill>
                  <a:srgbClr val="777777"/>
                </a:solidFill>
                <a:latin typeface="Consolas" panose="020B0609020204030204" pitchFamily="49" charset="0"/>
              </a:rPr>
              <a:t>="</a:t>
            </a:r>
            <a:r>
              <a:rPr lang="en-US" sz="2800" dirty="0" err="1">
                <a:solidFill>
                  <a:srgbClr val="448C27"/>
                </a:solidFill>
                <a:latin typeface="Consolas" panose="020B0609020204030204" pitchFamily="49" charset="0"/>
              </a:rPr>
              <a:t>tahun_cetak</a:t>
            </a:r>
            <a:r>
              <a:rPr lang="en-US" sz="2800" dirty="0">
                <a:solidFill>
                  <a:srgbClr val="777777"/>
                </a:solidFill>
                <a:latin typeface="Consolas" panose="020B0609020204030204" pitchFamily="49" charset="0"/>
              </a:rPr>
              <a:t>"</a:t>
            </a:r>
            <a:r>
              <a:rPr lang="en-US" sz="2800" dirty="0">
                <a:solidFill>
                  <a:srgbClr val="91B3E0"/>
                </a:solidFill>
                <a:latin typeface="Consolas" panose="020B0609020204030204" pitchFamily="49" charset="0"/>
              </a:rPr>
              <a:t> </a:t>
            </a:r>
            <a:r>
              <a:rPr lang="en-US" sz="2800" i="1" dirty="0">
                <a:solidFill>
                  <a:srgbClr val="8190A0"/>
                </a:solidFill>
                <a:latin typeface="Consolas" panose="020B0609020204030204" pitchFamily="49" charset="0"/>
              </a:rPr>
              <a:t>value</a:t>
            </a:r>
            <a:r>
              <a:rPr lang="en-US" sz="2800" dirty="0">
                <a:solidFill>
                  <a:srgbClr val="777777"/>
                </a:solidFill>
                <a:latin typeface="Consolas" panose="020B0609020204030204" pitchFamily="49" charset="0"/>
              </a:rPr>
              <a:t>="</a:t>
            </a:r>
            <a:r>
              <a:rPr lang="en-US" sz="2800" b="1" dirty="0">
                <a:solidFill>
                  <a:srgbClr val="AA3731"/>
                </a:solidFill>
                <a:latin typeface="Consolas" panose="020B0609020204030204" pitchFamily="49" charset="0"/>
              </a:rPr>
              <a:t>{{</a:t>
            </a:r>
            <a:r>
              <a:rPr lang="en-US" sz="2800" dirty="0">
                <a:solidFill>
                  <a:srgbClr val="448C27"/>
                </a:solidFill>
                <a:latin typeface="Consolas" panose="020B0609020204030204" pitchFamily="49" charset="0"/>
              </a:rPr>
              <a:t> </a:t>
            </a:r>
            <a:r>
              <a:rPr lang="en-US" sz="2800" dirty="0">
                <a:solidFill>
                  <a:srgbClr val="777777"/>
                </a:solidFill>
                <a:latin typeface="Consolas" panose="020B0609020204030204" pitchFamily="49" charset="0"/>
              </a:rPr>
              <a:t>$</a:t>
            </a:r>
            <a:r>
              <a:rPr lang="en-US" sz="2800" dirty="0" err="1">
                <a:solidFill>
                  <a:srgbClr val="7A3E9D"/>
                </a:solidFill>
                <a:latin typeface="Consolas" panose="020B0609020204030204" pitchFamily="49" charset="0"/>
              </a:rPr>
              <a:t>val</a:t>
            </a:r>
            <a:r>
              <a:rPr lang="en-US" sz="2800" dirty="0">
                <a:solidFill>
                  <a:srgbClr val="448C27"/>
                </a:solidFill>
                <a:latin typeface="Consolas" panose="020B0609020204030204" pitchFamily="49" charset="0"/>
              </a:rPr>
              <a:t> </a:t>
            </a:r>
            <a:r>
              <a:rPr lang="en-US" sz="2800" b="1" dirty="0">
                <a:solidFill>
                  <a:srgbClr val="AA3731"/>
                </a:solidFill>
                <a:latin typeface="Consolas" panose="020B0609020204030204" pitchFamily="49" charset="0"/>
              </a:rPr>
              <a:t>}}</a:t>
            </a:r>
            <a:r>
              <a:rPr lang="en-US" sz="2800" dirty="0">
                <a:solidFill>
                  <a:srgbClr val="777777"/>
                </a:solidFill>
                <a:latin typeface="Consolas" panose="020B0609020204030204" pitchFamily="49" charset="0"/>
              </a:rPr>
              <a:t>“ /</a:t>
            </a:r>
            <a:r>
              <a:rPr lang="en-US" sz="2800" dirty="0">
                <a:solidFill>
                  <a:srgbClr val="91B3E0"/>
                </a:solidFill>
                <a:latin typeface="Consolas" panose="020B0609020204030204" pitchFamily="49" charset="0"/>
              </a:rPr>
              <a:t>&gt;</a:t>
            </a:r>
          </a:p>
          <a:p>
            <a:endParaRPr lang="en-US" sz="2800" dirty="0">
              <a:solidFill>
                <a:srgbClr val="333333"/>
              </a:solidFill>
              <a:latin typeface="Consolas" panose="020B0609020204030204" pitchFamily="49" charset="0"/>
            </a:endParaRPr>
          </a:p>
          <a:p>
            <a:r>
              <a:rPr lang="en-US" sz="2800" b="1" dirty="0">
                <a:solidFill>
                  <a:srgbClr val="AA3731"/>
                </a:solidFill>
                <a:latin typeface="Consolas" panose="020B0609020204030204" pitchFamily="49" charset="0"/>
              </a:rPr>
              <a:t>@error</a:t>
            </a:r>
            <a:r>
              <a:rPr lang="en-US" sz="2800" dirty="0">
                <a:solidFill>
                  <a:srgbClr val="333333"/>
                </a:solidFill>
                <a:latin typeface="Consolas" panose="020B0609020204030204" pitchFamily="49" charset="0"/>
              </a:rPr>
              <a:t>(</a:t>
            </a:r>
            <a:r>
              <a:rPr lang="en-US" sz="2800" dirty="0">
                <a:solidFill>
                  <a:srgbClr val="777777"/>
                </a:solidFill>
                <a:latin typeface="Consolas" panose="020B0609020204030204" pitchFamily="49" charset="0"/>
              </a:rPr>
              <a:t>'</a:t>
            </a:r>
            <a:r>
              <a:rPr lang="en-US" sz="2800" dirty="0" err="1">
                <a:solidFill>
                  <a:srgbClr val="448C27"/>
                </a:solidFill>
                <a:latin typeface="Consolas" panose="020B0609020204030204" pitchFamily="49" charset="0"/>
              </a:rPr>
              <a:t>tahun_cetak</a:t>
            </a:r>
            <a:r>
              <a:rPr lang="en-US" sz="2800" dirty="0">
                <a:solidFill>
                  <a:srgbClr val="777777"/>
                </a:solidFill>
                <a:latin typeface="Consolas" panose="020B0609020204030204" pitchFamily="49" charset="0"/>
              </a:rPr>
              <a:t>'</a:t>
            </a:r>
            <a:r>
              <a:rPr lang="en-US" sz="2800" dirty="0">
                <a:solidFill>
                  <a:srgbClr val="333333"/>
                </a:solidFill>
                <a:latin typeface="Consolas" panose="020B0609020204030204" pitchFamily="49" charset="0"/>
              </a:rPr>
              <a:t>)</a:t>
            </a:r>
          </a:p>
          <a:p>
            <a:r>
              <a:rPr lang="en-US" sz="2800" dirty="0">
                <a:solidFill>
                  <a:srgbClr val="91B3E0"/>
                </a:solidFill>
                <a:latin typeface="Consolas" panose="020B0609020204030204" pitchFamily="49" charset="0"/>
              </a:rPr>
              <a:t>&lt;</a:t>
            </a:r>
            <a:r>
              <a:rPr lang="en-US" sz="2800" dirty="0">
                <a:solidFill>
                  <a:srgbClr val="4B69C6"/>
                </a:solidFill>
                <a:latin typeface="Consolas" panose="020B0609020204030204" pitchFamily="49" charset="0"/>
              </a:rPr>
              <a:t>div</a:t>
            </a:r>
            <a:r>
              <a:rPr lang="en-US" sz="2800" dirty="0">
                <a:solidFill>
                  <a:srgbClr val="91B3E0"/>
                </a:solidFill>
                <a:latin typeface="Consolas" panose="020B0609020204030204" pitchFamily="49" charset="0"/>
              </a:rPr>
              <a:t> </a:t>
            </a:r>
            <a:r>
              <a:rPr lang="en-US" sz="2800" i="1" dirty="0">
                <a:solidFill>
                  <a:srgbClr val="8190A0"/>
                </a:solidFill>
                <a:latin typeface="Consolas" panose="020B0609020204030204" pitchFamily="49" charset="0"/>
              </a:rPr>
              <a:t>class</a:t>
            </a:r>
            <a:r>
              <a:rPr lang="en-US" sz="2800" dirty="0">
                <a:solidFill>
                  <a:srgbClr val="777777"/>
                </a:solidFill>
                <a:latin typeface="Consolas" panose="020B0609020204030204" pitchFamily="49" charset="0"/>
              </a:rPr>
              <a:t>="</a:t>
            </a:r>
            <a:r>
              <a:rPr lang="en-US" sz="2800" dirty="0">
                <a:solidFill>
                  <a:srgbClr val="448C27"/>
                </a:solidFill>
                <a:latin typeface="Consolas" panose="020B0609020204030204" pitchFamily="49" charset="0"/>
              </a:rPr>
              <a:t>invalid-feedback</a:t>
            </a:r>
            <a:r>
              <a:rPr lang="en-US" sz="2800" dirty="0">
                <a:solidFill>
                  <a:srgbClr val="777777"/>
                </a:solidFill>
                <a:latin typeface="Consolas" panose="020B0609020204030204" pitchFamily="49" charset="0"/>
              </a:rPr>
              <a:t>"</a:t>
            </a:r>
            <a:r>
              <a:rPr lang="en-US" sz="2800" dirty="0">
                <a:solidFill>
                  <a:srgbClr val="91B3E0"/>
                </a:solidFill>
                <a:latin typeface="Consolas" panose="020B0609020204030204" pitchFamily="49" charset="0"/>
              </a:rPr>
              <a:t>&gt;</a:t>
            </a:r>
            <a:r>
              <a:rPr lang="en-US" sz="2800" b="1" dirty="0">
                <a:solidFill>
                  <a:srgbClr val="AA3731"/>
                </a:solidFill>
                <a:latin typeface="Consolas" panose="020B0609020204030204" pitchFamily="49" charset="0"/>
              </a:rPr>
              <a:t>{{</a:t>
            </a:r>
            <a:r>
              <a:rPr lang="en-US" sz="2800" dirty="0">
                <a:solidFill>
                  <a:srgbClr val="333333"/>
                </a:solidFill>
                <a:latin typeface="Consolas" panose="020B0609020204030204" pitchFamily="49" charset="0"/>
              </a:rPr>
              <a:t> </a:t>
            </a:r>
            <a:r>
              <a:rPr lang="en-US" sz="2800" dirty="0">
                <a:solidFill>
                  <a:srgbClr val="777777"/>
                </a:solidFill>
                <a:latin typeface="Consolas" panose="020B0609020204030204" pitchFamily="49" charset="0"/>
              </a:rPr>
              <a:t>$</a:t>
            </a:r>
            <a:r>
              <a:rPr lang="en-US" sz="2800" dirty="0">
                <a:solidFill>
                  <a:srgbClr val="7A3E9D"/>
                </a:solidFill>
                <a:latin typeface="Consolas" panose="020B0609020204030204" pitchFamily="49" charset="0"/>
              </a:rPr>
              <a:t>message</a:t>
            </a:r>
            <a:r>
              <a:rPr lang="en-US" sz="2800" dirty="0">
                <a:solidFill>
                  <a:srgbClr val="333333"/>
                </a:solidFill>
                <a:latin typeface="Consolas" panose="020B0609020204030204" pitchFamily="49" charset="0"/>
              </a:rPr>
              <a:t> </a:t>
            </a:r>
            <a:r>
              <a:rPr lang="en-US" sz="2800" b="1" dirty="0">
                <a:solidFill>
                  <a:srgbClr val="AA3731"/>
                </a:solidFill>
                <a:latin typeface="Consolas" panose="020B0609020204030204" pitchFamily="49" charset="0"/>
              </a:rPr>
              <a:t>}}</a:t>
            </a:r>
            <a:r>
              <a:rPr lang="en-US" sz="2800" dirty="0">
                <a:solidFill>
                  <a:srgbClr val="91B3E0"/>
                </a:solidFill>
                <a:latin typeface="Consolas" panose="020B0609020204030204" pitchFamily="49" charset="0"/>
              </a:rPr>
              <a:t>&lt;/</a:t>
            </a:r>
            <a:r>
              <a:rPr lang="en-US" sz="2800" dirty="0">
                <a:solidFill>
                  <a:srgbClr val="4B69C6"/>
                </a:solidFill>
                <a:latin typeface="Consolas" panose="020B0609020204030204" pitchFamily="49" charset="0"/>
              </a:rPr>
              <a:t>div</a:t>
            </a:r>
            <a:r>
              <a:rPr lang="en-US" sz="2800" dirty="0">
                <a:solidFill>
                  <a:srgbClr val="91B3E0"/>
                </a:solidFill>
                <a:latin typeface="Consolas" panose="020B0609020204030204" pitchFamily="49" charset="0"/>
              </a:rPr>
              <a:t>&gt;</a:t>
            </a:r>
          </a:p>
          <a:p>
            <a:r>
              <a:rPr lang="en-US" sz="2800" b="1" dirty="0">
                <a:solidFill>
                  <a:srgbClr val="AA3731"/>
                </a:solidFill>
                <a:latin typeface="Consolas" panose="020B0609020204030204" pitchFamily="49" charset="0"/>
              </a:rPr>
              <a:t>@</a:t>
            </a:r>
            <a:r>
              <a:rPr lang="en-US" sz="2800" b="1" dirty="0" err="1">
                <a:solidFill>
                  <a:srgbClr val="AA3731"/>
                </a:solidFill>
                <a:latin typeface="Consolas" panose="020B0609020204030204" pitchFamily="49" charset="0"/>
              </a:rPr>
              <a:t>enderror</a:t>
            </a:r>
            <a:r>
              <a:rPr lang="en-US" sz="2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1102103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err="1">
                <a:solidFill>
                  <a:srgbClr val="FFFFFF"/>
                </a:solidFill>
              </a:rPr>
              <a:t>Menampilkan</a:t>
            </a:r>
            <a:r>
              <a:rPr lang="en-US" sz="4400" b="1" spc="-1" dirty="0">
                <a:solidFill>
                  <a:srgbClr val="FFFFFF"/>
                </a:solidFill>
              </a:rPr>
              <a:t> </a:t>
            </a:r>
            <a:r>
              <a:rPr lang="en-US" sz="4400" b="1" spc="-1" dirty="0" err="1">
                <a:solidFill>
                  <a:srgbClr val="FFFFFF"/>
                </a:solidFill>
              </a:rPr>
              <a:t>Pesan</a:t>
            </a:r>
            <a:r>
              <a:rPr lang="en-US" sz="4400" b="1" spc="-1" dirty="0">
                <a:solidFill>
                  <a:srgbClr val="FFFFFF"/>
                </a:solidFill>
              </a:rPr>
              <a:t> Error(5)</a:t>
            </a:r>
            <a:endParaRPr lang="id-ID" sz="4400" spc="-1" dirty="0">
              <a:solidFill>
                <a:prstClr val="black"/>
              </a:solidFill>
            </a:endParaRPr>
          </a:p>
        </p:txBody>
      </p:sp>
      <p:pic>
        <p:nvPicPr>
          <p:cNvPr id="3" name="Picture 2">
            <a:extLst>
              <a:ext uri="{FF2B5EF4-FFF2-40B4-BE49-F238E27FC236}">
                <a16:creationId xmlns:a16="http://schemas.microsoft.com/office/drawing/2014/main" id="{A94AF574-A43D-433A-BE91-EE95BB828FD9}"/>
              </a:ext>
            </a:extLst>
          </p:cNvPr>
          <p:cNvPicPr>
            <a:picLocks noChangeAspect="1"/>
          </p:cNvPicPr>
          <p:nvPr/>
        </p:nvPicPr>
        <p:blipFill>
          <a:blip r:embed="rId4"/>
          <a:stretch>
            <a:fillRect/>
          </a:stretch>
        </p:blipFill>
        <p:spPr>
          <a:xfrm>
            <a:off x="1062747" y="1633203"/>
            <a:ext cx="9872829" cy="5152608"/>
          </a:xfrm>
          <a:prstGeom prst="rect">
            <a:avLst/>
          </a:prstGeom>
          <a:ln w="6350">
            <a:solidFill>
              <a:schemeClr val="tx1"/>
            </a:solidFill>
          </a:ln>
        </p:spPr>
      </p:pic>
    </p:spTree>
    <p:extLst>
      <p:ext uri="{BB962C8B-B14F-4D97-AF65-F5344CB8AC3E}">
        <p14:creationId xmlns:p14="http://schemas.microsoft.com/office/powerpoint/2010/main" val="2282675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63"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Referensi</a:t>
            </a:r>
            <a:endParaRPr lang="id-ID" sz="4400" b="0" strike="noStrike" spc="-1">
              <a:latin typeface="Arial"/>
            </a:endParaRPr>
          </a:p>
        </p:txBody>
      </p:sp>
      <p:sp>
        <p:nvSpPr>
          <p:cNvPr id="364"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365" name="CustomShape 3"/>
          <p:cNvSpPr/>
          <p:nvPr/>
        </p:nvSpPr>
        <p:spPr>
          <a:xfrm>
            <a:off x="599040" y="2040840"/>
            <a:ext cx="10738800" cy="376367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https://laravel.com/</a:t>
            </a:r>
            <a:endParaRPr lang="id-ID" sz="3200" b="0" strike="noStrike" spc="-1" dirty="0">
              <a:latin typeface="Arial"/>
            </a:endParaRP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https://id-laravel.com/</a:t>
            </a:r>
            <a:endParaRPr lang="en-US" sz="3200" b="0" strike="noStrike" spc="-1" dirty="0">
              <a:solidFill>
                <a:srgbClr val="000000"/>
              </a:solidFill>
              <a:latin typeface="Times New Roman"/>
              <a:ea typeface="DejaVu Sans"/>
            </a:endParaRPr>
          </a:p>
          <a:p>
            <a:pPr marL="432000" indent="-323280">
              <a:lnSpc>
                <a:spcPct val="100000"/>
              </a:lnSpc>
              <a:spcAft>
                <a:spcPts val="1406"/>
              </a:spcAft>
              <a:buClr>
                <a:srgbClr val="04617B"/>
              </a:buClr>
              <a:buSzPct val="45000"/>
              <a:buFont typeface="Wingdings" charset="2"/>
              <a:buChar char=""/>
            </a:pPr>
            <a:r>
              <a:rPr lang="id-ID" sz="3200" spc="-1" dirty="0">
                <a:solidFill>
                  <a:srgbClr val="000000"/>
                </a:solidFill>
                <a:latin typeface="Times New Roman"/>
                <a:ea typeface="DejaVu Sans"/>
              </a:rPr>
              <a:t>https://itsolutionstuff.com/</a:t>
            </a: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Laravel The PHP Framework For Web Artisan, Muhammad Azamuddin dan Hafid Mukhlasin, 2018</a:t>
            </a:r>
            <a:endParaRPr lang="id-ID" sz="3200" b="0" strike="noStrike" spc="-1" dirty="0">
              <a:latin typeface="Arial"/>
            </a:endParaRPr>
          </a:p>
          <a:p>
            <a:pPr marL="432000" indent="-323280">
              <a:lnSpc>
                <a:spcPct val="100000"/>
              </a:lnSpc>
              <a:spcAft>
                <a:spcPts val="1406"/>
              </a:spcAft>
              <a:buClr>
                <a:srgbClr val="04617B"/>
              </a:buClr>
              <a:buSzPct val="45000"/>
              <a:buFont typeface="Wingdings" charset="2"/>
              <a:buChar char=""/>
            </a:pPr>
            <a:r>
              <a:rPr lang="id-ID" sz="3200" b="0" strike="noStrike" spc="-1" dirty="0">
                <a:latin typeface="Times New Roman"/>
                <a:ea typeface="DejaVu Sans"/>
              </a:rPr>
              <a:t>Modul Laravel Nurul Fikri Computer, Nasrul, 2019</a:t>
            </a:r>
            <a:endParaRPr lang="id-ID" sz="3200" b="0" strike="noStrike" spc="-1" dirty="0">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Nasrul,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S.Pd.I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S.Kom</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M.Kom</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Text Placeholder 3">
            <a:extLst>
              <a:ext uri="{FF2B5EF4-FFF2-40B4-BE49-F238E27FC236}">
                <a16:creationId xmlns:a16="http://schemas.microsoft.com/office/drawing/2014/main" id="{E90F80E8-6F4B-4EF3-A91F-5834602CA19D}"/>
              </a:ext>
            </a:extLst>
          </p:cNvPr>
          <p:cNvSpPr>
            <a:spLocks noGrp="1"/>
          </p:cNvSpPr>
          <p:nvPr>
            <p:ph type="body"/>
          </p:nvPr>
        </p:nvSpPr>
        <p:spPr>
          <a:xfrm>
            <a:off x="6177253" y="1920240"/>
            <a:ext cx="5691299" cy="3858769"/>
          </a:xfrm>
        </p:spPr>
        <p:txBody>
          <a:bodyPr/>
          <a:lstStyle/>
          <a:p>
            <a:pPr marL="457200" indent="-457200">
              <a:buFont typeface="Wingdings" panose="05000000000000000000" pitchFamily="2" charset="2"/>
              <a:buChar char="q"/>
            </a:pPr>
            <a:r>
              <a:rPr lang="en-US" sz="3200" dirty="0" err="1"/>
              <a:t>Dosen</a:t>
            </a:r>
            <a:r>
              <a:rPr lang="en-US" sz="3200" dirty="0"/>
              <a:t> </a:t>
            </a:r>
            <a:r>
              <a:rPr lang="en-US" sz="3200" dirty="0" err="1"/>
              <a:t>Tetap</a:t>
            </a:r>
            <a:r>
              <a:rPr lang="en-US" sz="3200" dirty="0"/>
              <a:t> STT Nurul </a:t>
            </a:r>
            <a:r>
              <a:rPr lang="en-US" sz="3200" dirty="0" err="1"/>
              <a:t>Fikri</a:t>
            </a:r>
            <a:endParaRPr lang="en-US" sz="3200" dirty="0"/>
          </a:p>
          <a:p>
            <a:pPr marL="457200" indent="-457200">
              <a:buFont typeface="Wingdings" panose="05000000000000000000" pitchFamily="2" charset="2"/>
              <a:buChar char="q"/>
            </a:pPr>
            <a:r>
              <a:rPr lang="en-US" sz="3200" dirty="0" err="1"/>
              <a:t>Instruktur</a:t>
            </a:r>
            <a:r>
              <a:rPr lang="en-US" sz="3200" dirty="0"/>
              <a:t> IT NF Computer</a:t>
            </a:r>
          </a:p>
          <a:p>
            <a:pPr marL="457200" indent="-457200">
              <a:buFont typeface="Wingdings" panose="05000000000000000000" pitchFamily="2" charset="2"/>
              <a:buChar char="q"/>
            </a:pPr>
            <a:r>
              <a:rPr lang="en-US" sz="3200" dirty="0" err="1"/>
              <a:t>Instruktur</a:t>
            </a:r>
            <a:r>
              <a:rPr lang="en-US" sz="3200" dirty="0"/>
              <a:t> IT </a:t>
            </a:r>
            <a:r>
              <a:rPr lang="en-US" sz="3200" dirty="0" err="1"/>
              <a:t>Sekolah</a:t>
            </a:r>
            <a:r>
              <a:rPr lang="en-US" sz="3200" dirty="0"/>
              <a:t> Programmer YBM PLN</a:t>
            </a:r>
          </a:p>
          <a:p>
            <a:pPr marL="457200" indent="-457200">
              <a:buFont typeface="Wingdings" panose="05000000000000000000" pitchFamily="2" charset="2"/>
              <a:buChar char="q"/>
            </a:pPr>
            <a:r>
              <a:rPr lang="en-US" sz="3200" dirty="0" err="1"/>
              <a:t>Instruktur</a:t>
            </a:r>
            <a:r>
              <a:rPr lang="en-US" sz="3200" dirty="0"/>
              <a:t> IT Fast Com</a:t>
            </a:r>
          </a:p>
          <a:p>
            <a:pPr marL="457200" indent="-457200">
              <a:buFont typeface="Wingdings" panose="05000000000000000000" pitchFamily="2" charset="2"/>
              <a:buChar char="q"/>
            </a:pPr>
            <a:r>
              <a:rPr lang="en-US" sz="3200" dirty="0"/>
              <a:t>Programmer</a:t>
            </a:r>
          </a:p>
        </p:txBody>
      </p:sp>
      <p:pic>
        <p:nvPicPr>
          <p:cNvPr id="3" name="Picture 2">
            <a:extLst>
              <a:ext uri="{FF2B5EF4-FFF2-40B4-BE49-F238E27FC236}">
                <a16:creationId xmlns:a16="http://schemas.microsoft.com/office/drawing/2014/main" id="{09F8B616-3FFE-473C-B2B5-83EE8C4A45E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288" t="10403" r="17589" b="20410"/>
          <a:stretch/>
        </p:blipFill>
        <p:spPr>
          <a:xfrm>
            <a:off x="449560" y="1920241"/>
            <a:ext cx="5113541" cy="3858768"/>
          </a:xfrm>
          <a:prstGeom prst="rect">
            <a:avLst/>
          </a:prstGeom>
          <a:ln>
            <a:noFill/>
          </a:ln>
          <a:effectLst>
            <a:softEdge rad="11250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Validasi</a:t>
            </a:r>
            <a:r>
              <a:rPr lang="en-US" sz="4400" b="1" spc="-1" dirty="0">
                <a:solidFill>
                  <a:srgbClr val="FFFFFF"/>
                </a:solidFill>
                <a:latin typeface="Arial"/>
                <a:ea typeface="DejaVu Sans"/>
                <a:cs typeface="DejaVu Sans"/>
              </a:rPr>
              <a:t> Data</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angle 2">
            <a:extLst>
              <a:ext uri="{FF2B5EF4-FFF2-40B4-BE49-F238E27FC236}">
                <a16:creationId xmlns:a16="http://schemas.microsoft.com/office/drawing/2014/main" id="{23BA3FDB-A9AA-4C4B-A048-124242387331}"/>
              </a:ext>
            </a:extLst>
          </p:cNvPr>
          <p:cNvSpPr/>
          <p:nvPr/>
        </p:nvSpPr>
        <p:spPr>
          <a:xfrm>
            <a:off x="600062" y="2502564"/>
            <a:ext cx="10335491" cy="2554545"/>
          </a:xfrm>
          <a:prstGeom prst="rect">
            <a:avLst/>
          </a:prstGeom>
        </p:spPr>
        <p:txBody>
          <a:bodyPr wrap="square">
            <a:spAutoFit/>
          </a:bodyPr>
          <a:lstStyle/>
          <a:p>
            <a:pPr marL="457200" indent="-457200" algn="just">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membuat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validasi</a:t>
            </a:r>
            <a:r>
              <a:rPr lang="en-US" sz="3200" dirty="0">
                <a:latin typeface="Times New Roman" panose="02020603050405020304" pitchFamily="18" charset="0"/>
                <a:cs typeface="Times New Roman" panose="02020603050405020304" pitchFamily="18" charset="0"/>
              </a:rPr>
              <a:t> di form </a:t>
            </a:r>
            <a:r>
              <a:rPr lang="en-US" sz="3200" dirty="0" err="1">
                <a:latin typeface="Times New Roman" panose="02020603050405020304" pitchFamily="18" charset="0"/>
                <a:cs typeface="Times New Roman" panose="02020603050405020304" pitchFamily="18" charset="0"/>
              </a:rPr>
              <a:t>kita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harus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mengedit.file</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berada</a:t>
            </a:r>
            <a:r>
              <a:rPr lang="en-US" sz="3200" dirty="0">
                <a:latin typeface="Times New Roman" panose="02020603050405020304" pitchFamily="18" charset="0"/>
                <a:cs typeface="Times New Roman" panose="02020603050405020304" pitchFamily="18" charset="0"/>
              </a:rPr>
              <a:t> di app/Http/Controllers/</a:t>
            </a:r>
            <a:r>
              <a:rPr lang="en-US" sz="3200" dirty="0" err="1">
                <a:latin typeface="Times New Roman" panose="02020603050405020304" pitchFamily="18" charset="0"/>
                <a:cs typeface="Times New Roman" panose="02020603050405020304" pitchFamily="18" charset="0"/>
              </a:rPr>
              <a:t>namaController.php</a:t>
            </a:r>
            <a:r>
              <a:rPr lang="en-US" sz="3200"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Pada </a:t>
            </a:r>
            <a:r>
              <a:rPr lang="en-US" sz="3200" dirty="0" err="1">
                <a:latin typeface="Times New Roman" panose="02020603050405020304" pitchFamily="18" charset="0"/>
                <a:cs typeface="Times New Roman" panose="02020603050405020304" pitchFamily="18" charset="0"/>
              </a:rPr>
              <a:t>dasarnya</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kita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lakukan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memvalidasi</a:t>
            </a:r>
            <a:r>
              <a:rPr lang="en-US" sz="3200" dirty="0">
                <a:latin typeface="Times New Roman" panose="02020603050405020304" pitchFamily="18" charset="0"/>
                <a:cs typeface="Times New Roman" panose="02020603050405020304" pitchFamily="18" charset="0"/>
              </a:rPr>
              <a:t> di controller pada </a:t>
            </a:r>
            <a:r>
              <a:rPr lang="en-US" sz="3200" dirty="0" err="1">
                <a:latin typeface="Times New Roman" panose="02020603050405020304" pitchFamily="18" charset="0"/>
                <a:cs typeface="Times New Roman" panose="02020603050405020304" pitchFamily="18" charset="0"/>
              </a:rPr>
              <a:t>suatu</a:t>
            </a:r>
            <a:r>
              <a:rPr lang="en-US" sz="3200" dirty="0">
                <a:latin typeface="Times New Roman" panose="02020603050405020304" pitchFamily="18" charset="0"/>
                <a:cs typeface="Times New Roman" panose="02020603050405020304" pitchFamily="18" charset="0"/>
              </a:rPr>
              <a:t> action </a:t>
            </a:r>
            <a:r>
              <a:rPr lang="en-US" sz="3200" dirty="0" err="1">
                <a:latin typeface="Times New Roman" panose="02020603050405020304" pitchFamily="18" charset="0"/>
                <a:cs typeface="Times New Roman" panose="02020603050405020304" pitchFamily="18" charset="0"/>
              </a:rPr>
              <a:t>kemudian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kita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tampilkan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pesan</a:t>
            </a:r>
            <a:r>
              <a:rPr lang="en-US" sz="3200" dirty="0">
                <a:latin typeface="Times New Roman" panose="02020603050405020304" pitchFamily="18" charset="0"/>
                <a:cs typeface="Times New Roman" panose="02020603050405020304" pitchFamily="18" charset="0"/>
              </a:rPr>
              <a:t> error di </a:t>
            </a:r>
            <a:r>
              <a:rPr lang="en-US" sz="3200" dirty="0" err="1">
                <a:latin typeface="Times New Roman" panose="02020603050405020304" pitchFamily="18" charset="0"/>
                <a:cs typeface="Times New Roman" panose="02020603050405020304" pitchFamily="18" charset="0"/>
              </a:rPr>
              <a:t>masing-masing</a:t>
            </a:r>
            <a:r>
              <a:rPr lang="en-US" sz="3200" dirty="0">
                <a:latin typeface="Times New Roman" panose="02020603050405020304" pitchFamily="18" charset="0"/>
                <a:cs typeface="Times New Roman" panose="02020603050405020304" pitchFamily="18" charset="0"/>
              </a:rPr>
              <a:t> element form. </a:t>
            </a:r>
          </a:p>
        </p:txBody>
      </p:sp>
    </p:spTree>
    <p:extLst>
      <p:ext uri="{BB962C8B-B14F-4D97-AF65-F5344CB8AC3E}">
        <p14:creationId xmlns:p14="http://schemas.microsoft.com/office/powerpoint/2010/main" val="1573944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Validasi</a:t>
            </a:r>
            <a:r>
              <a:rPr lang="en-US" sz="4400" b="1" spc="-1" dirty="0">
                <a:solidFill>
                  <a:srgbClr val="FFFFFF"/>
                </a:solidFill>
                <a:latin typeface="Arial"/>
                <a:ea typeface="DejaVu Sans"/>
                <a:cs typeface="DejaVu Sans"/>
              </a:rPr>
              <a:t> Data Form </a:t>
            </a:r>
            <a:r>
              <a:rPr lang="en-US" sz="4400" b="1" spc="-1" dirty="0" err="1">
                <a:solidFill>
                  <a:srgbClr val="FFFFFF"/>
                </a:solidFill>
                <a:latin typeface="Arial"/>
                <a:ea typeface="DejaVu Sans"/>
                <a:cs typeface="DejaVu Sans"/>
              </a:rPr>
              <a:t>Buku</a:t>
            </a:r>
            <a:r>
              <a:rPr lang="en-US" sz="4400" b="1" spc="-1" dirty="0">
                <a:solidFill>
                  <a:srgbClr val="FFFFFF"/>
                </a:solidFill>
                <a:latin typeface="Arial"/>
                <a:ea typeface="DejaVu Sans"/>
                <a:cs typeface="DejaVu Sans"/>
              </a:rPr>
              <a:t>(1)</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093DE3DA-47C0-451F-BD9D-D197AC017B1A}"/>
              </a:ext>
            </a:extLst>
          </p:cNvPr>
          <p:cNvSpPr/>
          <p:nvPr/>
        </p:nvSpPr>
        <p:spPr>
          <a:xfrm>
            <a:off x="600062" y="2005695"/>
            <a:ext cx="10798199" cy="4524315"/>
          </a:xfrm>
          <a:prstGeom prst="rect">
            <a:avLst/>
          </a:prstGeom>
        </p:spPr>
        <p:txBody>
          <a:bodyPr wrap="square">
            <a:spAutoFit/>
          </a:bodyPr>
          <a:lstStyle/>
          <a:p>
            <a:r>
              <a:rPr lang="en-US" sz="2400" dirty="0">
                <a:solidFill>
                  <a:srgbClr val="4B69C6"/>
                </a:solidFill>
                <a:latin typeface="Consolas" panose="020B0609020204030204" pitchFamily="49" charset="0"/>
              </a:rPr>
              <a:t>public</a:t>
            </a:r>
            <a:r>
              <a:rPr lang="en-US" sz="2400" dirty="0">
                <a:solidFill>
                  <a:srgbClr val="333333"/>
                </a:solidFill>
                <a:latin typeface="Consolas" panose="020B0609020204030204" pitchFamily="49" charset="0"/>
              </a:rPr>
              <a:t> </a:t>
            </a:r>
            <a:r>
              <a:rPr lang="en-US" sz="2400" dirty="0">
                <a:solidFill>
                  <a:srgbClr val="7A3E9D"/>
                </a:solidFill>
                <a:latin typeface="Consolas" panose="020B0609020204030204" pitchFamily="49" charset="0"/>
              </a:rPr>
              <a:t>function</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store</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Request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request</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7A3E9D"/>
                </a:solidFill>
                <a:latin typeface="Consolas" panose="020B0609020204030204" pitchFamily="49" charset="0"/>
              </a:rPr>
              <a:t>validasi</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request</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validate</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isbn</a:t>
            </a:r>
            <a:r>
              <a:rPr lang="en-US" sz="2400" dirty="0">
                <a:solidFill>
                  <a:srgbClr val="777777"/>
                </a:solidFill>
                <a:latin typeface="Consolas" panose="020B0609020204030204" pitchFamily="49" charset="0"/>
              </a:rPr>
              <a:t>'=&gt;'</a:t>
            </a:r>
            <a:r>
              <a:rPr lang="en-US" sz="2400" dirty="0">
                <a:solidFill>
                  <a:srgbClr val="448C27"/>
                </a:solidFill>
                <a:latin typeface="Consolas" panose="020B0609020204030204" pitchFamily="49" charset="0"/>
              </a:rPr>
              <a:t>required|unique:buku|max:20</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judul</a:t>
            </a:r>
            <a:r>
              <a:rPr lang="en-US" sz="2400" dirty="0">
                <a:solidFill>
                  <a:srgbClr val="777777"/>
                </a:solidFill>
                <a:latin typeface="Consolas" panose="020B0609020204030204" pitchFamily="49" charset="0"/>
              </a:rPr>
              <a:t>'=&gt;'</a:t>
            </a:r>
            <a:r>
              <a:rPr lang="en-US" sz="2400" dirty="0">
                <a:solidFill>
                  <a:srgbClr val="448C27"/>
                </a:solidFill>
                <a:latin typeface="Consolas" panose="020B0609020204030204" pitchFamily="49" charset="0"/>
              </a:rPr>
              <a:t>required|max:100</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tahun_cetak</a:t>
            </a:r>
            <a:r>
              <a:rPr lang="en-US" sz="2400" dirty="0">
                <a:solidFill>
                  <a:srgbClr val="777777"/>
                </a:solidFill>
                <a:latin typeface="Consolas" panose="020B0609020204030204" pitchFamily="49" charset="0"/>
              </a:rPr>
              <a:t>'=&gt;'</a:t>
            </a:r>
            <a:r>
              <a:rPr lang="en-US" sz="2400" dirty="0" err="1">
                <a:solidFill>
                  <a:srgbClr val="448C27"/>
                </a:solidFill>
                <a:latin typeface="Consolas" panose="020B0609020204030204" pitchFamily="49" charset="0"/>
              </a:rPr>
              <a:t>required|numeric</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stok</a:t>
            </a:r>
            <a:r>
              <a:rPr lang="en-US" sz="2400" dirty="0">
                <a:solidFill>
                  <a:srgbClr val="777777"/>
                </a:solidFill>
                <a:latin typeface="Consolas" panose="020B0609020204030204" pitchFamily="49" charset="0"/>
              </a:rPr>
              <a:t>'=&gt;'</a:t>
            </a:r>
            <a:r>
              <a:rPr lang="en-US" sz="2400" dirty="0" err="1">
                <a:solidFill>
                  <a:srgbClr val="448C27"/>
                </a:solidFill>
                <a:latin typeface="Consolas" panose="020B0609020204030204" pitchFamily="49" charset="0"/>
              </a:rPr>
              <a:t>required|numeric</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idpenerbit</a:t>
            </a:r>
            <a:r>
              <a:rPr lang="en-US" sz="2400" dirty="0">
                <a:solidFill>
                  <a:srgbClr val="777777"/>
                </a:solidFill>
                <a:latin typeface="Consolas" panose="020B0609020204030204" pitchFamily="49" charset="0"/>
              </a:rPr>
              <a:t>'=&gt;'</a:t>
            </a:r>
            <a:r>
              <a:rPr lang="en-US" sz="2400" dirty="0" err="1">
                <a:solidFill>
                  <a:srgbClr val="448C27"/>
                </a:solidFill>
                <a:latin typeface="Consolas" panose="020B0609020204030204" pitchFamily="49" charset="0"/>
              </a:rPr>
              <a:t>required|numeric</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idpengarang</a:t>
            </a:r>
            <a:r>
              <a:rPr lang="en-US" sz="2400" dirty="0">
                <a:solidFill>
                  <a:srgbClr val="777777"/>
                </a:solidFill>
                <a:latin typeface="Consolas" panose="020B0609020204030204" pitchFamily="49" charset="0"/>
              </a:rPr>
              <a:t>'=&gt;'</a:t>
            </a:r>
            <a:r>
              <a:rPr lang="en-US" sz="2400" dirty="0" err="1">
                <a:solidFill>
                  <a:srgbClr val="448C27"/>
                </a:solidFill>
                <a:latin typeface="Consolas" panose="020B0609020204030204" pitchFamily="49" charset="0"/>
              </a:rPr>
              <a:t>required|numeric</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kategori_id</a:t>
            </a:r>
            <a:r>
              <a:rPr lang="en-US" sz="2400" dirty="0">
                <a:solidFill>
                  <a:srgbClr val="777777"/>
                </a:solidFill>
                <a:latin typeface="Consolas" panose="020B0609020204030204" pitchFamily="49" charset="0"/>
              </a:rPr>
              <a:t>'=&gt;'</a:t>
            </a:r>
            <a:r>
              <a:rPr lang="en-US" sz="2400" dirty="0" err="1">
                <a:solidFill>
                  <a:srgbClr val="448C27"/>
                </a:solidFill>
                <a:latin typeface="Consolas" panose="020B0609020204030204" pitchFamily="49" charset="0"/>
              </a:rPr>
              <a:t>required|numeric</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cover</a:t>
            </a:r>
            <a:r>
              <a:rPr lang="en-US" sz="2400" dirty="0">
                <a:solidFill>
                  <a:srgbClr val="777777"/>
                </a:solidFill>
                <a:latin typeface="Consolas" panose="020B0609020204030204" pitchFamily="49" charset="0"/>
              </a:rPr>
              <a:t>'=&gt;'</a:t>
            </a:r>
            <a:r>
              <a:rPr lang="en-US" sz="2400" dirty="0">
                <a:solidFill>
                  <a:srgbClr val="448C27"/>
                </a:solidFill>
                <a:latin typeface="Consolas" panose="020B0609020204030204" pitchFamily="49" charset="0"/>
              </a:rPr>
              <a:t>image|mimes:jpg,jpeg,png,gif|max:2048</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45986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Validasi</a:t>
            </a:r>
            <a:r>
              <a:rPr lang="en-US" sz="4400" b="1" spc="-1" dirty="0">
                <a:solidFill>
                  <a:srgbClr val="FFFFFF"/>
                </a:solidFill>
                <a:latin typeface="Arial"/>
                <a:ea typeface="DejaVu Sans"/>
                <a:cs typeface="DejaVu Sans"/>
              </a:rPr>
              <a:t> Data Form </a:t>
            </a:r>
            <a:r>
              <a:rPr lang="en-US" sz="4400" b="1" spc="-1" dirty="0" err="1">
                <a:solidFill>
                  <a:srgbClr val="FFFFFF"/>
                </a:solidFill>
                <a:latin typeface="Arial"/>
                <a:ea typeface="DejaVu Sans"/>
                <a:cs typeface="DejaVu Sans"/>
              </a:rPr>
              <a:t>Buku</a:t>
            </a:r>
            <a:r>
              <a:rPr lang="en-US" sz="4400" b="1" spc="-1" dirty="0">
                <a:solidFill>
                  <a:srgbClr val="FFFFFF"/>
                </a:solidFill>
                <a:latin typeface="Arial"/>
                <a:ea typeface="DejaVu Sans"/>
                <a:cs typeface="DejaVu Sans"/>
              </a:rPr>
              <a:t>(2)</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Rectangle 2">
            <a:extLst>
              <a:ext uri="{FF2B5EF4-FFF2-40B4-BE49-F238E27FC236}">
                <a16:creationId xmlns:a16="http://schemas.microsoft.com/office/drawing/2014/main" id="{75583E4B-6E1E-48F5-BE50-A45BF01F1E5E}"/>
              </a:ext>
            </a:extLst>
          </p:cNvPr>
          <p:cNvSpPr/>
          <p:nvPr/>
        </p:nvSpPr>
        <p:spPr>
          <a:xfrm>
            <a:off x="600062" y="1925119"/>
            <a:ext cx="10798200" cy="4401205"/>
          </a:xfrm>
          <a:prstGeom prst="rect">
            <a:avLst/>
          </a:prstGeom>
        </p:spPr>
        <p:txBody>
          <a:bodyPr wrap="square">
            <a:spAutoFit/>
          </a:bodyPr>
          <a:lstStyle/>
          <a:p>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isbn.required</a:t>
            </a:r>
            <a:r>
              <a:rPr lang="en-US" sz="2000" dirty="0">
                <a:solidFill>
                  <a:srgbClr val="777777"/>
                </a:solidFill>
                <a:latin typeface="Consolas" panose="020B0609020204030204" pitchFamily="49" charset="0"/>
              </a:rPr>
              <a:t>'=&gt;'</a:t>
            </a:r>
            <a:r>
              <a:rPr lang="en-US" sz="2000" dirty="0">
                <a:solidFill>
                  <a:srgbClr val="448C27"/>
                </a:solidFill>
                <a:latin typeface="Consolas" panose="020B0609020204030204" pitchFamily="49" charset="0"/>
              </a:rPr>
              <a:t>ISBN </a:t>
            </a:r>
            <a:r>
              <a:rPr lang="en-US" sz="2000" dirty="0" err="1">
                <a:solidFill>
                  <a:srgbClr val="448C27"/>
                </a:solidFill>
                <a:latin typeface="Consolas" panose="020B0609020204030204" pitchFamily="49" charset="0"/>
              </a:rPr>
              <a:t>Wajib</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untuk</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diisi</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isbn.unique</a:t>
            </a:r>
            <a:r>
              <a:rPr lang="en-US" sz="2000" dirty="0">
                <a:solidFill>
                  <a:srgbClr val="777777"/>
                </a:solidFill>
                <a:latin typeface="Consolas" panose="020B0609020204030204" pitchFamily="49" charset="0"/>
              </a:rPr>
              <a:t>'=&gt;'</a:t>
            </a:r>
            <a:r>
              <a:rPr lang="en-US" sz="2000" dirty="0" err="1">
                <a:solidFill>
                  <a:srgbClr val="448C27"/>
                </a:solidFill>
                <a:latin typeface="Consolas" panose="020B0609020204030204" pitchFamily="49" charset="0"/>
              </a:rPr>
              <a:t>Sudah</a:t>
            </a:r>
            <a:r>
              <a:rPr lang="en-US" sz="2000" dirty="0">
                <a:solidFill>
                  <a:srgbClr val="448C27"/>
                </a:solidFill>
                <a:latin typeface="Consolas" panose="020B0609020204030204" pitchFamily="49" charset="0"/>
              </a:rPr>
              <a:t> Ada ISBN </a:t>
            </a:r>
            <a:r>
              <a:rPr lang="en-US" sz="2000" dirty="0" err="1">
                <a:solidFill>
                  <a:srgbClr val="448C27"/>
                </a:solidFill>
                <a:latin typeface="Consolas" panose="020B0609020204030204" pitchFamily="49" charset="0"/>
              </a:rPr>
              <a:t>ini</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judul.required</a:t>
            </a:r>
            <a:r>
              <a:rPr lang="en-US" sz="2000" dirty="0">
                <a:solidFill>
                  <a:srgbClr val="777777"/>
                </a:solidFill>
                <a:latin typeface="Consolas" panose="020B0609020204030204" pitchFamily="49" charset="0"/>
              </a:rPr>
              <a:t>'=&gt;'</a:t>
            </a:r>
            <a:r>
              <a:rPr lang="en-US" sz="2000" dirty="0" err="1">
                <a:solidFill>
                  <a:srgbClr val="448C27"/>
                </a:solidFill>
                <a:latin typeface="Consolas" panose="020B0609020204030204" pitchFamily="49" charset="0"/>
              </a:rPr>
              <a:t>Judul</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Buku</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Wajib</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untuk</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diisi</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stok.numeric</a:t>
            </a:r>
            <a:r>
              <a:rPr lang="en-US" sz="2000" dirty="0">
                <a:solidFill>
                  <a:srgbClr val="777777"/>
                </a:solidFill>
                <a:latin typeface="Consolas" panose="020B0609020204030204" pitchFamily="49" charset="0"/>
              </a:rPr>
              <a:t>'=&gt;'</a:t>
            </a:r>
            <a:r>
              <a:rPr lang="en-US" sz="2000" dirty="0">
                <a:solidFill>
                  <a:srgbClr val="448C27"/>
                </a:solidFill>
                <a:latin typeface="Consolas" panose="020B0609020204030204" pitchFamily="49" charset="0"/>
              </a:rPr>
              <a:t>Stok </a:t>
            </a:r>
            <a:r>
              <a:rPr lang="en-US" sz="2000" dirty="0" err="1">
                <a:solidFill>
                  <a:srgbClr val="448C27"/>
                </a:solidFill>
                <a:latin typeface="Consolas" panose="020B0609020204030204" pitchFamily="49" charset="0"/>
              </a:rPr>
              <a:t>Buku</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Bertipe</a:t>
            </a:r>
            <a:r>
              <a:rPr lang="en-US" sz="2000" dirty="0">
                <a:solidFill>
                  <a:srgbClr val="448C27"/>
                </a:solidFill>
                <a:latin typeface="Consolas" panose="020B0609020204030204" pitchFamily="49" charset="0"/>
              </a:rPr>
              <a:t> Numeric</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idpenerbit.required</a:t>
            </a:r>
            <a:r>
              <a:rPr lang="en-US" sz="2000" dirty="0">
                <a:solidFill>
                  <a:srgbClr val="777777"/>
                </a:solidFill>
                <a:latin typeface="Consolas" panose="020B0609020204030204" pitchFamily="49" charset="0"/>
              </a:rPr>
              <a:t>'=&gt;'</a:t>
            </a:r>
            <a:r>
              <a:rPr lang="en-US" sz="2000" dirty="0" err="1">
                <a:solidFill>
                  <a:srgbClr val="448C27"/>
                </a:solidFill>
                <a:latin typeface="Consolas" panose="020B0609020204030204" pitchFamily="49" charset="0"/>
              </a:rPr>
              <a:t>Penerbit</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Wajib</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untuk</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diisi</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idpenerbit.numeric</a:t>
            </a:r>
            <a:r>
              <a:rPr lang="en-US" sz="2000" dirty="0">
                <a:solidFill>
                  <a:srgbClr val="777777"/>
                </a:solidFill>
                <a:latin typeface="Consolas" panose="020B0609020204030204" pitchFamily="49" charset="0"/>
              </a:rPr>
              <a:t>'=&gt;'</a:t>
            </a:r>
            <a:r>
              <a:rPr lang="en-US" sz="2000" dirty="0" err="1">
                <a:solidFill>
                  <a:srgbClr val="448C27"/>
                </a:solidFill>
                <a:latin typeface="Consolas" panose="020B0609020204030204" pitchFamily="49" charset="0"/>
              </a:rPr>
              <a:t>Penerbit</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Buku</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Berupa</a:t>
            </a:r>
            <a:r>
              <a:rPr lang="en-US" sz="2000" dirty="0">
                <a:solidFill>
                  <a:srgbClr val="448C27"/>
                </a:solidFill>
                <a:latin typeface="Consolas" panose="020B0609020204030204" pitchFamily="49" charset="0"/>
              </a:rPr>
              <a:t> ID</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idpengarang.required</a:t>
            </a:r>
            <a:r>
              <a:rPr lang="en-US" sz="2000" dirty="0">
                <a:solidFill>
                  <a:srgbClr val="777777"/>
                </a:solidFill>
                <a:latin typeface="Consolas" panose="020B0609020204030204" pitchFamily="49" charset="0"/>
              </a:rPr>
              <a:t>'=&gt;'</a:t>
            </a:r>
            <a:r>
              <a:rPr lang="en-US" sz="2000" dirty="0" err="1">
                <a:solidFill>
                  <a:srgbClr val="448C27"/>
                </a:solidFill>
                <a:latin typeface="Consolas" panose="020B0609020204030204" pitchFamily="49" charset="0"/>
              </a:rPr>
              <a:t>Pengarang</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Buku</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Wajib</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untuk</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diisi</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idpengarang.numeric</a:t>
            </a:r>
            <a:r>
              <a:rPr lang="en-US" sz="2000" dirty="0">
                <a:solidFill>
                  <a:srgbClr val="777777"/>
                </a:solidFill>
                <a:latin typeface="Consolas" panose="020B0609020204030204" pitchFamily="49" charset="0"/>
              </a:rPr>
              <a:t>'=&gt;'</a:t>
            </a:r>
            <a:r>
              <a:rPr lang="en-US" sz="2000" dirty="0" err="1">
                <a:solidFill>
                  <a:srgbClr val="448C27"/>
                </a:solidFill>
                <a:latin typeface="Consolas" panose="020B0609020204030204" pitchFamily="49" charset="0"/>
              </a:rPr>
              <a:t>Pengarang</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Buku</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Berupa</a:t>
            </a:r>
            <a:r>
              <a:rPr lang="en-US" sz="2000" dirty="0">
                <a:solidFill>
                  <a:srgbClr val="448C27"/>
                </a:solidFill>
                <a:latin typeface="Consolas" panose="020B0609020204030204" pitchFamily="49" charset="0"/>
              </a:rPr>
              <a:t> ID</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kategori_id.required</a:t>
            </a:r>
            <a:r>
              <a:rPr lang="en-US" sz="2000" dirty="0">
                <a:solidFill>
                  <a:srgbClr val="777777"/>
                </a:solidFill>
                <a:latin typeface="Consolas" panose="020B0609020204030204" pitchFamily="49" charset="0"/>
              </a:rPr>
              <a:t>'=&gt;'</a:t>
            </a:r>
            <a:r>
              <a:rPr lang="en-US" sz="2000" dirty="0" err="1">
                <a:solidFill>
                  <a:srgbClr val="448C27"/>
                </a:solidFill>
                <a:latin typeface="Consolas" panose="020B0609020204030204" pitchFamily="49" charset="0"/>
              </a:rPr>
              <a:t>Kategori</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Buku</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Wajib</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untuk</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diisi</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kategori_id.numeric</a:t>
            </a:r>
            <a:r>
              <a:rPr lang="en-US" sz="2000" dirty="0">
                <a:solidFill>
                  <a:srgbClr val="777777"/>
                </a:solidFill>
                <a:latin typeface="Consolas" panose="020B0609020204030204" pitchFamily="49" charset="0"/>
              </a:rPr>
              <a:t>'=&gt;'</a:t>
            </a:r>
            <a:r>
              <a:rPr lang="en-US" sz="2000" dirty="0" err="1">
                <a:solidFill>
                  <a:srgbClr val="448C27"/>
                </a:solidFill>
                <a:latin typeface="Consolas" panose="020B0609020204030204" pitchFamily="49" charset="0"/>
              </a:rPr>
              <a:t>Kategori</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Buku</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Berupa</a:t>
            </a:r>
            <a:r>
              <a:rPr lang="en-US" sz="2000" dirty="0">
                <a:solidFill>
                  <a:srgbClr val="448C27"/>
                </a:solidFill>
                <a:latin typeface="Consolas" panose="020B0609020204030204" pitchFamily="49" charset="0"/>
              </a:rPr>
              <a:t> ID</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cover.image</a:t>
            </a:r>
            <a:r>
              <a:rPr lang="en-US" sz="2000" dirty="0">
                <a:solidFill>
                  <a:srgbClr val="777777"/>
                </a:solidFill>
                <a:latin typeface="Consolas" panose="020B0609020204030204" pitchFamily="49" charset="0"/>
              </a:rPr>
              <a:t>'=&gt;' '</a:t>
            </a:r>
            <a:r>
              <a:rPr lang="en-US" sz="2000" dirty="0">
                <a:solidFill>
                  <a:srgbClr val="448C27"/>
                </a:solidFill>
                <a:latin typeface="Consolas" panose="020B0609020204030204" pitchFamily="49" charset="0"/>
              </a:rPr>
              <a:t>File </a:t>
            </a:r>
            <a:r>
              <a:rPr lang="en-US" sz="2000" dirty="0" err="1">
                <a:solidFill>
                  <a:srgbClr val="448C27"/>
                </a:solidFill>
                <a:latin typeface="Consolas" panose="020B0609020204030204" pitchFamily="49" charset="0"/>
              </a:rPr>
              <a:t>ektensi</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harus</a:t>
            </a:r>
            <a:r>
              <a:rPr lang="en-US" sz="2000" dirty="0">
                <a:solidFill>
                  <a:srgbClr val="448C27"/>
                </a:solidFill>
                <a:latin typeface="Consolas" panose="020B0609020204030204" pitchFamily="49" charset="0"/>
              </a:rPr>
              <a:t> </a:t>
            </a:r>
            <a:r>
              <a:rPr lang="en-US" sz="2000" dirty="0" err="1">
                <a:solidFill>
                  <a:srgbClr val="448C27"/>
                </a:solidFill>
                <a:latin typeface="Consolas" panose="020B0609020204030204" pitchFamily="49" charset="0"/>
              </a:rPr>
              <a:t>jpg,jpeg,png</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p>
          <a:p>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448C27"/>
                </a:solidFill>
                <a:latin typeface="Consolas" panose="020B0609020204030204" pitchFamily="49" charset="0"/>
              </a:rPr>
              <a:t>cover.max</a:t>
            </a:r>
            <a:r>
              <a:rPr lang="en-US" sz="2000" dirty="0">
                <a:solidFill>
                  <a:srgbClr val="777777"/>
                </a:solidFill>
                <a:latin typeface="Consolas" panose="020B0609020204030204" pitchFamily="49" charset="0"/>
              </a:rPr>
              <a:t>'=&gt;'</a:t>
            </a:r>
            <a:r>
              <a:rPr lang="en-US" sz="2000" dirty="0" err="1">
                <a:solidFill>
                  <a:srgbClr val="448C27"/>
                </a:solidFill>
                <a:latin typeface="Consolas" panose="020B0609020204030204" pitchFamily="49" charset="0"/>
              </a:rPr>
              <a:t>Ukuran</a:t>
            </a:r>
            <a:r>
              <a:rPr lang="en-US" sz="2000" dirty="0">
                <a:solidFill>
                  <a:srgbClr val="448C27"/>
                </a:solidFill>
                <a:latin typeface="Consolas" panose="020B0609020204030204" pitchFamily="49" charset="0"/>
              </a:rPr>
              <a:t> File </a:t>
            </a:r>
            <a:r>
              <a:rPr lang="en-US" sz="2000" dirty="0" err="1">
                <a:solidFill>
                  <a:srgbClr val="448C27"/>
                </a:solidFill>
                <a:latin typeface="Consolas" panose="020B0609020204030204" pitchFamily="49" charset="0"/>
              </a:rPr>
              <a:t>Maksimal</a:t>
            </a:r>
            <a:r>
              <a:rPr lang="en-US" sz="2000" dirty="0">
                <a:solidFill>
                  <a:srgbClr val="448C27"/>
                </a:solidFill>
                <a:latin typeface="Consolas" panose="020B0609020204030204" pitchFamily="49" charset="0"/>
              </a:rPr>
              <a:t> 2048</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790739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Menampilkan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Semua</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Pesan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Error</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2ABCBAE-E858-42F3-A3CE-7299B2740C85}"/>
              </a:ext>
            </a:extLst>
          </p:cNvPr>
          <p:cNvSpPr/>
          <p:nvPr/>
        </p:nvSpPr>
        <p:spPr>
          <a:xfrm>
            <a:off x="1306087" y="1890931"/>
            <a:ext cx="9386149" cy="4524315"/>
          </a:xfrm>
          <a:prstGeom prst="rect">
            <a:avLst/>
          </a:prstGeom>
        </p:spPr>
        <p:txBody>
          <a:bodyPr wrap="square">
            <a:spAutoFit/>
          </a:bodyPr>
          <a:lstStyle/>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h3</a:t>
            </a:r>
            <a:r>
              <a:rPr lang="en-US" sz="2400" dirty="0">
                <a:solidFill>
                  <a:srgbClr val="91B3E0"/>
                </a:solidFill>
                <a:latin typeface="Consolas" panose="020B0609020204030204" pitchFamily="49" charset="0"/>
              </a:rPr>
              <a:t>&gt;</a:t>
            </a:r>
            <a:r>
              <a:rPr lang="en-US" sz="2400" dirty="0">
                <a:solidFill>
                  <a:srgbClr val="333333"/>
                </a:solidFill>
                <a:latin typeface="Consolas" panose="020B0609020204030204" pitchFamily="49" charset="0"/>
              </a:rPr>
              <a:t>Form Input </a:t>
            </a:r>
            <a:r>
              <a:rPr lang="en-US" sz="2400" dirty="0" err="1">
                <a:solidFill>
                  <a:srgbClr val="333333"/>
                </a:solidFill>
                <a:latin typeface="Consolas" panose="020B0609020204030204" pitchFamily="49" charset="0"/>
              </a:rPr>
              <a:t>Buku</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h3</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4B69C6"/>
                </a:solidFill>
                <a:latin typeface="Consolas" panose="020B0609020204030204" pitchFamily="49" charset="0"/>
              </a:rPr>
              <a:t>@if </a:t>
            </a:r>
            <a:r>
              <a:rPr lang="en-US" sz="2400" dirty="0">
                <a:solidFill>
                  <a:srgbClr val="333333"/>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errors</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any</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a:t>
            </a: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alert alert-danger</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ul</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@foreach </a:t>
            </a:r>
            <a:r>
              <a:rPr lang="en-US" sz="2400" dirty="0">
                <a:solidFill>
                  <a:srgbClr val="333333"/>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errors</a:t>
            </a:r>
            <a:r>
              <a:rPr lang="en-US" sz="2400" dirty="0">
                <a:solidFill>
                  <a:srgbClr val="777777"/>
                </a:solidFill>
                <a:latin typeface="Consolas" panose="020B0609020204030204" pitchFamily="49" charset="0"/>
              </a:rPr>
              <a:t>-&gt;</a:t>
            </a:r>
            <a:r>
              <a:rPr lang="en-US" sz="2400" b="1" dirty="0">
                <a:solidFill>
                  <a:srgbClr val="AA3731"/>
                </a:solidFill>
                <a:latin typeface="Consolas" panose="020B0609020204030204" pitchFamily="49" charset="0"/>
              </a:rPr>
              <a:t>all</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as</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error</a:t>
            </a:r>
            <a:r>
              <a:rPr lang="en-US" sz="2400" dirty="0">
                <a:solidFill>
                  <a:srgbClr val="333333"/>
                </a:solidFill>
                <a:latin typeface="Consolas" panose="020B0609020204030204" pitchFamily="49" charset="0"/>
              </a:rPr>
              <a:t>)</a:t>
            </a: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li</a:t>
            </a:r>
            <a:r>
              <a:rPr lang="en-US" sz="2400" dirty="0">
                <a:solidFill>
                  <a:srgbClr val="91B3E0"/>
                </a:solidFill>
                <a:latin typeface="Consolas" panose="020B0609020204030204" pitchFamily="49" charset="0"/>
              </a:rPr>
              <a:t>&gt;</a:t>
            </a:r>
            <a:r>
              <a:rPr lang="en-US" sz="2400" b="1" dirty="0">
                <a:solidFill>
                  <a:srgbClr val="AA3731"/>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error</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li</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a:t>
            </a:r>
            <a:r>
              <a:rPr lang="en-US" sz="2400" dirty="0" err="1">
                <a:solidFill>
                  <a:srgbClr val="4B69C6"/>
                </a:solidFill>
                <a:latin typeface="Consolas" panose="020B0609020204030204" pitchFamily="49" charset="0"/>
              </a:rPr>
              <a:t>endforeach</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ul</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4B69C6"/>
                </a:solidFill>
                <a:latin typeface="Consolas" panose="020B0609020204030204" pitchFamily="49" charset="0"/>
              </a:rPr>
              <a:t>@endif</a:t>
            </a:r>
            <a:endParaRPr lang="en-US" sz="2400" dirty="0">
              <a:solidFill>
                <a:srgbClr val="333333"/>
              </a:solidFill>
              <a:latin typeface="Consolas" panose="020B0609020204030204" pitchFamily="49" charset="0"/>
            </a:endParaRPr>
          </a:p>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form</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method</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POST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action</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{{route</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buku.store</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p>
          <a:p>
            <a:r>
              <a:rPr lang="en-US" sz="2400" i="1" dirty="0" err="1">
                <a:solidFill>
                  <a:srgbClr val="8190A0"/>
                </a:solidFill>
                <a:latin typeface="Consolas" panose="020B0609020204030204" pitchFamily="49" charset="0"/>
              </a:rPr>
              <a:t>enctype</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multipart/form-data</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585465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Menampilkan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Seluruh</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Pesan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Error(2)</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CE49A164-F9C5-499D-BC68-B6BC290D929E}"/>
              </a:ext>
            </a:extLst>
          </p:cNvPr>
          <p:cNvPicPr>
            <a:picLocks noChangeAspect="1"/>
          </p:cNvPicPr>
          <p:nvPr/>
        </p:nvPicPr>
        <p:blipFill>
          <a:blip r:embed="rId4"/>
          <a:stretch>
            <a:fillRect/>
          </a:stretch>
        </p:blipFill>
        <p:spPr>
          <a:xfrm>
            <a:off x="2981496" y="2202196"/>
            <a:ext cx="6035332" cy="4006099"/>
          </a:xfrm>
          <a:prstGeom prst="rect">
            <a:avLst/>
          </a:prstGeom>
          <a:ln w="6350">
            <a:solidFill>
              <a:schemeClr val="tx1"/>
            </a:solidFill>
          </a:ln>
        </p:spPr>
      </p:pic>
    </p:spTree>
    <p:extLst>
      <p:ext uri="{BB962C8B-B14F-4D97-AF65-F5344CB8AC3E}">
        <p14:creationId xmlns:p14="http://schemas.microsoft.com/office/powerpoint/2010/main" val="1602297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Menampilkan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Pesan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Error(1)</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Rectangle 3">
            <a:extLst>
              <a:ext uri="{FF2B5EF4-FFF2-40B4-BE49-F238E27FC236}">
                <a16:creationId xmlns:a16="http://schemas.microsoft.com/office/drawing/2014/main" id="{EBCC2790-BF13-47D9-BAE0-0BF4735C724D}"/>
              </a:ext>
            </a:extLst>
          </p:cNvPr>
          <p:cNvSpPr/>
          <p:nvPr/>
        </p:nvSpPr>
        <p:spPr>
          <a:xfrm>
            <a:off x="897772" y="2679682"/>
            <a:ext cx="10202779" cy="3046988"/>
          </a:xfrm>
          <a:prstGeom prst="rect">
            <a:avLst/>
          </a:prstGeom>
        </p:spPr>
        <p:txBody>
          <a:bodyPr wrap="square">
            <a:spAutoFit/>
          </a:bodyPr>
          <a:lstStyle/>
          <a:p>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input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type</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text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name</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isbn</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value</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a:t>
            </a:r>
            <a:r>
              <a:rPr lang="en-US" sz="2400" dirty="0">
                <a:solidFill>
                  <a:srgbClr val="448C27"/>
                </a:solidFill>
                <a:latin typeface="Consolas" panose="020B0609020204030204" pitchFamily="49" charset="0"/>
              </a:rPr>
              <a:t> </a:t>
            </a:r>
            <a:r>
              <a:rPr lang="en-US" sz="2400" b="1" dirty="0">
                <a:solidFill>
                  <a:srgbClr val="AA3731"/>
                </a:solidFill>
                <a:latin typeface="Consolas" panose="020B0609020204030204" pitchFamily="49" charset="0"/>
              </a:rPr>
              <a:t>old</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isbn</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p>
          <a:p>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form-control </a:t>
            </a:r>
            <a:r>
              <a:rPr lang="en-US" sz="2400" b="1" dirty="0">
                <a:solidFill>
                  <a:srgbClr val="AA3731"/>
                </a:solidFill>
                <a:latin typeface="Consolas" panose="020B0609020204030204" pitchFamily="49" charset="0"/>
              </a:rPr>
              <a:t>@error</a:t>
            </a:r>
            <a:r>
              <a:rPr lang="en-US" sz="2400" dirty="0">
                <a:solidFill>
                  <a:srgbClr val="448C27"/>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isbn</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 is-invalid </a:t>
            </a:r>
            <a:r>
              <a:rPr lang="en-US" sz="2400" b="1" dirty="0">
                <a:solidFill>
                  <a:srgbClr val="AA3731"/>
                </a:solidFill>
                <a:latin typeface="Consolas" panose="020B0609020204030204" pitchFamily="49" charset="0"/>
              </a:rPr>
              <a:t>@</a:t>
            </a:r>
            <a:r>
              <a:rPr lang="en-US" sz="2400" b="1" dirty="0" err="1">
                <a:solidFill>
                  <a:srgbClr val="AA3731"/>
                </a:solidFill>
                <a:latin typeface="Consolas" panose="020B0609020204030204" pitchFamily="49" charset="0"/>
              </a:rPr>
              <a:t>enderror</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p>
          <a:p>
            <a:r>
              <a:rPr lang="en-US" sz="2400" b="1" dirty="0">
                <a:solidFill>
                  <a:srgbClr val="AA3731"/>
                </a:solidFill>
                <a:latin typeface="Consolas" panose="020B0609020204030204" pitchFamily="49" charset="0"/>
              </a:rPr>
              <a:t>@error</a:t>
            </a:r>
            <a:r>
              <a:rPr lang="en-US" sz="2400" dirty="0">
                <a:solidFill>
                  <a:srgbClr val="333333"/>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isbn</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a:t>
            </a: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invalid-feedback</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message</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333333"/>
                </a:solidFill>
                <a:latin typeface="Consolas" panose="020B0609020204030204" pitchFamily="49" charset="0"/>
              </a:rPr>
              <a:t>  </a:t>
            </a: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b="1" dirty="0">
                <a:solidFill>
                  <a:srgbClr val="AA3731"/>
                </a:solidFill>
                <a:latin typeface="Consolas" panose="020B0609020204030204" pitchFamily="49" charset="0"/>
              </a:rPr>
              <a:t>@</a:t>
            </a:r>
            <a:r>
              <a:rPr lang="en-US" sz="2400" b="1" dirty="0" err="1">
                <a:solidFill>
                  <a:srgbClr val="AA3731"/>
                </a:solidFill>
                <a:latin typeface="Consolas" panose="020B0609020204030204" pitchFamily="49" charset="0"/>
              </a:rPr>
              <a:t>enderror</a:t>
            </a:r>
            <a:endParaRPr lang="en-US"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254186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Menampilkan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Pesan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Error(2)</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1B8100DC-0CBB-40DC-B4F4-8865388157F3}"/>
              </a:ext>
            </a:extLst>
          </p:cNvPr>
          <p:cNvSpPr/>
          <p:nvPr/>
        </p:nvSpPr>
        <p:spPr>
          <a:xfrm>
            <a:off x="794085" y="2344261"/>
            <a:ext cx="10798200" cy="4154984"/>
          </a:xfrm>
          <a:prstGeom prst="rect">
            <a:avLst/>
          </a:prstGeom>
        </p:spPr>
        <p:txBody>
          <a:bodyPr wrap="square">
            <a:spAutoFit/>
          </a:bodyPr>
          <a:lstStyle/>
          <a:p>
            <a:r>
              <a:rPr lang="en-US" sz="2400" dirty="0">
                <a:solidFill>
                  <a:srgbClr val="91B3E0"/>
                </a:solidFill>
                <a:latin typeface="Consolas" panose="020B0609020204030204" pitchFamily="49" charset="0"/>
              </a:rPr>
              <a:t>&lt;</a:t>
            </a:r>
            <a:r>
              <a:rPr lang="en-US" sz="2400" dirty="0" err="1">
                <a:solidFill>
                  <a:srgbClr val="4B69C6"/>
                </a:solidFill>
                <a:latin typeface="Consolas" panose="020B0609020204030204" pitchFamily="49" charset="0"/>
              </a:rPr>
              <a:t>textarea</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id</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alamat</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name</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judul</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cols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40</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rows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5</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 </a:t>
            </a:r>
            <a:endParaRPr lang="en-US" sz="2400" dirty="0">
              <a:solidFill>
                <a:srgbClr val="333333"/>
              </a:solidFill>
              <a:latin typeface="Consolas" panose="020B0609020204030204" pitchFamily="49" charset="0"/>
            </a:endParaRPr>
          </a:p>
          <a:p>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form-control </a:t>
            </a:r>
            <a:r>
              <a:rPr lang="en-US" sz="2400" b="1" dirty="0">
                <a:solidFill>
                  <a:srgbClr val="AA3731"/>
                </a:solidFill>
                <a:latin typeface="Consolas" panose="020B0609020204030204" pitchFamily="49" charset="0"/>
              </a:rPr>
              <a:t>@error</a:t>
            </a:r>
            <a:r>
              <a:rPr lang="en-US" sz="2400" dirty="0">
                <a:solidFill>
                  <a:srgbClr val="448C27"/>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judul</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 is-invalid </a:t>
            </a:r>
            <a:r>
              <a:rPr lang="en-US" sz="2400" b="1" dirty="0">
                <a:solidFill>
                  <a:srgbClr val="AA3731"/>
                </a:solidFill>
                <a:latin typeface="Consolas" panose="020B0609020204030204" pitchFamily="49" charset="0"/>
              </a:rPr>
              <a:t>@</a:t>
            </a:r>
            <a:r>
              <a:rPr lang="en-US" sz="2400" b="1" dirty="0" err="1">
                <a:solidFill>
                  <a:srgbClr val="AA3731"/>
                </a:solidFill>
                <a:latin typeface="Consolas" panose="020B0609020204030204" pitchFamily="49" charset="0"/>
              </a:rPr>
              <a:t>enderror</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old</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judul</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91B3E0"/>
                </a:solidFill>
                <a:latin typeface="Consolas" panose="020B0609020204030204" pitchFamily="49" charset="0"/>
              </a:rPr>
              <a:t>&lt;/</a:t>
            </a:r>
            <a:r>
              <a:rPr lang="en-US" sz="2400" dirty="0" err="1">
                <a:solidFill>
                  <a:srgbClr val="4B69C6"/>
                </a:solidFill>
                <a:latin typeface="Consolas" panose="020B0609020204030204" pitchFamily="49" charset="0"/>
              </a:rPr>
              <a:t>textarea</a:t>
            </a:r>
            <a:r>
              <a:rPr lang="en-US" sz="2400" dirty="0">
                <a:solidFill>
                  <a:srgbClr val="91B3E0"/>
                </a:solidFill>
                <a:latin typeface="Consolas" panose="020B0609020204030204" pitchFamily="49" charset="0"/>
              </a:rPr>
              <a:t>&gt;</a:t>
            </a:r>
          </a:p>
          <a:p>
            <a:endParaRPr lang="en-US" sz="2400" dirty="0">
              <a:solidFill>
                <a:srgbClr val="91B3E0"/>
              </a:solidFill>
              <a:latin typeface="Consolas" panose="020B0609020204030204" pitchFamily="49" charset="0"/>
            </a:endParaRPr>
          </a:p>
          <a:p>
            <a:r>
              <a:rPr lang="en-US" sz="2400" b="1" dirty="0">
                <a:solidFill>
                  <a:srgbClr val="AA3731"/>
                </a:solidFill>
                <a:latin typeface="Consolas" panose="020B0609020204030204" pitchFamily="49" charset="0"/>
              </a:rPr>
              <a:t>@error</a:t>
            </a:r>
            <a:r>
              <a:rPr lang="en-US" sz="2400" dirty="0">
                <a:solidFill>
                  <a:srgbClr val="333333"/>
                </a:solidFill>
                <a:latin typeface="Consolas" panose="020B0609020204030204" pitchFamily="49" charset="0"/>
              </a:rPr>
              <a:t>(</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alamat</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a:t>
            </a: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 </a:t>
            </a:r>
            <a:r>
              <a:rPr lang="en-US" sz="2400" i="1" dirty="0">
                <a:solidFill>
                  <a:srgbClr val="8190A0"/>
                </a:solidFill>
                <a:latin typeface="Consolas" panose="020B0609020204030204" pitchFamily="49" charset="0"/>
              </a:rPr>
              <a:t>class</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invalid-feedback</a:t>
            </a:r>
            <a:r>
              <a:rPr lang="en-US" sz="2400" dirty="0">
                <a:solidFill>
                  <a:srgbClr val="777777"/>
                </a:solidFill>
                <a:latin typeface="Consolas" panose="020B0609020204030204" pitchFamily="49" charset="0"/>
              </a:rPr>
              <a:t>"</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7A3E9D"/>
                </a:solidFill>
                <a:latin typeface="Consolas" panose="020B0609020204030204" pitchFamily="49" charset="0"/>
              </a:rPr>
              <a:t>message</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a:t>
            </a:r>
            <a:r>
              <a:rPr lang="en-US" sz="2400" dirty="0">
                <a:solidFill>
                  <a:srgbClr val="333333"/>
                </a:solidFill>
                <a:latin typeface="Consolas" panose="020B0609020204030204" pitchFamily="49" charset="0"/>
              </a:rPr>
              <a:t>  </a:t>
            </a:r>
          </a:p>
          <a:p>
            <a:r>
              <a:rPr lang="en-US" sz="2400" dirty="0">
                <a:solidFill>
                  <a:srgbClr val="333333"/>
                </a:solidFill>
                <a:latin typeface="Consolas" panose="020B0609020204030204" pitchFamily="49" charset="0"/>
              </a:rPr>
              <a:t>    </a:t>
            </a:r>
            <a:r>
              <a:rPr lang="en-US" sz="2400" dirty="0">
                <a:solidFill>
                  <a:srgbClr val="91B3E0"/>
                </a:solidFill>
                <a:latin typeface="Consolas" panose="020B0609020204030204" pitchFamily="49" charset="0"/>
              </a:rPr>
              <a:t>&lt;/</a:t>
            </a:r>
            <a:r>
              <a:rPr lang="en-US" sz="2400" dirty="0">
                <a:solidFill>
                  <a:srgbClr val="4B69C6"/>
                </a:solidFill>
                <a:latin typeface="Consolas" panose="020B0609020204030204" pitchFamily="49" charset="0"/>
              </a:rPr>
              <a:t>div</a:t>
            </a:r>
            <a:r>
              <a:rPr lang="en-US" sz="2400" dirty="0">
                <a:solidFill>
                  <a:srgbClr val="91B3E0"/>
                </a:solidFill>
                <a:latin typeface="Consolas" panose="020B0609020204030204" pitchFamily="49" charset="0"/>
              </a:rPr>
              <a:t>&gt;</a:t>
            </a:r>
            <a:endParaRPr lang="en-US" sz="2400" dirty="0">
              <a:solidFill>
                <a:srgbClr val="333333"/>
              </a:solidFill>
              <a:latin typeface="Consolas" panose="020B0609020204030204" pitchFamily="49" charset="0"/>
            </a:endParaRPr>
          </a:p>
          <a:p>
            <a:r>
              <a:rPr lang="en-US" sz="2400" b="1" dirty="0">
                <a:solidFill>
                  <a:srgbClr val="AA3731"/>
                </a:solidFill>
                <a:latin typeface="Consolas" panose="020B0609020204030204" pitchFamily="49" charset="0"/>
              </a:rPr>
              <a:t>@</a:t>
            </a:r>
            <a:r>
              <a:rPr lang="en-US" sz="2400" b="1" dirty="0" err="1">
                <a:solidFill>
                  <a:srgbClr val="AA3731"/>
                </a:solidFill>
                <a:latin typeface="Consolas" panose="020B0609020204030204" pitchFamily="49" charset="0"/>
              </a:rPr>
              <a:t>enderror</a:t>
            </a:r>
            <a:endParaRPr lang="en-US" sz="2400" dirty="0">
              <a:solidFill>
                <a:srgbClr val="333333"/>
              </a:solidFill>
              <a:latin typeface="Consolas" panose="020B0609020204030204" pitchFamily="49" charset="0"/>
            </a:endParaRPr>
          </a:p>
          <a:p>
            <a:endParaRPr lang="en-US"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999018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modul_es6</Template>
  <TotalTime>13984</TotalTime>
  <Words>2937</Words>
  <Application>Microsoft Office PowerPoint</Application>
  <PresentationFormat>Custom</PresentationFormat>
  <Paragraphs>203</Paragraphs>
  <Slides>13</Slides>
  <Notes>13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Arial</vt:lpstr>
      <vt:lpstr>Consolas</vt:lpstr>
      <vt:lpstr>Source Sans Pro</vt:lpstr>
      <vt:lpstr>Symbol</vt:lpstr>
      <vt:lpstr>Times New Roman</vt:lpstr>
      <vt:lpstr>Wingdings</vt:lpstr>
      <vt:lpstr>Office Theme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cp:lastModifiedBy>
  <cp:revision>637</cp:revision>
  <cp:lastPrinted>2020-02-04T05:56:17Z</cp:lastPrinted>
  <dcterms:created xsi:type="dcterms:W3CDTF">2020-03-11T07:55:13Z</dcterms:created>
  <dcterms:modified xsi:type="dcterms:W3CDTF">2021-01-21T02:00:29Z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113</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113</vt:i4>
  </property>
</Properties>
</file>