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687" r:id="rId3"/>
  </p:sldMasterIdLst>
  <p:notesMasterIdLst>
    <p:notesMasterId r:id="rId15"/>
  </p:notesMasterIdLst>
  <p:sldIdLst>
    <p:sldId id="256" r:id="rId4"/>
    <p:sldId id="531" r:id="rId5"/>
    <p:sldId id="485" r:id="rId6"/>
    <p:sldId id="493" r:id="rId7"/>
    <p:sldId id="492" r:id="rId8"/>
    <p:sldId id="495" r:id="rId9"/>
    <p:sldId id="504" r:id="rId10"/>
    <p:sldId id="494" r:id="rId11"/>
    <p:sldId id="488" r:id="rId12"/>
    <p:sldId id="491" r:id="rId13"/>
    <p:sldId id="368" r:id="rId14"/>
  </p:sldIdLst>
  <p:sldSz cx="11998325" cy="7559675"/>
  <p:notesSz cx="7315200" cy="96012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8" autoAdjust="0"/>
    <p:restoredTop sz="67403" autoAdjust="0"/>
  </p:normalViewPr>
  <p:slideViewPr>
    <p:cSldViewPr snapToGrid="0">
      <p:cViewPr varScale="1">
        <p:scale>
          <a:sx n="41" d="100"/>
          <a:sy n="41" d="100"/>
        </p:scale>
        <p:origin x="1932" y="36"/>
      </p:cViewPr>
      <p:guideLst/>
    </p:cSldViewPr>
  </p:slideViewPr>
  <p:notesTextViewPr>
    <p:cViewPr>
      <p:scale>
        <a:sx n="1" d="1"/>
        <a:sy n="1" d="1"/>
      </p:scale>
      <p:origin x="0" y="0"/>
    </p:cViewPr>
  </p:notesTextViewPr>
  <p:notesViewPr>
    <p:cSldViewPr snapToGrid="0">
      <p:cViewPr>
        <p:scale>
          <a:sx n="90" d="100"/>
          <a:sy n="90" d="100"/>
        </p:scale>
        <p:origin x="1962"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496888" y="868363"/>
            <a:ext cx="6791325" cy="4279900"/>
          </a:xfrm>
          <a:prstGeom prst="rect">
            <a:avLst/>
          </a:prstGeom>
        </p:spPr>
        <p:txBody>
          <a:bodyPr lIns="0" tIns="0" rIns="0" bIns="0" anchor="ctr">
            <a:noAutofit/>
          </a:bodyPr>
          <a:lstStyle/>
          <a:p>
            <a:r>
              <a:rPr lang="id-ID" sz="1900" b="0" strike="noStrike" spc="-1">
                <a:solidFill>
                  <a:srgbClr val="000000"/>
                </a:solidFill>
                <a:latin typeface="Arial"/>
              </a:rPr>
              <a:t>Click to move the slide</a:t>
            </a:r>
          </a:p>
        </p:txBody>
      </p:sp>
      <p:sp>
        <p:nvSpPr>
          <p:cNvPr id="122" name="PlaceHolder 2"/>
          <p:cNvSpPr>
            <a:spLocks noGrp="1"/>
          </p:cNvSpPr>
          <p:nvPr>
            <p:ph type="body"/>
          </p:nvPr>
        </p:nvSpPr>
        <p:spPr>
          <a:xfrm>
            <a:off x="778643" y="5422827"/>
            <a:ext cx="6228772" cy="5137212"/>
          </a:xfrm>
          <a:prstGeom prst="rect">
            <a:avLst/>
          </a:prstGeom>
        </p:spPr>
        <p:txBody>
          <a:bodyPr lIns="0" tIns="0" rIns="0" bIns="0">
            <a:noAutofit/>
          </a:bodyPr>
          <a:lstStyle/>
          <a:p>
            <a:r>
              <a:rPr lang="id-ID" sz="2100" b="0" strike="noStrike" spc="-1">
                <a:latin typeface="Arial"/>
              </a:rPr>
              <a:t>Click to edit the notes format</a:t>
            </a:r>
          </a:p>
        </p:txBody>
      </p:sp>
      <p:sp>
        <p:nvSpPr>
          <p:cNvPr id="123" name="PlaceHolder 3"/>
          <p:cNvSpPr>
            <a:spLocks noGrp="1"/>
          </p:cNvSpPr>
          <p:nvPr>
            <p:ph type="hdr"/>
          </p:nvPr>
        </p:nvSpPr>
        <p:spPr>
          <a:xfrm>
            <a:off x="0" y="0"/>
            <a:ext cx="3378939" cy="570460"/>
          </a:xfrm>
          <a:prstGeom prst="rect">
            <a:avLst/>
          </a:prstGeom>
        </p:spPr>
        <p:txBody>
          <a:bodyPr lIns="0" tIns="0" rIns="0" bIns="0">
            <a:noAutofit/>
          </a:bodyPr>
          <a:lstStyle/>
          <a:p>
            <a:r>
              <a:rPr lang="id-ID" sz="1500" b="0" strike="noStrike" spc="-1">
                <a:latin typeface="Times New Roman"/>
              </a:rPr>
              <a:t>&lt;header&gt;</a:t>
            </a:r>
          </a:p>
        </p:txBody>
      </p:sp>
      <p:sp>
        <p:nvSpPr>
          <p:cNvPr id="124" name="PlaceHolder 4"/>
          <p:cNvSpPr>
            <a:spLocks noGrp="1"/>
          </p:cNvSpPr>
          <p:nvPr>
            <p:ph type="dt"/>
          </p:nvPr>
        </p:nvSpPr>
        <p:spPr>
          <a:xfrm>
            <a:off x="4407118" y="0"/>
            <a:ext cx="3378939" cy="570460"/>
          </a:xfrm>
          <a:prstGeom prst="rect">
            <a:avLst/>
          </a:prstGeom>
        </p:spPr>
        <p:txBody>
          <a:bodyPr lIns="0" tIns="0" rIns="0" bIns="0">
            <a:noAutofit/>
          </a:bodyPr>
          <a:lstStyle/>
          <a:p>
            <a:pPr algn="r"/>
            <a:r>
              <a:rPr lang="id-ID" sz="1500" b="0" strike="noStrike" spc="-1">
                <a:latin typeface="Times New Roman"/>
              </a:rPr>
              <a:t>&lt;date/time&gt;</a:t>
            </a:r>
          </a:p>
        </p:txBody>
      </p:sp>
      <p:sp>
        <p:nvSpPr>
          <p:cNvPr id="125" name="PlaceHolder 5"/>
          <p:cNvSpPr>
            <a:spLocks noGrp="1"/>
          </p:cNvSpPr>
          <p:nvPr>
            <p:ph type="ftr"/>
          </p:nvPr>
        </p:nvSpPr>
        <p:spPr>
          <a:xfrm>
            <a:off x="0" y="10846037"/>
            <a:ext cx="3378939" cy="570460"/>
          </a:xfrm>
          <a:prstGeom prst="rect">
            <a:avLst/>
          </a:prstGeom>
        </p:spPr>
        <p:txBody>
          <a:bodyPr lIns="0" tIns="0" rIns="0" bIns="0" anchor="b">
            <a:noAutofit/>
          </a:bodyPr>
          <a:lstStyle/>
          <a:p>
            <a:r>
              <a:rPr lang="id-ID" sz="1500" b="0" strike="noStrike" spc="-1">
                <a:latin typeface="Times New Roman"/>
              </a:rPr>
              <a:t>&lt;footer&gt;</a:t>
            </a:r>
          </a:p>
        </p:txBody>
      </p:sp>
      <p:sp>
        <p:nvSpPr>
          <p:cNvPr id="126" name="PlaceHolder 6"/>
          <p:cNvSpPr>
            <a:spLocks noGrp="1"/>
          </p:cNvSpPr>
          <p:nvPr>
            <p:ph type="sldNum"/>
          </p:nvPr>
        </p:nvSpPr>
        <p:spPr>
          <a:xfrm>
            <a:off x="4407118" y="10846037"/>
            <a:ext cx="3378939" cy="570460"/>
          </a:xfrm>
          <a:prstGeom prst="rect">
            <a:avLst/>
          </a:prstGeom>
        </p:spPr>
        <p:txBody>
          <a:bodyPr lIns="0" tIns="0" rIns="0" bIns="0" anchor="b">
            <a:noAutofit/>
          </a:bodyPr>
          <a:lstStyle/>
          <a:p>
            <a:pPr algn="r"/>
            <a:fld id="{FC83065C-07F1-4CB8-9AC7-8245F385ABA8}" type="slidenum">
              <a:rPr lang="id-ID" sz="1500" b="0" strike="noStrike" spc="-1">
                <a:latin typeface="Times New Roman"/>
              </a:rPr>
              <a:t>‹#›</a:t>
            </a:fld>
            <a:endParaRPr lang="id-ID" sz="1500" b="0" strike="noStrike" spc="-1">
              <a:latin typeface="Times New Roman"/>
            </a:endParaRPr>
          </a:p>
        </p:txBody>
      </p:sp>
    </p:spTree>
    <p:extLst>
      <p:ext uri="{BB962C8B-B14F-4D97-AF65-F5344CB8AC3E}">
        <p14:creationId xmlns:p14="http://schemas.microsoft.com/office/powerpoint/2010/main" val="3075308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nurulfikri.com/"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mailto:info@nurulfikri.co.id" TargetMode="External"/><Relationship Id="rId4" Type="http://schemas.openxmlformats.org/officeDocument/2006/relationships/hyperlink" Target="http://www.nurulfikri.ac.id/"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noRot="1" noChangeAspect="1"/>
          </p:cNvSpPr>
          <p:nvPr>
            <p:ph type="sldImg"/>
          </p:nvPr>
        </p:nvSpPr>
        <p:spPr>
          <a:xfrm>
            <a:off x="1003300" y="906463"/>
            <a:ext cx="5326063" cy="3357562"/>
          </a:xfrm>
          <a:prstGeom prst="rect">
            <a:avLst/>
          </a:prstGeom>
        </p:spPr>
      </p:sp>
      <p:sp>
        <p:nvSpPr>
          <p:cNvPr id="367" name="PlaceHolder 2"/>
          <p:cNvSpPr>
            <a:spLocks noGrp="1"/>
          </p:cNvSpPr>
          <p:nvPr>
            <p:ph type="body"/>
          </p:nvPr>
        </p:nvSpPr>
        <p:spPr>
          <a:xfrm>
            <a:off x="790879" y="4576747"/>
            <a:ext cx="5750833" cy="4028967"/>
          </a:xfrm>
          <a:prstGeom prst="rect">
            <a:avLst/>
          </a:prstGeom>
        </p:spPr>
        <p:txBody>
          <a:bodyPr lIns="0" tIns="0" rIns="0" bIns="0">
            <a:noAutofit/>
          </a:bodyPr>
          <a:lstStyle/>
          <a:p>
            <a:pPr algn="just">
              <a:spcAft>
                <a:spcPts val="631"/>
              </a:spcAft>
            </a:pPr>
            <a:r>
              <a:rPr lang="id-ID" spc="-1" dirty="0">
                <a:latin typeface="Times New Roman"/>
              </a:rPr>
              <a:t>Penyusun naskah (</a:t>
            </a:r>
            <a:r>
              <a:rPr lang="id-ID" i="1" spc="-1" dirty="0">
                <a:latin typeface="Times New Roman"/>
              </a:rPr>
              <a:t>writer</a:t>
            </a:r>
            <a:r>
              <a:rPr lang="id-ID" spc="-1" dirty="0">
                <a:latin typeface="Times New Roman"/>
              </a:rPr>
              <a:t>)	: Nasrul </a:t>
            </a:r>
          </a:p>
          <a:p>
            <a:pPr algn="just">
              <a:spcAft>
                <a:spcPts val="631"/>
              </a:spcAft>
            </a:pPr>
            <a:r>
              <a:rPr lang="id-ID" spc="-1" dirty="0">
                <a:latin typeface="Times New Roman"/>
              </a:rPr>
              <a:t>Penelaah (</a:t>
            </a:r>
            <a:r>
              <a:rPr lang="id-ID" i="1" spc="-1" dirty="0">
                <a:latin typeface="Times New Roman"/>
              </a:rPr>
              <a:t>reviewer</a:t>
            </a:r>
            <a:r>
              <a:rPr lang="id-ID" spc="-1" dirty="0">
                <a:latin typeface="Times New Roman"/>
              </a:rPr>
              <a:t>)	: Akhamd Arip</a:t>
            </a:r>
          </a:p>
          <a:p>
            <a:pPr algn="just">
              <a:spcAft>
                <a:spcPts val="631"/>
              </a:spcAft>
            </a:pPr>
            <a:r>
              <a:rPr lang="id-ID" spc="-1" dirty="0">
                <a:latin typeface="Times New Roman"/>
              </a:rPr>
              <a:t>Penyunting (</a:t>
            </a:r>
            <a:r>
              <a:rPr lang="id-ID" i="1" spc="-1" dirty="0">
                <a:latin typeface="Times New Roman"/>
              </a:rPr>
              <a:t>editor</a:t>
            </a:r>
            <a:r>
              <a:rPr lang="id-ID" spc="-1" dirty="0">
                <a:latin typeface="Times New Roman"/>
              </a:rPr>
              <a:t>)	: Rusmanto</a:t>
            </a:r>
          </a:p>
          <a:p>
            <a:pPr algn="just">
              <a:spcAft>
                <a:spcPts val="631"/>
              </a:spcAft>
            </a:pPr>
            <a:r>
              <a:rPr lang="id-ID" spc="-1" dirty="0">
                <a:latin typeface="Times New Roman"/>
              </a:rPr>
              <a:t>Merek (logo dan tulisan) NF COMPUTER adalah milik PT Nurul Fikri Cipta Inovasi </a:t>
            </a:r>
            <a:r>
              <a:rPr lang="id-ID" u="sng" spc="-1" dirty="0">
                <a:solidFill>
                  <a:srgbClr val="000000"/>
                </a:solidFill>
                <a:latin typeface="Times New Roman"/>
                <a:hlinkClick r:id="rId3"/>
              </a:rPr>
              <a:t>www.nurulfikri.com</a:t>
            </a:r>
            <a:r>
              <a:rPr lang="id-ID" spc="-1" dirty="0">
                <a:solidFill>
                  <a:srgbClr val="000000"/>
                </a:solidFill>
                <a:latin typeface="Times New Roman"/>
              </a:rPr>
              <a:t>, yang merupakan unit usaha di bawah Sekolah Tinggi Teknologi Terpadu Nurul Fikri – Yayasan Profesi Terpadu Nurul Fikri </a:t>
            </a:r>
            <a:r>
              <a:rPr lang="id-ID" u="sng" spc="-1" dirty="0">
                <a:solidFill>
                  <a:srgbClr val="000000"/>
                </a:solidFill>
                <a:latin typeface="Times New Roman"/>
                <a:hlinkClick r:id="rId4"/>
              </a:rPr>
              <a:t>www.nurulfikri.ac.id</a:t>
            </a:r>
            <a:r>
              <a:rPr lang="id-ID" spc="-1" dirty="0">
                <a:solidFill>
                  <a:srgbClr val="000000"/>
                </a:solidFill>
                <a:latin typeface="Times New Roman"/>
              </a:rPr>
              <a:t>.</a:t>
            </a:r>
          </a:p>
          <a:p>
            <a:pPr algn="just">
              <a:spcAft>
                <a:spcPts val="631"/>
              </a:spcAft>
            </a:pPr>
            <a:r>
              <a:rPr lang="id-ID" spc="-1" dirty="0">
                <a:solidFill>
                  <a:srgbClr val="000000"/>
                </a:solidFill>
                <a:latin typeface="Times New Roman"/>
              </a:rPr>
              <a:t>Bahan ajar secara keseluruhan – yang berupa antara lain konten teks, gambar, video, animasi, dan desain tata letak slide serta notes – ini diciptakan bersama oleh penulis, pendesain logo, dan pencipta konten lainnya, tanpa menyebutkan nama personal, kemudian didaftarkan sebagai hak cipta institusi NF COMPUTER atau PT Nurul Fikri Cipta Inovasi atau Sekolah Tinggi Teknologi Terpadu Nurul Fikri atau Yayasan Profesi Terpadu Nurul Fikri.</a:t>
            </a:r>
          </a:p>
          <a:p>
            <a:pPr algn="just">
              <a:spcAft>
                <a:spcPts val="631"/>
              </a:spcAft>
            </a:pPr>
            <a:r>
              <a:rPr lang="id-ID" spc="-1" dirty="0">
                <a:solidFill>
                  <a:srgbClr val="000000"/>
                </a:solidFill>
                <a:latin typeface="Times New Roman"/>
              </a:rPr>
              <a:t>Konten bahan ajar ini dapat disalin (di-</a:t>
            </a:r>
            <a:r>
              <a:rPr lang="id-ID" i="1" spc="-1" dirty="0">
                <a:solidFill>
                  <a:srgbClr val="000000"/>
                </a:solidFill>
                <a:latin typeface="Times New Roman"/>
              </a:rPr>
              <a:t>copy) </a:t>
            </a:r>
            <a:r>
              <a:rPr lang="id-ID" spc="-1" dirty="0">
                <a:solidFill>
                  <a:srgbClr val="000000"/>
                </a:solidFill>
                <a:latin typeface="Times New Roman"/>
              </a:rPr>
              <a:t>atau dikutip untuk tujuan non komersial, dengan syarat tetap menyebutkan nama institusi pemegang hak cipta. Jika penyalinan atau pengutipan akan menghilangkan sebagian atau seluruh identitas pemegang hak cipta, atau untuk tujuan komersial, maka penyalin atau pengutip harus lebih dahulu meminta persetujuan melalui email ke </a:t>
            </a:r>
            <a:r>
              <a:rPr lang="id-ID" u="sng" spc="-1" dirty="0">
                <a:solidFill>
                  <a:srgbClr val="000000"/>
                </a:solidFill>
                <a:latin typeface="Times New Roman"/>
                <a:hlinkClick r:id="rId5"/>
              </a:rPr>
              <a:t>lc@nurulfikri.co.id</a:t>
            </a:r>
            <a:r>
              <a:rPr lang="id-ID" spc="-1" dirty="0">
                <a:solidFill>
                  <a:srgbClr val="000000"/>
                </a:solidFill>
                <a:latin typeface="Times New Roman"/>
              </a:rPr>
              <a:t>. </a:t>
            </a:r>
            <a:endParaRPr lang="id-ID" spc="-1" dirty="0">
              <a:latin typeface="Arial"/>
            </a:endParaRPr>
          </a:p>
        </p:txBody>
      </p:sp>
    </p:spTree>
    <p:extLst>
      <p:ext uri="{BB962C8B-B14F-4D97-AF65-F5344CB8AC3E}">
        <p14:creationId xmlns:p14="http://schemas.microsoft.com/office/powerpoint/2010/main" val="4241349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id-ID" sz="1300" spc="-1" dirty="0">
                <a:latin typeface="Times New Roman" panose="02020603050405020304" pitchFamily="18" charset="0"/>
                <a:cs typeface="Times New Roman" panose="02020603050405020304" pitchFamily="18" charset="0"/>
              </a:rPr>
              <a:t>Untuk</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mencoba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fitur</a:t>
            </a:r>
            <a:r>
              <a:rPr lang="en-US" sz="1300" spc="-1" dirty="0">
                <a:latin typeface="Times New Roman" panose="02020603050405020304" pitchFamily="18" charset="0"/>
                <a:cs typeface="Times New Roman" panose="02020603050405020304" pitchFamily="18" charset="0"/>
              </a:rPr>
              <a:t> export to excel pada</a:t>
            </a:r>
            <a:r>
              <a:rPr lang="id-ID" sz="1300" spc="-1" dirty="0">
                <a:latin typeface="Times New Roman" panose="02020603050405020304" pitchFamily="18" charset="0"/>
                <a:cs typeface="Times New Roman" panose="02020603050405020304" pitchFamily="18" charset="0"/>
              </a:rPr>
              <a:t> aplikasi, ikuti langkah-langkah sebagai berikut</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ini</a:t>
            </a:r>
            <a:r>
              <a:rPr lang="id-ID" sz="1300" spc="-1" dirty="0">
                <a:latin typeface="Times New Roman" panose="02020603050405020304" pitchFamily="18" charset="0"/>
                <a:cs typeface="Times New Roman" panose="02020603050405020304" pitchFamily="18" charset="0"/>
              </a:rPr>
              <a:t>:</a:t>
            </a:r>
            <a:endParaRPr lang="en-US" sz="1300" spc="-1" dirty="0">
              <a:latin typeface="Times New Roman" panose="02020603050405020304" pitchFamily="18" charset="0"/>
              <a:cs typeface="Times New Roman" panose="02020603050405020304" pitchFamily="18" charset="0"/>
            </a:endParaRPr>
          </a:p>
          <a:p>
            <a:pPr algn="just">
              <a:lnSpc>
                <a:spcPct val="150000"/>
              </a:lnSpc>
            </a:pPr>
            <a:endParaRPr lang="id-ID"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Hidupkan service apache/web server Anda.</a:t>
            </a: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Buka CMD, lalu masuk ke folder aplikasi web Laravel Anda.</a:t>
            </a: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Pada CMD ketikkan perintah: </a:t>
            </a:r>
            <a:r>
              <a:rPr lang="id-ID" sz="1300" b="1" spc="-1" dirty="0">
                <a:latin typeface="Times New Roman" panose="02020603050405020304" pitchFamily="18" charset="0"/>
                <a:cs typeface="Times New Roman" panose="02020603050405020304" pitchFamily="18" charset="0"/>
              </a:rPr>
              <a:t>php artisan serve</a:t>
            </a:r>
            <a:endParaRPr lang="id-ID"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Buka salah satu web browser kesukaan Anda, misal: Google Chrome atau Firefox.</a:t>
            </a:r>
          </a:p>
          <a:p>
            <a:pPr marL="160425" indent="-160046" algn="just">
              <a:lnSpc>
                <a:spcPct val="150000"/>
              </a:lnSpc>
              <a:buClr>
                <a:srgbClr val="000000"/>
              </a:buClr>
              <a:buFont typeface="Arial"/>
              <a:buChar char="•"/>
            </a:pPr>
            <a:r>
              <a:rPr lang="en-US" sz="1300" spc="-1" dirty="0">
                <a:latin typeface="Times New Roman" panose="02020603050405020304" pitchFamily="18" charset="0"/>
                <a:cs typeface="Times New Roman" panose="02020603050405020304" pitchFamily="18" charset="0"/>
              </a:rPr>
              <a:t>Login </a:t>
            </a:r>
            <a:r>
              <a:rPr lang="en-US" sz="1300" spc="-1" dirty="0" err="1">
                <a:latin typeface="Times New Roman" panose="02020603050405020304" pitchFamily="18" charset="0"/>
                <a:cs typeface="Times New Roman" panose="02020603050405020304" pitchFamily="18" charset="0"/>
              </a:rPr>
              <a:t>untuk</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otentikasi</a:t>
            </a:r>
            <a:r>
              <a:rPr lang="en-US" sz="1300" spc="-1" dirty="0">
                <a:latin typeface="Times New Roman" panose="02020603050405020304" pitchFamily="18" charset="0"/>
                <a:cs typeface="Times New Roman" panose="02020603050405020304" pitchFamily="18" charset="0"/>
              </a:rPr>
              <a:t> user</a:t>
            </a:r>
            <a:r>
              <a:rPr lang="id-ID" sz="1300" spc="-1" dirty="0">
                <a:latin typeface="Times New Roman" panose="02020603050405020304" pitchFamily="18" charset="0"/>
                <a:cs typeface="Times New Roman" panose="02020603050405020304" pitchFamily="18" charset="0"/>
              </a:rPr>
              <a:t>. </a:t>
            </a:r>
            <a:endParaRPr lang="en-US"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Pada alamat web/url akan terlihat request http://localhost:8000/</a:t>
            </a:r>
            <a:r>
              <a:rPr lang="en-US" sz="1300" spc="-1" dirty="0" err="1">
                <a:latin typeface="Times New Roman" panose="02020603050405020304" pitchFamily="18" charset="0"/>
                <a:cs typeface="Times New Roman" panose="02020603050405020304" pitchFamily="18" charset="0"/>
              </a:rPr>
              <a:t>buku</a:t>
            </a:r>
            <a:r>
              <a:rPr lang="id-ID" sz="1300" spc="-1" dirty="0">
                <a:latin typeface="Times New Roman" panose="02020603050405020304" pitchFamily="18" charset="0"/>
                <a:cs typeface="Times New Roman" panose="02020603050405020304" pitchFamily="18" charset="0"/>
              </a:rPr>
              <a:t>.</a:t>
            </a:r>
          </a:p>
          <a:p>
            <a:pPr marL="160425" indent="-160046" algn="just">
              <a:lnSpc>
                <a:spcPct val="150000"/>
              </a:lnSpc>
              <a:buClr>
                <a:srgbClr val="000000"/>
              </a:buClr>
              <a:buFont typeface="Arial"/>
              <a:buChar char="•"/>
            </a:pPr>
            <a:r>
              <a:rPr lang="en-US" sz="1300" spc="-1" dirty="0" err="1">
                <a:latin typeface="Times New Roman" panose="02020603050405020304" pitchFamily="18" charset="0"/>
                <a:cs typeface="Times New Roman" panose="02020603050405020304" pitchFamily="18" charset="0"/>
              </a:rPr>
              <a:t>Selanjutnya</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klik</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tombol</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unduh</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buku</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dalam</a:t>
            </a:r>
            <a:r>
              <a:rPr lang="en-US" sz="1300" spc="-1" dirty="0">
                <a:latin typeface="Times New Roman" panose="02020603050405020304" pitchFamily="18" charset="0"/>
                <a:cs typeface="Times New Roman" panose="02020603050405020304" pitchFamily="18" charset="0"/>
              </a:rPr>
              <a:t> format excel.</a:t>
            </a:r>
            <a:endParaRPr lang="id-ID" sz="1300" spc="-1" dirty="0">
              <a:latin typeface="Times New Roman" panose="02020603050405020304" pitchFamily="18" charset="0"/>
              <a:cs typeface="Times New Roman" panose="02020603050405020304" pitchFamily="18" charset="0"/>
            </a:endParaRPr>
          </a:p>
          <a:p>
            <a:pPr marL="160425" indent="-160046" algn="just">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Selamat Anda sudah berhasil </a:t>
            </a:r>
            <a:r>
              <a:rPr lang="en-US" sz="1300" spc="-1" dirty="0" err="1">
                <a:latin typeface="Times New Roman" panose="02020603050405020304" pitchFamily="18" charset="0"/>
                <a:cs typeface="Times New Roman" panose="02020603050405020304" pitchFamily="18" charset="0"/>
              </a:rPr>
              <a:t>menerapkan</a:t>
            </a:r>
            <a:r>
              <a:rPr lang="en-US" sz="1300" spc="-1" dirty="0">
                <a:latin typeface="Times New Roman" panose="02020603050405020304" pitchFamily="18" charset="0"/>
                <a:cs typeface="Times New Roman" panose="02020603050405020304" pitchFamily="18" charset="0"/>
              </a:rPr>
              <a:t> </a:t>
            </a:r>
            <a:r>
              <a:rPr lang="en-US" sz="1300" spc="-1" dirty="0" err="1">
                <a:latin typeface="Times New Roman" panose="02020603050405020304" pitchFamily="18" charset="0"/>
                <a:cs typeface="Times New Roman" panose="02020603050405020304" pitchFamily="18" charset="0"/>
              </a:rPr>
              <a:t>fitur</a:t>
            </a:r>
            <a:r>
              <a:rPr lang="en-US" sz="1300" spc="-1" dirty="0">
                <a:latin typeface="Times New Roman" panose="02020603050405020304" pitchFamily="18" charset="0"/>
                <a:cs typeface="Times New Roman" panose="02020603050405020304" pitchFamily="18" charset="0"/>
              </a:rPr>
              <a:t> export to excel </a:t>
            </a:r>
            <a:r>
              <a:rPr lang="id-ID" sz="1300" spc="-1" dirty="0">
                <a:latin typeface="Times New Roman" panose="02020603050405020304" pitchFamily="18" charset="0"/>
                <a:cs typeface="Times New Roman" panose="02020603050405020304" pitchFamily="18" charset="0"/>
              </a:rPr>
              <a:t>pada aplikasi framework Laravel Anda.</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834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noRot="1" noChangeAspect="1"/>
          </p:cNvSpPr>
          <p:nvPr>
            <p:ph type="sldImg"/>
          </p:nvPr>
        </p:nvSpPr>
        <p:spPr>
          <a:xfrm>
            <a:off x="1003300" y="906463"/>
            <a:ext cx="5326063" cy="3357562"/>
          </a:xfrm>
          <a:prstGeom prst="rect">
            <a:avLst/>
          </a:prstGeom>
        </p:spPr>
      </p:sp>
      <p:sp>
        <p:nvSpPr>
          <p:cNvPr id="589" name="PlaceHolder 2"/>
          <p:cNvSpPr>
            <a:spLocks noGrp="1"/>
          </p:cNvSpPr>
          <p:nvPr>
            <p:ph type="body"/>
          </p:nvPr>
        </p:nvSpPr>
        <p:spPr>
          <a:xfrm>
            <a:off x="790878" y="4576747"/>
            <a:ext cx="5839080" cy="4028583"/>
          </a:xfrm>
          <a:prstGeom prst="rect">
            <a:avLst/>
          </a:prstGeom>
        </p:spPr>
        <p:txBody>
          <a:bodyPr lIns="0" tIns="0" rIns="0" bIns="0">
            <a:noAutofit/>
          </a:bodyPr>
          <a:lstStyle/>
          <a:p>
            <a:pPr marL="202423" indent="-202044"/>
            <a:r>
              <a:rPr lang="id-ID" sz="1300" spc="-1" dirty="0">
                <a:solidFill>
                  <a:srgbClr val="000000"/>
                </a:solidFill>
                <a:latin typeface="Times New Roman"/>
              </a:rPr>
              <a:t>Referensi web diakses terakhir melalui websitenya pada </a:t>
            </a:r>
            <a:r>
              <a:rPr lang="en-US" sz="1300" spc="-1" dirty="0">
                <a:solidFill>
                  <a:srgbClr val="000000"/>
                </a:solidFill>
                <a:latin typeface="Times New Roman"/>
              </a:rPr>
              <a:t>Mei</a:t>
            </a:r>
            <a:r>
              <a:rPr lang="id-ID" sz="1300" spc="-1" dirty="0">
                <a:solidFill>
                  <a:srgbClr val="000000"/>
                </a:solidFill>
                <a:latin typeface="Times New Roman"/>
              </a:rPr>
              <a:t> 2020.</a:t>
            </a:r>
            <a:endParaRPr lang="id-ID" sz="1300" spc="-1" dirty="0">
              <a:latin typeface="Arial"/>
            </a:endParaRPr>
          </a:p>
        </p:txBody>
      </p:sp>
    </p:spTree>
    <p:extLst>
      <p:ext uri="{BB962C8B-B14F-4D97-AF65-F5344CB8AC3E}">
        <p14:creationId xmlns:p14="http://schemas.microsoft.com/office/powerpoint/2010/main" val="399364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735013" y="1077913"/>
            <a:ext cx="6335712" cy="3992562"/>
          </a:xfrm>
          <a:prstGeom prst="rect">
            <a:avLst/>
          </a:prstGeom>
        </p:spPr>
      </p:sp>
      <p:sp>
        <p:nvSpPr>
          <p:cNvPr id="159" name="PlaceHolder 2"/>
          <p:cNvSpPr>
            <a:spLocks noGrp="1"/>
          </p:cNvSpPr>
          <p:nvPr>
            <p:ph type="body"/>
          </p:nvPr>
        </p:nvSpPr>
        <p:spPr>
          <a:xfrm>
            <a:off x="841676" y="5442047"/>
            <a:ext cx="6215424" cy="4790862"/>
          </a:xfrm>
          <a:prstGeom prst="rect">
            <a:avLst/>
          </a:prstGeom>
        </p:spPr>
        <p:txBody>
          <a:bodyPr lIns="0" tIns="0" rIns="0" bIns="0">
            <a:noAutofit/>
          </a:bodyPr>
          <a:lstStyle/>
          <a:p>
            <a:pPr marL="227016" indent="-227016"/>
            <a:endParaRPr lang="id-ID" sz="1300"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lnSpc>
                <a:spcPct val="150000"/>
              </a:lnSpc>
              <a:defRPr/>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extension export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format pdf,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coba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extension export to excel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vendor </a:t>
            </a:r>
            <a:r>
              <a:rPr lang="en-US" sz="1300" dirty="0" err="1">
                <a:latin typeface="Times New Roman" panose="02020603050405020304" pitchFamily="18" charset="0"/>
                <a:cs typeface="Times New Roman" panose="02020603050405020304" pitchFamily="18" charset="0"/>
              </a:rPr>
              <a:t>maatwebsite</a:t>
            </a:r>
            <a:r>
              <a:rPr lang="en-US" sz="1300" dirty="0">
                <a:latin typeface="Times New Roman" panose="02020603050405020304" pitchFamily="18" charset="0"/>
                <a:cs typeface="Times New Roman" panose="02020603050405020304" pitchFamily="18" charset="0"/>
              </a:rPr>
              <a:t>/excel.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extension </a:t>
            </a:r>
            <a:r>
              <a:rPr lang="en-US" sz="1300" dirty="0" err="1">
                <a:latin typeface="Times New Roman" panose="02020603050405020304" pitchFamily="18" charset="0"/>
                <a:cs typeface="Times New Roman" panose="02020603050405020304" pitchFamily="18" charset="0"/>
              </a:rPr>
              <a:t>tersebut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pertama</a:t>
            </a:r>
            <a:r>
              <a:rPr lang="en-US" sz="1300" dirty="0">
                <a:latin typeface="Times New Roman" panose="02020603050405020304" pitchFamily="18" charset="0"/>
                <a:cs typeface="Times New Roman" panose="02020603050405020304" pitchFamily="18" charset="0"/>
              </a:rPr>
              <a:t> kali </a:t>
            </a:r>
            <a:r>
              <a:rPr lang="en-US" sz="1300" dirty="0" err="1">
                <a:latin typeface="Times New Roman" panose="02020603050405020304" pitchFamily="18" charset="0"/>
                <a:cs typeface="Times New Roman" panose="02020603050405020304" pitchFamily="18" charset="0"/>
              </a:rPr>
              <a:t>kita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lakukan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installasi</a:t>
            </a:r>
            <a:r>
              <a:rPr lang="en-US" sz="1300" dirty="0">
                <a:latin typeface="Times New Roman" panose="02020603050405020304" pitchFamily="18" charset="0"/>
                <a:cs typeface="Times New Roman" panose="02020603050405020304" pitchFamily="18" charset="0"/>
              </a:rPr>
              <a:t> vendor </a:t>
            </a:r>
            <a:r>
              <a:rPr lang="en-US" sz="1300" dirty="0" err="1">
                <a:latin typeface="Times New Roman" panose="02020603050405020304" pitchFamily="18" charset="0"/>
                <a:cs typeface="Times New Roman" panose="02020603050405020304" pitchFamily="18" charset="0"/>
              </a:rPr>
              <a:t>tersebut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composer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langkah</a:t>
            </a:r>
            <a:r>
              <a:rPr lang="en-US" sz="1300" dirty="0">
                <a:latin typeface="Times New Roman" panose="02020603050405020304" pitchFamily="18" charset="0"/>
                <a:cs typeface="Times New Roman" panose="02020603050405020304" pitchFamily="18" charset="0"/>
              </a:rPr>
              <a:t>-Langkah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nSpc>
                <a:spcPct val="150000"/>
              </a:lnSpc>
            </a:pPr>
            <a:endParaRPr lang="en-US" sz="1300" dirty="0">
              <a:latin typeface="Times New Roman" panose="02020603050405020304" pitchFamily="18" charset="0"/>
              <a:cs typeface="Times New Roman" panose="02020603050405020304" pitchFamily="18" charset="0"/>
            </a:endParaRPr>
          </a:p>
          <a:p>
            <a:pPr marL="160425" indent="-160046">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Buka terminal/CMD.</a:t>
            </a:r>
          </a:p>
          <a:p>
            <a:pPr marL="160425" indent="-160046">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Masuk ke folder</a:t>
            </a:r>
            <a:r>
              <a:rPr lang="en-US" sz="1300" spc="-1" dirty="0">
                <a:latin typeface="Times New Roman" panose="02020603050405020304" pitchFamily="18" charset="0"/>
                <a:cs typeface="Times New Roman" panose="02020603050405020304" pitchFamily="18" charset="0"/>
              </a:rPr>
              <a:t> project Laravel di</a:t>
            </a:r>
            <a:r>
              <a:rPr lang="id-ID" sz="1300" spc="-1" dirty="0">
                <a:latin typeface="Times New Roman" panose="02020603050405020304" pitchFamily="18" charset="0"/>
                <a:cs typeface="Times New Roman" panose="02020603050405020304" pitchFamily="18" charset="0"/>
              </a:rPr>
              <a:t> Document Root web server Anda</a:t>
            </a:r>
            <a:r>
              <a:rPr lang="en-US" sz="1300" spc="-1" dirty="0">
                <a:latin typeface="Times New Roman" panose="02020603050405020304" pitchFamily="18" charset="0"/>
                <a:cs typeface="Times New Roman" panose="02020603050405020304" pitchFamily="18" charset="0"/>
              </a:rPr>
              <a:t>.</a:t>
            </a:r>
          </a:p>
          <a:p>
            <a:pPr marL="160425" indent="-160046">
              <a:lnSpc>
                <a:spcPct val="150000"/>
              </a:lnSpc>
              <a:buClr>
                <a:srgbClr val="000000"/>
              </a:buClr>
              <a:buFont typeface="Arial"/>
              <a:buChar char="•"/>
            </a:pPr>
            <a:r>
              <a:rPr lang="en-US" sz="1300" spc="-1" dirty="0">
                <a:latin typeface="Times New Roman" panose="02020603050405020304" pitchFamily="18" charset="0"/>
                <a:cs typeface="Times New Roman" panose="02020603050405020304" pitchFamily="18" charset="0"/>
              </a:rPr>
              <a:t>Setelah </a:t>
            </a:r>
            <a:r>
              <a:rPr lang="en-US" sz="1300" spc="-1" dirty="0" err="1">
                <a:latin typeface="Times New Roman" panose="02020603050405020304" pitchFamily="18" charset="0"/>
                <a:cs typeface="Times New Roman" panose="02020603050405020304" pitchFamily="18" charset="0"/>
              </a:rPr>
              <a:t>itu</a:t>
            </a:r>
            <a:r>
              <a:rPr lang="en-US" sz="1300" spc="-1" dirty="0">
                <a:latin typeface="Times New Roman" panose="02020603050405020304" pitchFamily="18" charset="0"/>
                <a:cs typeface="Times New Roman" panose="02020603050405020304" pitchFamily="18" charset="0"/>
              </a:rPr>
              <a:t> </a:t>
            </a:r>
            <a:r>
              <a:rPr lang="id-ID" sz="1300" spc="-1" dirty="0">
                <a:latin typeface="Times New Roman" panose="02020603050405020304" pitchFamily="18" charset="0"/>
                <a:cs typeface="Times New Roman" panose="02020603050405020304" pitchFamily="18" charset="0"/>
              </a:rPr>
              <a:t> ketikkan perintah: composer </a:t>
            </a:r>
            <a:r>
              <a:rPr lang="en-US" sz="1300" spc="-1" dirty="0">
                <a:latin typeface="Times New Roman" panose="02020603050405020304" pitchFamily="18" charset="0"/>
                <a:cs typeface="Times New Roman" panose="02020603050405020304" pitchFamily="18" charset="0"/>
              </a:rPr>
              <a:t>require </a:t>
            </a:r>
            <a:r>
              <a:rPr lang="en-US" sz="1300" spc="-1" dirty="0" err="1">
                <a:latin typeface="Times New Roman" panose="02020603050405020304" pitchFamily="18" charset="0"/>
                <a:cs typeface="Times New Roman" panose="02020603050405020304" pitchFamily="18" charset="0"/>
              </a:rPr>
              <a:t>maatwebsite</a:t>
            </a:r>
            <a:r>
              <a:rPr lang="en-US" sz="1300" spc="-1" dirty="0">
                <a:latin typeface="Times New Roman" panose="02020603050405020304" pitchFamily="18" charset="0"/>
                <a:cs typeface="Times New Roman" panose="02020603050405020304" pitchFamily="18" charset="0"/>
              </a:rPr>
              <a:t>/excel.</a:t>
            </a:r>
            <a:endParaRPr lang="id-ID" sz="1300" spc="-1" dirty="0">
              <a:latin typeface="Times New Roman" panose="02020603050405020304" pitchFamily="18" charset="0"/>
              <a:cs typeface="Times New Roman" panose="02020603050405020304" pitchFamily="18" charset="0"/>
            </a:endParaRPr>
          </a:p>
          <a:p>
            <a:pPr marL="160425" indent="-160046">
              <a:lnSpc>
                <a:spcPct val="150000"/>
              </a:lnSpc>
              <a:buClr>
                <a:srgbClr val="000000"/>
              </a:buClr>
              <a:buFont typeface="Arial"/>
              <a:buChar char="•"/>
            </a:pPr>
            <a:r>
              <a:rPr lang="id-ID" sz="1300" spc="-1" dirty="0">
                <a:latin typeface="Times New Roman" panose="02020603050405020304" pitchFamily="18" charset="0"/>
                <a:cs typeface="Times New Roman" panose="02020603050405020304" pitchFamily="18" charset="0"/>
              </a:rPr>
              <a:t>Setelah dieksekusi perintah tersebut maka secara otomatis akan </a:t>
            </a:r>
            <a:r>
              <a:rPr lang="id-ID" spc="-1" dirty="0">
                <a:latin typeface="Times New Roman" panose="02020603050405020304" pitchFamily="18" charset="0"/>
                <a:cs typeface="Times New Roman" panose="02020603050405020304" pitchFamily="18" charset="0"/>
              </a:rPr>
              <a:t>men</a:t>
            </a:r>
            <a:r>
              <a:rPr lang="id-ID" sz="1300" spc="-1" dirty="0">
                <a:latin typeface="Times New Roman" panose="02020603050405020304" pitchFamily="18" charset="0"/>
                <a:cs typeface="Times New Roman" panose="02020603050405020304" pitchFamily="18" charset="0"/>
              </a:rPr>
              <a:t>download </a:t>
            </a:r>
            <a:r>
              <a:rPr lang="en-US" sz="1300" spc="-1" dirty="0">
                <a:latin typeface="Times New Roman" panose="02020603050405020304" pitchFamily="18" charset="0"/>
                <a:cs typeface="Times New Roman" panose="02020603050405020304" pitchFamily="18" charset="0"/>
              </a:rPr>
              <a:t>vendor </a:t>
            </a:r>
            <a:r>
              <a:rPr lang="en-US" sz="1300" spc="-1" dirty="0" err="1">
                <a:latin typeface="Times New Roman" panose="02020603050405020304" pitchFamily="18" charset="0"/>
                <a:cs typeface="Times New Roman" panose="02020603050405020304" pitchFamily="18" charset="0"/>
              </a:rPr>
              <a:t>maatwebsite</a:t>
            </a:r>
            <a:r>
              <a:rPr lang="en-US" sz="1300" spc="-1" dirty="0">
                <a:latin typeface="Times New Roman" panose="02020603050405020304" pitchFamily="18" charset="0"/>
                <a:cs typeface="Times New Roman" panose="02020603050405020304" pitchFamily="18" charset="0"/>
              </a:rPr>
              <a:t>/excel</a:t>
            </a:r>
            <a:r>
              <a:rPr lang="id-ID" sz="1300" spc="-1" dirty="0">
                <a:latin typeface="Times New Roman" panose="02020603050405020304" pitchFamily="18" charset="0"/>
                <a:cs typeface="Times New Roman" panose="02020603050405020304" pitchFamily="18" charset="0"/>
              </a:rPr>
              <a:t> melalui internet.</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756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defTabSz="961034">
              <a:lnSpc>
                <a:spcPct val="150000"/>
              </a:lnSpc>
              <a:defRPr/>
            </a:pPr>
            <a:r>
              <a:rPr lang="en-US" sz="1300" dirty="0">
                <a:latin typeface="Times New Roman" panose="02020603050405020304" pitchFamily="18" charset="0"/>
                <a:cs typeface="Times New Roman" panose="02020603050405020304" pitchFamily="18" charset="0"/>
              </a:rPr>
              <a:t>Setelah </a:t>
            </a:r>
            <a:r>
              <a:rPr lang="en-US" sz="1300" dirty="0" err="1">
                <a:latin typeface="Times New Roman" panose="02020603050405020304" pitchFamily="18" charset="0"/>
                <a:cs typeface="Times New Roman" panose="02020603050405020304" pitchFamily="18" charset="0"/>
              </a:rPr>
              <a:t>berhasil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menginstall</a:t>
            </a:r>
            <a:r>
              <a:rPr lang="en-US" sz="1300" dirty="0">
                <a:latin typeface="Times New Roman" panose="02020603050405020304" pitchFamily="18" charset="0"/>
                <a:cs typeface="Times New Roman" panose="02020603050405020304" pitchFamily="18" charset="0"/>
              </a:rPr>
              <a:t> extension export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format excel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vendor </a:t>
            </a:r>
            <a:r>
              <a:rPr lang="en-US" sz="1300" dirty="0" err="1">
                <a:latin typeface="Times New Roman" panose="02020603050405020304" pitchFamily="18" charset="0"/>
                <a:cs typeface="Times New Roman" panose="02020603050405020304" pitchFamily="18" charset="0"/>
              </a:rPr>
              <a:t>maatwebsite</a:t>
            </a:r>
            <a:r>
              <a:rPr lang="en-US" sz="1300" dirty="0">
                <a:latin typeface="Times New Roman" panose="02020603050405020304" pitchFamily="18" charset="0"/>
                <a:cs typeface="Times New Roman" panose="02020603050405020304" pitchFamily="18" charset="0"/>
              </a:rPr>
              <a:t>/excel </a:t>
            </a:r>
            <a:r>
              <a:rPr lang="en-US" sz="1300" dirty="0" err="1">
                <a:latin typeface="Times New Roman" panose="02020603050405020304" pitchFamily="18" charset="0"/>
                <a:cs typeface="Times New Roman" panose="02020603050405020304" pitchFamily="18" charset="0"/>
              </a:rPr>
              <a:t>melalui</a:t>
            </a:r>
            <a:r>
              <a:rPr lang="en-US" sz="1300" dirty="0">
                <a:latin typeface="Times New Roman" panose="02020603050405020304" pitchFamily="18" charset="0"/>
                <a:cs typeface="Times New Roman" panose="02020603050405020304" pitchFamily="18" charset="0"/>
              </a:rPr>
              <a:t> composer, </a:t>
            </a:r>
            <a:r>
              <a:rPr lang="en-US" sz="1300" dirty="0" err="1">
                <a:latin typeface="Times New Roman" panose="02020603050405020304" pitchFamily="18" charset="0"/>
                <a:cs typeface="Times New Roman" panose="02020603050405020304" pitchFamily="18" charset="0"/>
              </a:rPr>
              <a:t>langkah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selanjutnya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melakukan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konfigurasi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tambahan</a:t>
            </a:r>
            <a:r>
              <a:rPr lang="en-US" sz="1300" dirty="0">
                <a:latin typeface="Times New Roman" panose="02020603050405020304" pitchFamily="18" charset="0"/>
                <a:cs typeface="Times New Roman" panose="02020603050405020304" pitchFamily="18" charset="0"/>
              </a:rPr>
              <a:t> di </a:t>
            </a:r>
            <a:r>
              <a:rPr lang="en-US" sz="1300" b="1" dirty="0">
                <a:latin typeface="Times New Roman" panose="02020603050405020304" pitchFamily="18" charset="0"/>
                <a:cs typeface="Times New Roman" panose="02020603050405020304" pitchFamily="18" charset="0"/>
              </a:rPr>
              <a:t>config/</a:t>
            </a:r>
            <a:r>
              <a:rPr lang="en-US" sz="1300" b="1" dirty="0" err="1">
                <a:latin typeface="Times New Roman" panose="02020603050405020304" pitchFamily="18" charset="0"/>
                <a:cs typeface="Times New Roman" panose="02020603050405020304" pitchFamily="18" charset="0"/>
              </a:rPr>
              <a:t>app.php</a:t>
            </a:r>
            <a:r>
              <a:rPr lang="en-US" sz="1300" b="1"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menambahkan</a:t>
            </a:r>
            <a:r>
              <a:rPr lang="en-US" sz="1300" dirty="0">
                <a:latin typeface="Times New Roman" panose="02020603050405020304" pitchFamily="18" charset="0"/>
                <a:cs typeface="Times New Roman" panose="02020603050405020304" pitchFamily="18" charset="0"/>
              </a:rPr>
              <a:t> provider dan alias vendor </a:t>
            </a:r>
            <a:r>
              <a:rPr lang="en-US" sz="1300" dirty="0" err="1">
                <a:latin typeface="Times New Roman" panose="02020603050405020304" pitchFamily="18" charset="0"/>
                <a:cs typeface="Times New Roman" panose="02020603050405020304" pitchFamily="18" charset="0"/>
              </a:rPr>
              <a:t>seperti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kode</a:t>
            </a:r>
            <a:r>
              <a:rPr lang="en-US" sz="1300" dirty="0">
                <a:latin typeface="Times New Roman" panose="02020603050405020304" pitchFamily="18" charset="0"/>
                <a:cs typeface="Times New Roman" panose="02020603050405020304" pitchFamily="18" charset="0"/>
              </a:rPr>
              <a:t> program di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slide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penjelasan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berikut</a:t>
            </a:r>
            <a:r>
              <a:rPr lang="en-US" sz="1300" dirty="0">
                <a:latin typeface="Times New Roman" panose="02020603050405020304" pitchFamily="18" charset="0"/>
                <a:cs typeface="Times New Roman" panose="02020603050405020304" pitchFamily="18" charset="0"/>
              </a:rPr>
              <a:t>:</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marL="160425" indent="-160046">
              <a:lnSpc>
                <a:spcPct val="150000"/>
              </a:lnSpc>
              <a:buClr>
                <a:srgbClr val="000000"/>
              </a:buClr>
              <a:buFont typeface="Arial"/>
              <a:buChar char="•"/>
            </a:pPr>
            <a:r>
              <a:rPr lang="en-US" sz="1300" spc="-1" dirty="0">
                <a:latin typeface="Times New Roman" panose="02020603050405020304" pitchFamily="18" charset="0"/>
                <a:cs typeface="Times New Roman" panose="02020603050405020304" pitchFamily="18" charset="0"/>
              </a:rPr>
              <a:t>Di </a:t>
            </a:r>
            <a:r>
              <a:rPr lang="en-US" sz="1300" spc="-1" dirty="0" err="1">
                <a:latin typeface="Times New Roman" panose="02020603050405020304" pitchFamily="18" charset="0"/>
                <a:cs typeface="Times New Roman" panose="02020603050405020304" pitchFamily="18" charset="0"/>
              </a:rPr>
              <a:t>dalam</a:t>
            </a:r>
            <a:r>
              <a:rPr lang="en-US" sz="1300" spc="-1" dirty="0">
                <a:latin typeface="Times New Roman" panose="02020603050405020304" pitchFamily="18" charset="0"/>
                <a:cs typeface="Times New Roman" panose="02020603050405020304" pitchFamily="18" charset="0"/>
              </a:rPr>
              <a:t> provider </a:t>
            </a:r>
            <a:r>
              <a:rPr lang="en-US" sz="1300" spc="-1" dirty="0" err="1">
                <a:latin typeface="Times New Roman" panose="02020603050405020304" pitchFamily="18" charset="0"/>
                <a:cs typeface="Times New Roman" panose="02020603050405020304" pitchFamily="18" charset="0"/>
              </a:rPr>
              <a:t>tambahkan</a:t>
            </a:r>
            <a:r>
              <a:rPr lang="en-US" sz="1300" spc="-1" dirty="0">
                <a:latin typeface="Times New Roman" panose="02020603050405020304" pitchFamily="18" charset="0"/>
                <a:cs typeface="Times New Roman" panose="02020603050405020304" pitchFamily="18" charset="0"/>
              </a:rPr>
              <a:t> vendor </a:t>
            </a:r>
            <a:r>
              <a:rPr lang="en-US" sz="1300" spc="-1" dirty="0" err="1">
                <a:latin typeface="Times New Roman" panose="02020603050405020304" pitchFamily="18" charset="0"/>
                <a:cs typeface="Times New Roman" panose="02020603050405020304" pitchFamily="18" charset="0"/>
              </a:rPr>
              <a:t>baru</a:t>
            </a:r>
            <a:r>
              <a:rPr lang="en-US" sz="1300" spc="-1" dirty="0">
                <a:latin typeface="Times New Roman" panose="02020603050405020304" pitchFamily="18" charset="0"/>
                <a:cs typeface="Times New Roman" panose="02020603050405020304" pitchFamily="18" charset="0"/>
              </a:rPr>
              <a:t> : </a:t>
            </a:r>
            <a:r>
              <a:rPr lang="en-US" sz="1300" b="1" spc="-1" dirty="0" err="1">
                <a:latin typeface="Courier New" panose="02070309020205020404" pitchFamily="49" charset="0"/>
                <a:cs typeface="Courier New" panose="02070309020205020404" pitchFamily="49" charset="0"/>
              </a:rPr>
              <a:t>Maatwebsite</a:t>
            </a:r>
            <a:r>
              <a:rPr lang="en-US" sz="1300" b="1" spc="-1" dirty="0">
                <a:latin typeface="Courier New" panose="02070309020205020404" pitchFamily="49" charset="0"/>
                <a:cs typeface="Courier New" panose="02070309020205020404" pitchFamily="49" charset="0"/>
              </a:rPr>
              <a:t>\Excel\</a:t>
            </a:r>
            <a:r>
              <a:rPr lang="en-US" sz="1300" b="1" spc="-1" dirty="0" err="1">
                <a:latin typeface="Courier New" panose="02070309020205020404" pitchFamily="49" charset="0"/>
                <a:cs typeface="Courier New" panose="02070309020205020404" pitchFamily="49" charset="0"/>
              </a:rPr>
              <a:t>ExcelServiceProvider</a:t>
            </a:r>
            <a:r>
              <a:rPr lang="en-US" sz="1300" b="1" spc="-1" dirty="0">
                <a:latin typeface="Courier New" panose="02070309020205020404" pitchFamily="49" charset="0"/>
                <a:cs typeface="Courier New" panose="02070309020205020404" pitchFamily="49" charset="0"/>
              </a:rPr>
              <a:t>::class</a:t>
            </a:r>
            <a:endParaRPr lang="id-ID" sz="1300" b="1" spc="-1" dirty="0">
              <a:latin typeface="Courier New" panose="02070309020205020404" pitchFamily="49" charset="0"/>
              <a:cs typeface="Courier New" panose="02070309020205020404" pitchFamily="49" charset="0"/>
            </a:endParaRPr>
          </a:p>
          <a:p>
            <a:pPr marL="160425" indent="-160046">
              <a:lnSpc>
                <a:spcPct val="150000"/>
              </a:lnSpc>
              <a:buClr>
                <a:srgbClr val="000000"/>
              </a:buClr>
              <a:buFont typeface="Arial"/>
              <a:buChar char="•"/>
            </a:pPr>
            <a:r>
              <a:rPr lang="en-US" sz="1300" spc="-1" dirty="0">
                <a:latin typeface="Times New Roman" panose="02020603050405020304" pitchFamily="18" charset="0"/>
                <a:cs typeface="Times New Roman" panose="02020603050405020304" pitchFamily="18" charset="0"/>
              </a:rPr>
              <a:t>Di </a:t>
            </a:r>
            <a:r>
              <a:rPr lang="en-US" sz="1300" spc="-1" dirty="0" err="1">
                <a:latin typeface="Times New Roman" panose="02020603050405020304" pitchFamily="18" charset="0"/>
                <a:cs typeface="Times New Roman" panose="02020603050405020304" pitchFamily="18" charset="0"/>
              </a:rPr>
              <a:t>dalam</a:t>
            </a:r>
            <a:r>
              <a:rPr lang="en-US" sz="1300" spc="-1" dirty="0">
                <a:latin typeface="Times New Roman" panose="02020603050405020304" pitchFamily="18" charset="0"/>
                <a:cs typeface="Times New Roman" panose="02020603050405020304" pitchFamily="18" charset="0"/>
              </a:rPr>
              <a:t> aliases </a:t>
            </a:r>
            <a:r>
              <a:rPr lang="en-US" sz="1300" spc="-1" dirty="0" err="1">
                <a:latin typeface="Times New Roman" panose="02020603050405020304" pitchFamily="18" charset="0"/>
                <a:cs typeface="Times New Roman" panose="02020603050405020304" pitchFamily="18" charset="0"/>
              </a:rPr>
              <a:t>tambahkan</a:t>
            </a:r>
            <a:r>
              <a:rPr lang="en-US" sz="1300" spc="-1" dirty="0">
                <a:latin typeface="Times New Roman" panose="02020603050405020304" pitchFamily="18" charset="0"/>
                <a:cs typeface="Times New Roman" panose="02020603050405020304" pitchFamily="18" charset="0"/>
              </a:rPr>
              <a:t> alias </a:t>
            </a:r>
            <a:r>
              <a:rPr lang="en-US" sz="1300" spc="-1" dirty="0" err="1">
                <a:latin typeface="Times New Roman" panose="02020603050405020304" pitchFamily="18" charset="0"/>
                <a:cs typeface="Times New Roman" panose="02020603050405020304" pitchFamily="18" charset="0"/>
              </a:rPr>
              <a:t>penggunaan</a:t>
            </a:r>
            <a:r>
              <a:rPr lang="en-US" sz="1300" spc="-1" dirty="0">
                <a:latin typeface="Times New Roman" panose="02020603050405020304" pitchFamily="18" charset="0"/>
                <a:cs typeface="Times New Roman" panose="02020603050405020304" pitchFamily="18" charset="0"/>
              </a:rPr>
              <a:t> vendor : </a:t>
            </a:r>
            <a:r>
              <a:rPr lang="en-US" sz="1300" b="1" spc="-1" dirty="0">
                <a:latin typeface="Courier New" panose="02070309020205020404" pitchFamily="49" charset="0"/>
                <a:cs typeface="Courier New" panose="02070309020205020404" pitchFamily="49" charset="0"/>
              </a:rPr>
              <a:t>‘Excel’ =&gt; </a:t>
            </a:r>
            <a:r>
              <a:rPr lang="en-US" sz="1300" b="1" spc="-1" dirty="0" err="1">
                <a:latin typeface="Courier New" panose="02070309020205020404" pitchFamily="49" charset="0"/>
                <a:cs typeface="Courier New" panose="02070309020205020404" pitchFamily="49" charset="0"/>
              </a:rPr>
              <a:t>Maatwebsite</a:t>
            </a:r>
            <a:r>
              <a:rPr lang="en-US" sz="1300" b="1" spc="-1" dirty="0">
                <a:latin typeface="Courier New" panose="02070309020205020404" pitchFamily="49" charset="0"/>
                <a:cs typeface="Courier New" panose="02070309020205020404" pitchFamily="49" charset="0"/>
              </a:rPr>
              <a:t>\Excel\Facade\Excel::class</a:t>
            </a:r>
            <a:endParaRPr lang="id-ID" sz="1300" b="1" spc="-1" dirty="0">
              <a:latin typeface="Courier New" panose="02070309020205020404" pitchFamily="49" charset="0"/>
              <a:cs typeface="Courier New" panose="02070309020205020404" pitchFamily="49"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648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155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lnSpc>
                <a:spcPct val="150000"/>
              </a:lnSpc>
              <a:defRPr/>
            </a:pP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mendapatkan</a:t>
            </a:r>
            <a:r>
              <a:rPr lang="en-US" dirty="0">
                <a:solidFill>
                  <a:schemeClr val="tx1"/>
                </a:solidFill>
                <a:latin typeface="Times New Roman" panose="02020603050405020304" pitchFamily="18" charset="0"/>
                <a:cs typeface="Times New Roman" panose="02020603050405020304" pitchFamily="18" charset="0"/>
              </a:rPr>
              <a:t> data </a:t>
            </a:r>
            <a:r>
              <a:rPr lang="en-US" dirty="0" err="1">
                <a:solidFill>
                  <a:schemeClr val="tx1"/>
                </a:solidFill>
                <a:latin typeface="Times New Roman" panose="02020603050405020304" pitchFamily="18" charset="0"/>
                <a:cs typeface="Times New Roman" panose="02020603050405020304" pitchFamily="18" charset="0"/>
              </a:rPr>
              <a:t>koleksi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buku</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diexport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format excel, </a:t>
            </a:r>
            <a:r>
              <a:rPr lang="en-US" dirty="0" err="1">
                <a:solidFill>
                  <a:schemeClr val="tx1"/>
                </a:solidFill>
                <a:latin typeface="Times New Roman" panose="02020603050405020304" pitchFamily="18" charset="0"/>
                <a:cs typeface="Times New Roman" panose="02020603050405020304" pitchFamily="18" charset="0"/>
              </a:rPr>
              <a:t>jalankan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perintah</a:t>
            </a:r>
            <a:r>
              <a:rPr lang="en-US" dirty="0">
                <a:solidFill>
                  <a:schemeClr val="tx1"/>
                </a:solidFill>
                <a:latin typeface="Times New Roman" panose="02020603050405020304" pitchFamily="18" charset="0"/>
                <a:cs typeface="Times New Roman" panose="02020603050405020304" pitchFamily="18" charset="0"/>
              </a:rPr>
              <a:t> di </a:t>
            </a:r>
            <a:r>
              <a:rPr lang="en-US" dirty="0" err="1">
                <a:solidFill>
                  <a:schemeClr val="tx1"/>
                </a:solidFill>
                <a:latin typeface="Times New Roman" panose="02020603050405020304" pitchFamily="18" charset="0"/>
                <a:cs typeface="Times New Roman" panose="02020603050405020304" pitchFamily="18" charset="0"/>
              </a:rPr>
              <a:t>bawah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melalui</a:t>
            </a:r>
            <a:r>
              <a:rPr lang="en-US" dirty="0">
                <a:solidFill>
                  <a:schemeClr val="tx1"/>
                </a:solidFill>
                <a:latin typeface="Times New Roman" panose="02020603050405020304" pitchFamily="18" charset="0"/>
                <a:cs typeface="Times New Roman" panose="02020603050405020304" pitchFamily="18" charset="0"/>
              </a:rPr>
              <a:t> CMD:</a:t>
            </a:r>
          </a:p>
          <a:p>
            <a:pPr defTabSz="961034">
              <a:lnSpc>
                <a:spcPct val="150000"/>
              </a:lnSpc>
              <a:defRPr/>
            </a:pPr>
            <a:endParaRPr lang="en-US" dirty="0">
              <a:solidFill>
                <a:schemeClr val="tx1"/>
              </a:solidFill>
            </a:endParaRPr>
          </a:p>
          <a:p>
            <a:pPr defTabSz="961034">
              <a:lnSpc>
                <a:spcPct val="150000"/>
              </a:lnSpc>
              <a:defRPr/>
            </a:pPr>
            <a:r>
              <a:rPr lang="en-US" sz="1200" b="1" kern="1200">
                <a:solidFill>
                  <a:schemeClr val="tx1"/>
                </a:solidFill>
                <a:latin typeface="Courier New" panose="02070309020205020404" pitchFamily="49" charset="0"/>
                <a:ea typeface="+mn-ea"/>
                <a:cs typeface="Courier New" panose="02070309020205020404" pitchFamily="49" charset="0"/>
              </a:rPr>
              <a:t>php artisan make:export BukuExport --model=Buku</a:t>
            </a:r>
            <a:endParaRPr lang="en-US" sz="1200" b="1" kern="1200" dirty="0">
              <a:solidFill>
                <a:schemeClr val="tx1"/>
              </a:solidFill>
              <a:latin typeface="Courier New" panose="02070309020205020404" pitchFamily="49" charset="0"/>
              <a:ea typeface="+mn-ea"/>
              <a:cs typeface="Courier New" panose="02070309020205020404" pitchFamily="49" charset="0"/>
            </a:endParaRPr>
          </a:p>
          <a:p>
            <a:pPr defTabSz="961034">
              <a:lnSpc>
                <a:spcPct val="150000"/>
              </a:lnSpc>
              <a:defRPr/>
            </a:pPr>
            <a:endParaRPr lang="en-US" sz="1300" dirty="0">
              <a:latin typeface="Times New Roman" panose="02020603050405020304" pitchFamily="18" charset="0"/>
              <a:cs typeface="Times New Roman" panose="02020603050405020304" pitchFamily="18" charset="0"/>
            </a:endParaRPr>
          </a:p>
          <a:p>
            <a:pPr defTabSz="961034">
              <a:lnSpc>
                <a:spcPct val="150000"/>
              </a:lnSpc>
              <a:defRPr/>
            </a:pP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menjalankan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perintah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tersebut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maka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secara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otomatis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dibuatkan</a:t>
            </a:r>
            <a:r>
              <a:rPr lang="en-US" sz="1300" dirty="0">
                <a:latin typeface="Times New Roman" panose="02020603050405020304" pitchFamily="18" charset="0"/>
                <a:cs typeface="Times New Roman" panose="02020603050405020304" pitchFamily="18" charset="0"/>
              </a:rPr>
              <a:t> class </a:t>
            </a:r>
            <a:r>
              <a:rPr lang="en-US" sz="1300" dirty="0" err="1">
                <a:latin typeface="Times New Roman" panose="02020603050405020304" pitchFamily="18" charset="0"/>
                <a:cs typeface="Times New Roman" panose="02020603050405020304" pitchFamily="18" charset="0"/>
              </a:rPr>
              <a:t>BukuExport</a:t>
            </a:r>
            <a:r>
              <a:rPr lang="en-US" sz="1300" dirty="0">
                <a:latin typeface="Times New Roman" panose="02020603050405020304" pitchFamily="18" charset="0"/>
                <a:cs typeface="Times New Roman" panose="02020603050405020304" pitchFamily="18" charset="0"/>
              </a:rPr>
              <a:t> dan di </a:t>
            </a:r>
            <a:r>
              <a:rPr lang="en-US" sz="1300" dirty="0" err="1">
                <a:latin typeface="Times New Roman" panose="02020603050405020304" pitchFamily="18" charset="0"/>
                <a:cs typeface="Times New Roman" panose="02020603050405020304" pitchFamily="18" charset="0"/>
              </a:rPr>
              <a:t>dalamnya</a:t>
            </a:r>
            <a:r>
              <a:rPr lang="en-US" sz="1300" dirty="0">
                <a:latin typeface="Times New Roman" panose="02020603050405020304" pitchFamily="18" charset="0"/>
                <a:cs typeface="Times New Roman" panose="02020603050405020304" pitchFamily="18" charset="0"/>
              </a:rPr>
              <a:t> juga </a:t>
            </a:r>
            <a:r>
              <a:rPr lang="en-US" sz="1300" dirty="0" err="1">
                <a:latin typeface="Times New Roman" panose="02020603050405020304" pitchFamily="18" charset="0"/>
                <a:cs typeface="Times New Roman" panose="02020603050405020304" pitchFamily="18" charset="0"/>
              </a:rPr>
              <a:t>secara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otomatis</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dibuatkan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collection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mendapatkan</a:t>
            </a:r>
            <a:r>
              <a:rPr lang="en-US" sz="1300" dirty="0">
                <a:latin typeface="Times New Roman" panose="02020603050405020304" pitchFamily="18" charset="0"/>
                <a:cs typeface="Times New Roman" panose="02020603050405020304" pitchFamily="18" charset="0"/>
              </a:rPr>
              <a:t> data </a:t>
            </a:r>
            <a:r>
              <a:rPr lang="en-US" sz="1300" dirty="0" err="1">
                <a:latin typeface="Times New Roman" panose="02020603050405020304" pitchFamily="18" charset="0"/>
                <a:cs typeface="Times New Roman" panose="02020603050405020304" pitchFamily="18" charset="0"/>
              </a:rPr>
              <a:t>koleksi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diexport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dalam</a:t>
            </a:r>
            <a:r>
              <a:rPr lang="en-US" sz="1300" dirty="0">
                <a:latin typeface="Times New Roman" panose="02020603050405020304" pitchFamily="18" charset="0"/>
                <a:cs typeface="Times New Roman" panose="02020603050405020304" pitchFamily="18" charset="0"/>
              </a:rPr>
              <a:t> format excel.</a:t>
            </a:r>
          </a:p>
          <a:p>
            <a:pPr defTabSz="961034">
              <a:defRPr/>
            </a:pP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671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lnSpc>
                <a:spcPct val="150000"/>
              </a:lnSpc>
              <a:defRPr/>
            </a:pP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mencetak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judul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kolom</a:t>
            </a:r>
            <a:r>
              <a:rPr lang="en-US" dirty="0">
                <a:solidFill>
                  <a:schemeClr val="tx1"/>
                </a:solidFill>
                <a:latin typeface="Times New Roman" panose="02020603050405020304" pitchFamily="18" charset="0"/>
                <a:cs typeface="Times New Roman" panose="02020603050405020304" pitchFamily="18" charset="0"/>
              </a:rPr>
              <a:t> pada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di excel, </a:t>
            </a:r>
            <a:r>
              <a:rPr lang="en-US" dirty="0" err="1">
                <a:solidFill>
                  <a:schemeClr val="tx1"/>
                </a:solidFill>
                <a:latin typeface="Times New Roman" panose="02020603050405020304" pitchFamily="18" charset="0"/>
                <a:cs typeface="Times New Roman" panose="02020603050405020304" pitchFamily="18" charset="0"/>
              </a:rPr>
              <a:t>buatlah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fungsi</a:t>
            </a:r>
            <a:r>
              <a:rPr lang="en-US" dirty="0">
                <a:solidFill>
                  <a:schemeClr val="tx1"/>
                </a:solidFill>
                <a:latin typeface="Times New Roman" panose="02020603050405020304" pitchFamily="18" charset="0"/>
                <a:cs typeface="Times New Roman" panose="02020603050405020304" pitchFamily="18" charset="0"/>
              </a:rPr>
              <a:t> headings yang </a:t>
            </a:r>
            <a:r>
              <a:rPr lang="en-US" dirty="0" err="1">
                <a:solidFill>
                  <a:schemeClr val="tx1"/>
                </a:solidFill>
                <a:latin typeface="Times New Roman" panose="02020603050405020304" pitchFamily="18" charset="0"/>
                <a:cs typeface="Times New Roman" panose="02020603050405020304" pitchFamily="18" charset="0"/>
              </a:rPr>
              <a:t>menampung</a:t>
            </a:r>
            <a:r>
              <a:rPr lang="en-US" dirty="0">
                <a:solidFill>
                  <a:schemeClr val="tx1"/>
                </a:solidFill>
                <a:latin typeface="Times New Roman" panose="02020603050405020304" pitchFamily="18" charset="0"/>
                <a:cs typeface="Times New Roman" panose="02020603050405020304" pitchFamily="18" charset="0"/>
              </a:rPr>
              <a:t> array </a:t>
            </a:r>
            <a:r>
              <a:rPr lang="en-US" dirty="0" err="1">
                <a:solidFill>
                  <a:schemeClr val="tx1"/>
                </a:solidFill>
                <a:latin typeface="Times New Roman" panose="02020603050405020304" pitchFamily="18" charset="0"/>
                <a:cs typeface="Times New Roman" panose="02020603050405020304" pitchFamily="18" charset="0"/>
              </a:rPr>
              <a:t>judul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kolom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seperti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kode</a:t>
            </a:r>
            <a:r>
              <a:rPr lang="en-US" dirty="0">
                <a:solidFill>
                  <a:schemeClr val="tx1"/>
                </a:solidFill>
                <a:latin typeface="Times New Roman" panose="02020603050405020304" pitchFamily="18" charset="0"/>
                <a:cs typeface="Times New Roman" panose="02020603050405020304" pitchFamily="18" charset="0"/>
              </a:rPr>
              <a:t> program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slide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penjelasan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sebagai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berikut</a:t>
            </a:r>
            <a:r>
              <a:rPr lang="en-US" dirty="0">
                <a:solidFill>
                  <a:schemeClr val="tx1"/>
                </a:solidFill>
                <a:latin typeface="Times New Roman" panose="02020603050405020304" pitchFamily="18" charset="0"/>
                <a:cs typeface="Times New Roman" panose="02020603050405020304" pitchFamily="18" charset="0"/>
              </a:rPr>
              <a:t>:</a:t>
            </a:r>
          </a:p>
          <a:p>
            <a:pPr defTabSz="961034">
              <a:lnSpc>
                <a:spcPct val="150000"/>
              </a:lnSpc>
              <a:defRPr/>
            </a:pPr>
            <a:endParaRPr lang="en-US" dirty="0">
              <a:solidFill>
                <a:schemeClr val="tx1"/>
              </a:solidFill>
              <a:latin typeface="Times New Roman" panose="02020603050405020304" pitchFamily="18" charset="0"/>
              <a:cs typeface="Times New Roman" panose="02020603050405020304" pitchFamily="18"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public function headings(): array{ </a:t>
            </a:r>
            <a:r>
              <a:rPr lang="en-US" dirty="0" err="1">
                <a:solidFill>
                  <a:schemeClr val="tx1"/>
                </a:solidFill>
                <a:latin typeface="Times New Roman" panose="02020603050405020304" pitchFamily="18" charset="0"/>
                <a:cs typeface="Times New Roman" panose="02020603050405020304" pitchFamily="18" charset="0"/>
              </a:rPr>
              <a:t>fungsi</a:t>
            </a:r>
            <a:r>
              <a:rPr lang="en-US" dirty="0">
                <a:solidFill>
                  <a:schemeClr val="tx1"/>
                </a:solidFill>
                <a:latin typeface="Times New Roman" panose="02020603050405020304" pitchFamily="18" charset="0"/>
                <a:cs typeface="Times New Roman" panose="02020603050405020304" pitchFamily="18" charset="0"/>
              </a:rPr>
              <a:t> headings yang </a:t>
            </a:r>
            <a:r>
              <a:rPr lang="en-US" dirty="0" err="1">
                <a:solidFill>
                  <a:schemeClr val="tx1"/>
                </a:solidFill>
                <a:latin typeface="Times New Roman" panose="02020603050405020304" pitchFamily="18" charset="0"/>
                <a:cs typeface="Times New Roman" panose="02020603050405020304" pitchFamily="18" charset="0"/>
              </a:rPr>
              <a:t>menampung</a:t>
            </a:r>
            <a:r>
              <a:rPr lang="en-US" dirty="0">
                <a:solidFill>
                  <a:schemeClr val="tx1"/>
                </a:solidFill>
                <a:latin typeface="Times New Roman" panose="02020603050405020304" pitchFamily="18" charset="0"/>
                <a:cs typeface="Times New Roman" panose="02020603050405020304" pitchFamily="18" charset="0"/>
              </a:rPr>
              <a:t> array </a:t>
            </a:r>
            <a:r>
              <a:rPr lang="en-US" dirty="0" err="1">
                <a:solidFill>
                  <a:schemeClr val="tx1"/>
                </a:solidFill>
                <a:latin typeface="Times New Roman" panose="02020603050405020304" pitchFamily="18" charset="0"/>
                <a:cs typeface="Times New Roman" panose="02020603050405020304" pitchFamily="18" charset="0"/>
              </a:rPr>
              <a:t>judul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kolom</a:t>
            </a:r>
            <a:r>
              <a:rPr lang="en-US" dirty="0">
                <a:solidFill>
                  <a:schemeClr val="tx1"/>
                </a:solidFill>
                <a:latin typeface="Times New Roman" panose="02020603050405020304" pitchFamily="18" charset="0"/>
                <a:cs typeface="Times New Roman" panose="02020603050405020304" pitchFamily="18" charset="0"/>
              </a:rPr>
              <a:t> .</a:t>
            </a:r>
            <a:endParaRPr lang="en-US" sz="1300" b="1" dirty="0">
              <a:latin typeface="Consolas" panose="020B0609020204030204" pitchFamily="49" charset="0"/>
            </a:endParaRPr>
          </a:p>
          <a:p>
            <a:pPr marL="180194" indent="-180194">
              <a:lnSpc>
                <a:spcPct val="150000"/>
              </a:lnSpc>
              <a:buFont typeface="Arial" panose="020B0604020202020204" pitchFamily="34" charset="0"/>
              <a:buChar char="•"/>
            </a:pPr>
            <a:r>
              <a:rPr lang="en-US" sz="1300" b="1" dirty="0">
                <a:latin typeface="Consolas" panose="020B0609020204030204" pitchFamily="49" charset="0"/>
              </a:rPr>
              <a:t>return ['ISBN','</a:t>
            </a:r>
            <a:r>
              <a:rPr lang="en-US" sz="1300" b="1" dirty="0" err="1">
                <a:latin typeface="Consolas" panose="020B0609020204030204" pitchFamily="49" charset="0"/>
              </a:rPr>
              <a:t>Judul</a:t>
            </a:r>
            <a:r>
              <a:rPr lang="en-US" sz="1300" b="1" dirty="0">
                <a:latin typeface="Consolas" panose="020B0609020204030204" pitchFamily="49" charset="0"/>
              </a:rPr>
              <a:t>','</a:t>
            </a:r>
            <a:r>
              <a:rPr lang="en-US" sz="1300" b="1" dirty="0" err="1">
                <a:latin typeface="Consolas" panose="020B0609020204030204" pitchFamily="49" charset="0"/>
              </a:rPr>
              <a:t>Tahun</a:t>
            </a:r>
            <a:r>
              <a:rPr lang="en-US" sz="1300" b="1" dirty="0">
                <a:latin typeface="Consolas" panose="020B0609020204030204" pitchFamily="49" charset="0"/>
              </a:rPr>
              <a:t> </a:t>
            </a:r>
            <a:r>
              <a:rPr lang="en-US" sz="1300" b="1" dirty="0" err="1">
                <a:latin typeface="Consolas" panose="020B0609020204030204" pitchFamily="49" charset="0"/>
              </a:rPr>
              <a:t>Cetak</a:t>
            </a:r>
            <a:r>
              <a:rPr lang="en-US" sz="1300" b="1" dirty="0">
                <a:latin typeface="Consolas" panose="020B0609020204030204" pitchFamily="49" charset="0"/>
              </a:rPr>
              <a:t>','Stok’, '</a:t>
            </a:r>
            <a:r>
              <a:rPr lang="en-US" sz="1300" b="1" dirty="0" err="1">
                <a:latin typeface="Consolas" panose="020B0609020204030204" pitchFamily="49" charset="0"/>
              </a:rPr>
              <a:t>Pengarang</a:t>
            </a:r>
            <a:r>
              <a:rPr lang="en-US" sz="1300" b="1" dirty="0">
                <a:latin typeface="Consolas" panose="020B0609020204030204" pitchFamily="49" charset="0"/>
              </a:rPr>
              <a:t>','</a:t>
            </a:r>
            <a:r>
              <a:rPr lang="en-US" sz="1300" b="1" dirty="0" err="1">
                <a:latin typeface="Consolas" panose="020B0609020204030204" pitchFamily="49" charset="0"/>
              </a:rPr>
              <a:t>Penerbit</a:t>
            </a:r>
            <a:r>
              <a:rPr lang="en-US" sz="1300" b="1" dirty="0">
                <a:latin typeface="Consolas" panose="020B0609020204030204" pitchFamily="49" charset="0"/>
              </a:rPr>
              <a:t>','</a:t>
            </a:r>
            <a:r>
              <a:rPr lang="en-US" sz="1300" b="1" dirty="0" err="1">
                <a:latin typeface="Consolas" panose="020B0609020204030204" pitchFamily="49" charset="0"/>
              </a:rPr>
              <a:t>Kategori</a:t>
            </a:r>
            <a:r>
              <a:rPr lang="en-US" sz="1300" b="1" dirty="0">
                <a:latin typeface="Consolas" panose="020B0609020204030204" pitchFamily="49" charset="0"/>
              </a:rPr>
              <a:t>’]; </a:t>
            </a:r>
            <a:r>
              <a:rPr lang="en-US" dirty="0">
                <a:solidFill>
                  <a:schemeClr val="tx1"/>
                </a:solidFill>
                <a:latin typeface="Times New Roman" panose="02020603050405020304" pitchFamily="18" charset="0"/>
                <a:cs typeface="Times New Roman" panose="02020603050405020304" pitchFamily="18" charset="0"/>
              </a:rPr>
              <a:t>data array </a:t>
            </a:r>
            <a:r>
              <a:rPr lang="en-US" dirty="0" err="1">
                <a:solidFill>
                  <a:schemeClr val="tx1"/>
                </a:solidFill>
                <a:latin typeface="Times New Roman" panose="02020603050405020304" pitchFamily="18" charset="0"/>
                <a:cs typeface="Times New Roman" panose="02020603050405020304" pitchFamily="18" charset="0"/>
              </a:rPr>
              <a:t>judul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kolom</a:t>
            </a:r>
            <a:r>
              <a:rPr lang="en-US" dirty="0">
                <a:solidFill>
                  <a:schemeClr val="tx1"/>
                </a:solidFill>
                <a:latin typeface="Times New Roman" panose="02020603050405020304" pitchFamily="18" charset="0"/>
                <a:cs typeface="Times New Roman" panose="02020603050405020304" pitchFamily="18" charset="0"/>
              </a:rPr>
              <a:t>. </a:t>
            </a:r>
            <a:endParaRPr lang="en-US" sz="1300" b="1" dirty="0">
              <a:latin typeface="Consolas" panose="020B0609020204030204" pitchFamily="49" charset="0"/>
            </a:endParaRPr>
          </a:p>
          <a:p>
            <a:pPr defTabSz="961034">
              <a:lnSpc>
                <a:spcPct val="150000"/>
              </a:lnSpc>
              <a:defRPr/>
            </a:pPr>
            <a:endParaRPr lang="en-US" dirty="0">
              <a:solidFill>
                <a:schemeClr val="tx1"/>
              </a:solidFill>
              <a:latin typeface="Times New Roman" panose="02020603050405020304" pitchFamily="18" charset="0"/>
              <a:cs typeface="Times New Roman" panose="02020603050405020304" pitchFamily="18" charset="0"/>
            </a:endParaRPr>
          </a:p>
          <a:p>
            <a:pPr defTabSz="961034">
              <a:lnSpc>
                <a:spcPct val="150000"/>
              </a:lnSpc>
              <a:defRPr/>
            </a:pPr>
            <a:endParaRPr lang="en-US" dirty="0">
              <a:solidFill>
                <a:schemeClr val="tx1"/>
              </a:solidFill>
            </a:endParaRPr>
          </a:p>
          <a:p>
            <a:pPr defTabSz="961034">
              <a:defRPr/>
            </a:pP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464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defTabSz="961034">
              <a:lnSpc>
                <a:spcPct val="150000"/>
              </a:lnSpc>
              <a:defRPr/>
            </a:pPr>
            <a:r>
              <a:rPr lang="en-US" dirty="0" err="1">
                <a:solidFill>
                  <a:schemeClr val="tx1"/>
                </a:solidFill>
                <a:latin typeface="Times New Roman" panose="02020603050405020304" pitchFamily="18" charset="0"/>
                <a:cs typeface="Times New Roman" panose="02020603050405020304" pitchFamily="18" charset="0"/>
              </a:rPr>
              <a:t>Selanjutnya</a:t>
            </a:r>
            <a:r>
              <a:rPr lang="en-US" dirty="0">
                <a:solidFill>
                  <a:schemeClr val="tx1"/>
                </a:solidFill>
                <a:latin typeface="Times New Roman" panose="02020603050405020304" pitchFamily="18" charset="0"/>
                <a:cs typeface="Times New Roman" panose="02020603050405020304" pitchFamily="18" charset="0"/>
              </a:rPr>
              <a:t>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BukuController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mengunduh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koleksi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buku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format excel, </a:t>
            </a:r>
            <a:r>
              <a:rPr lang="en-US" dirty="0" err="1">
                <a:solidFill>
                  <a:schemeClr val="tx1"/>
                </a:solidFill>
                <a:latin typeface="Times New Roman" panose="02020603050405020304" pitchFamily="18" charset="0"/>
                <a:cs typeface="Times New Roman" panose="02020603050405020304" pitchFamily="18" charset="0"/>
              </a:rPr>
              <a:t>buatlah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fungsi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bukuExcel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seperti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kode</a:t>
            </a:r>
            <a:r>
              <a:rPr lang="en-US" dirty="0">
                <a:solidFill>
                  <a:schemeClr val="tx1"/>
                </a:solidFill>
                <a:latin typeface="Times New Roman" panose="02020603050405020304" pitchFamily="18" charset="0"/>
                <a:cs typeface="Times New Roman" panose="02020603050405020304" pitchFamily="18" charset="0"/>
              </a:rPr>
              <a:t> program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slide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penjelasan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sebagai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berikut</a:t>
            </a:r>
            <a:r>
              <a:rPr lang="en-US" dirty="0">
                <a:solidFill>
                  <a:schemeClr val="tx1"/>
                </a:solidFill>
                <a:latin typeface="Times New Roman" panose="02020603050405020304" pitchFamily="18" charset="0"/>
                <a:cs typeface="Times New Roman" panose="02020603050405020304" pitchFamily="18" charset="0"/>
              </a:rPr>
              <a:t>:</a:t>
            </a:r>
          </a:p>
          <a:p>
            <a:pPr defTabSz="961034">
              <a:lnSpc>
                <a:spcPct val="150000"/>
              </a:lnSpc>
              <a:defRPr/>
            </a:pPr>
            <a:endParaRPr lang="en-US" dirty="0">
              <a:solidFill>
                <a:schemeClr val="tx1"/>
              </a:solidFill>
              <a:latin typeface="Times New Roman" panose="02020603050405020304" pitchFamily="18" charset="0"/>
              <a:cs typeface="Times New Roman" panose="02020603050405020304" pitchFamily="18" charset="0"/>
            </a:endParaRPr>
          </a:p>
          <a:p>
            <a:pPr marL="180194" indent="-180194">
              <a:buFont typeface="Arial" panose="020B0604020202020204" pitchFamily="34" charset="0"/>
              <a:buChar char="•"/>
            </a:pPr>
            <a:r>
              <a:rPr lang="en-US" sz="1300" b="1" dirty="0">
                <a:latin typeface="Consolas" panose="020B0609020204030204" pitchFamily="49" charset="0"/>
              </a:rPr>
              <a:t>use DB;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database.</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use App\</a:t>
            </a:r>
            <a:r>
              <a:rPr lang="en-US" sz="1300" b="1" dirty="0" err="1">
                <a:latin typeface="Consolas" panose="020B0609020204030204" pitchFamily="49" charset="0"/>
              </a:rPr>
              <a:t>Buku</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model </a:t>
            </a:r>
            <a:r>
              <a:rPr lang="en-US" sz="1300" dirty="0" err="1">
                <a:latin typeface="Times New Roman" panose="02020603050405020304" pitchFamily="18" charset="0"/>
                <a:cs typeface="Times New Roman" panose="02020603050405020304" pitchFamily="18" charset="0"/>
              </a:rPr>
              <a:t>Buku</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use App\Exports\</a:t>
            </a:r>
            <a:r>
              <a:rPr lang="en-US" sz="1300" b="1" dirty="0" err="1">
                <a:latin typeface="Consolas" panose="020B0609020204030204" pitchFamily="49" charset="0"/>
              </a:rPr>
              <a:t>BukuExport</a:t>
            </a:r>
            <a:r>
              <a:rPr lang="en-US" sz="1300" b="1" dirty="0">
                <a:latin typeface="Consolas" panose="020B0609020204030204" pitchFamily="49"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class </a:t>
            </a:r>
            <a:r>
              <a:rPr lang="en-US" sz="1300" dirty="0" err="1">
                <a:latin typeface="Times New Roman" panose="02020603050405020304" pitchFamily="18" charset="0"/>
                <a:cs typeface="Times New Roman" panose="02020603050405020304" pitchFamily="18" charset="0"/>
              </a:rPr>
              <a:t>BukuExport</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use </a:t>
            </a:r>
            <a:r>
              <a:rPr lang="en-US" sz="1300" b="1" dirty="0" err="1">
                <a:latin typeface="Consolas" panose="020B0609020204030204" pitchFamily="49" charset="0"/>
              </a:rPr>
              <a:t>Maatwebsite</a:t>
            </a:r>
            <a:r>
              <a:rPr lang="en-US" sz="1300" b="1" dirty="0">
                <a:latin typeface="Consolas" panose="020B0609020204030204" pitchFamily="49" charset="0"/>
              </a:rPr>
              <a:t>\Excel\Facades\Excel;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vendor export to excel.</a:t>
            </a:r>
            <a:endParaRPr lang="en-US" sz="1300" b="1" dirty="0">
              <a:latin typeface="Consolas" panose="020B0609020204030204" pitchFamily="49" charset="0"/>
              <a:cs typeface="Times New Roman" panose="02020603050405020304" pitchFamily="18" charset="0"/>
            </a:endParaRPr>
          </a:p>
          <a:p>
            <a:pPr marL="180194" indent="-180194">
              <a:buFont typeface="Arial" panose="020B0604020202020204" pitchFamily="34" charset="0"/>
              <a:buChar char="•"/>
            </a:pPr>
            <a:r>
              <a:rPr lang="en-US" sz="1300" b="1" dirty="0">
                <a:latin typeface="Consolas" panose="020B0609020204030204" pitchFamily="49" charset="0"/>
              </a:rPr>
              <a:t>class </a:t>
            </a:r>
            <a:r>
              <a:rPr lang="en-US" sz="1300" b="1" dirty="0" err="1">
                <a:latin typeface="Consolas" panose="020B0609020204030204" pitchFamily="49" charset="0"/>
              </a:rPr>
              <a:t>BukuController</a:t>
            </a:r>
            <a:r>
              <a:rPr lang="en-US" sz="1300" b="1" dirty="0">
                <a:latin typeface="Consolas" panose="020B0609020204030204" pitchFamily="49" charset="0"/>
              </a:rPr>
              <a:t> extends Controller{ </a:t>
            </a:r>
            <a:r>
              <a:rPr lang="en-US" sz="1300" dirty="0">
                <a:latin typeface="Times New Roman" panose="02020603050405020304" pitchFamily="18" charset="0"/>
                <a:cs typeface="Times New Roman" panose="02020603050405020304" pitchFamily="18" charset="0"/>
              </a:rPr>
              <a:t>class </a:t>
            </a:r>
            <a:r>
              <a:rPr lang="en-US" sz="1300" dirty="0" err="1">
                <a:latin typeface="Times New Roman" panose="02020603050405020304" pitchFamily="18" charset="0"/>
                <a:cs typeface="Times New Roman" panose="02020603050405020304" pitchFamily="18" charset="0"/>
              </a:rPr>
              <a:t>BukuController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menginduk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a:t>
            </a:r>
            <a:r>
              <a:rPr lang="en-US" sz="1300" dirty="0">
                <a:latin typeface="Times New Roman" panose="02020603050405020304" pitchFamily="18" charset="0"/>
                <a:cs typeface="Times New Roman" panose="02020603050405020304" pitchFamily="18" charset="0"/>
              </a:rPr>
              <a:t> class Controller.</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public function </a:t>
            </a:r>
            <a:r>
              <a:rPr lang="en-US" sz="1300" b="1" dirty="0" err="1">
                <a:latin typeface="Consolas" panose="020B0609020204030204" pitchFamily="49" charset="0"/>
              </a:rPr>
              <a:t>bukuExcel</a:t>
            </a:r>
            <a:r>
              <a:rPr lang="en-US" sz="1300" b="1" dirty="0">
                <a:latin typeface="Consolas" panose="020B0609020204030204" pitchFamily="49" charset="0"/>
              </a:rPr>
              <a:t>() { </a:t>
            </a:r>
            <a:r>
              <a:rPr lang="en-US" sz="1300" dirty="0" err="1">
                <a:latin typeface="Times New Roman" panose="02020603050405020304" pitchFamily="18" charset="0"/>
                <a:cs typeface="Times New Roman" panose="02020603050405020304" pitchFamily="18" charset="0"/>
              </a:rPr>
              <a:t>fungsi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bukuExcel</a:t>
            </a:r>
            <a:r>
              <a:rPr lang="en-US" sz="1300" dirty="0">
                <a:latin typeface="Times New Roman" panose="02020603050405020304" pitchFamily="18" charset="0"/>
                <a:cs typeface="Times New Roman" panose="02020603050405020304" pitchFamily="18" charset="0"/>
              </a:rPr>
              <a:t>.</a:t>
            </a:r>
            <a:endParaRPr lang="en-US" sz="1300" b="1" dirty="0">
              <a:latin typeface="Consolas" panose="020B0609020204030204" pitchFamily="49" charset="0"/>
            </a:endParaRPr>
          </a:p>
          <a:p>
            <a:pPr marL="180194" indent="-180194">
              <a:buFont typeface="Arial" panose="020B0604020202020204" pitchFamily="34" charset="0"/>
              <a:buChar char="•"/>
            </a:pPr>
            <a:r>
              <a:rPr lang="en-US" sz="1300" b="1" dirty="0">
                <a:latin typeface="Consolas" panose="020B0609020204030204" pitchFamily="49" charset="0"/>
              </a:rPr>
              <a:t>return Excel::download(new </a:t>
            </a:r>
            <a:r>
              <a:rPr lang="en-US" sz="1300" b="1" dirty="0" err="1">
                <a:latin typeface="Consolas" panose="020B0609020204030204" pitchFamily="49" charset="0"/>
              </a:rPr>
              <a:t>BukuExport</a:t>
            </a:r>
            <a:r>
              <a:rPr lang="en-US" sz="1300" b="1" dirty="0">
                <a:latin typeface="Consolas" panose="020B0609020204030204" pitchFamily="49" charset="0"/>
              </a:rPr>
              <a:t>, 'buku.xlsx’); </a:t>
            </a:r>
            <a:r>
              <a:rPr lang="en-US" sz="1300" dirty="0" err="1">
                <a:latin typeface="Times New Roman" panose="02020603050405020304" pitchFamily="18" charset="0"/>
                <a:cs typeface="Times New Roman" panose="02020603050405020304" pitchFamily="18" charset="0"/>
              </a:rPr>
              <a:t>ketika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diunduh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nama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filenya</a:t>
            </a:r>
            <a:r>
              <a:rPr lang="en-US" sz="1300" dirty="0">
                <a:latin typeface="Times New Roman" panose="02020603050405020304" pitchFamily="18" charset="0"/>
                <a:cs typeface="Times New Roman" panose="02020603050405020304" pitchFamily="18" charset="0"/>
              </a:rPr>
              <a:t> buku.xlsx.</a:t>
            </a:r>
            <a:endParaRPr lang="en-US" sz="1300" b="1" dirty="0">
              <a:latin typeface="Consolas" panose="020B0609020204030204" pitchFamily="49" charset="0"/>
            </a:endParaRPr>
          </a:p>
          <a:p>
            <a:pPr defTabSz="961034">
              <a:lnSpc>
                <a:spcPct val="150000"/>
              </a:lnSpc>
              <a:defRPr/>
            </a:pPr>
            <a:endParaRPr lang="en-US" dirty="0">
              <a:solidFill>
                <a:schemeClr val="tx1"/>
              </a:solidFill>
              <a:latin typeface="Times New Roman" panose="02020603050405020304" pitchFamily="18" charset="0"/>
              <a:cs typeface="Times New Roman" panose="02020603050405020304" pitchFamily="18" charset="0"/>
            </a:endParaRPr>
          </a:p>
          <a:p>
            <a:pPr defTabSz="961034">
              <a:lnSpc>
                <a:spcPct val="150000"/>
              </a:lnSpc>
              <a:defRPr/>
            </a:pPr>
            <a:endParaRPr lang="en-US" dirty="0">
              <a:solidFill>
                <a:schemeClr val="tx1"/>
              </a:solidFill>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556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757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6"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7"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9"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1"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2"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34"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5"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6"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7"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8"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9"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6"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8"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0"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1"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5"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6"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7"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1"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3"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4"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5"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7"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8"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2"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3"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5"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6"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7"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8"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9"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20"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6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91819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00691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340331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1940904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55609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948896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8076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198617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537886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04300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765532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4"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5"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6"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8"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9"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0"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3"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4"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 name="Picture 3"/>
          <p:cNvPicPr/>
          <p:nvPr/>
        </p:nvPicPr>
        <p:blipFill>
          <a:blip r:embed="rId15"/>
          <a:stretch/>
        </p:blipFill>
        <p:spPr>
          <a:xfrm>
            <a:off x="4502880" y="6898320"/>
            <a:ext cx="2646360" cy="672120"/>
          </a:xfrm>
          <a:prstGeom prst="rect">
            <a:avLst/>
          </a:prstGeom>
          <a:ln>
            <a:noFill/>
          </a:ln>
        </p:spPr>
      </p:pic>
      <p:sp>
        <p:nvSpPr>
          <p:cNvPr id="5"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nSpc>
                <a:spcPct val="90000"/>
              </a:lnSpc>
            </a:pPr>
            <a:r>
              <a:rPr lang="id-ID" sz="4400" b="1" strike="noStrike" spc="-1">
                <a:solidFill>
                  <a:srgbClr val="04617B"/>
                </a:solidFill>
                <a:latin typeface="Arial"/>
                <a:ea typeface="DejaVu Sans"/>
              </a:rPr>
              <a:t>Click to edit Master title style</a:t>
            </a:r>
            <a:endParaRPr lang="id-ID" sz="4400" b="0" strike="noStrike" spc="-1">
              <a:solidFill>
                <a:srgbClr val="000000"/>
              </a:solidFill>
              <a:latin typeface="Arial"/>
            </a:endParaRPr>
          </a:p>
        </p:txBody>
      </p:sp>
      <p:sp>
        <p:nvSpPr>
          <p:cNvPr id="2"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
        <p:nvSpPr>
          <p:cNvPr id="3" name="TextShape 3"/>
          <p:cNvSpPr txBox="1"/>
          <p:nvPr/>
        </p:nvSpPr>
        <p:spPr>
          <a:xfrm>
            <a:off x="10323000" y="7060680"/>
            <a:ext cx="1458000" cy="427320"/>
          </a:xfrm>
          <a:prstGeom prst="rect">
            <a:avLst/>
          </a:prstGeom>
          <a:noFill/>
          <a:ln>
            <a:noFill/>
          </a:ln>
        </p:spPr>
        <p:txBody>
          <a:bodyPr lIns="90000" tIns="45000" rIns="90000" bIns="45000">
            <a:noAutofit/>
          </a:bodyPr>
          <a:lstStyle/>
          <a:p>
            <a:fld id="{E89CAEA6-8921-4D4A-BF38-1032550ECBCE}" type="slidenum">
              <a:rPr lang="id-ID" sz="2400" b="0" strike="noStrike" spc="-1">
                <a:latin typeface="Times New Roman"/>
              </a:rPr>
              <a:t>‹#›</a:t>
            </a:fld>
            <a:endParaRPr lang="id-ID"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81" name="Picture 44"/>
          <p:cNvPicPr/>
          <p:nvPr/>
        </p:nvPicPr>
        <p:blipFill>
          <a:blip r:embed="rId15"/>
          <a:stretch/>
        </p:blipFill>
        <p:spPr>
          <a:xfrm>
            <a:off x="4627440" y="6862680"/>
            <a:ext cx="2752200" cy="722160"/>
          </a:xfrm>
          <a:prstGeom prst="rect">
            <a:avLst/>
          </a:prstGeom>
          <a:ln>
            <a:noFill/>
          </a:ln>
        </p:spPr>
      </p:pic>
      <p:sp>
        <p:nvSpPr>
          <p:cNvPr id="82" name="PlaceHolder 1"/>
          <p:cNvSpPr>
            <a:spLocks noGrp="1"/>
          </p:cNvSpPr>
          <p:nvPr>
            <p:ph type="title"/>
          </p:nvPr>
        </p:nvSpPr>
        <p:spPr>
          <a:xfrm>
            <a:off x="599760" y="301320"/>
            <a:ext cx="10798200" cy="1261800"/>
          </a:xfrm>
          <a:prstGeom prst="rect">
            <a:avLst/>
          </a:prstGeom>
        </p:spPr>
        <p:txBody>
          <a:bodyPr lIns="0" tIns="0" rIns="0" bIns="0" anchor="ctr">
            <a:noAutofit/>
          </a:bodyPr>
          <a:lstStyle/>
          <a:p>
            <a:r>
              <a:rPr lang="id-ID" sz="1800" b="0" strike="noStrike" spc="-1">
                <a:solidFill>
                  <a:srgbClr val="000000"/>
                </a:solidFill>
                <a:latin typeface="Arial"/>
              </a:rPr>
              <a:t>Click to edit the title text format</a:t>
            </a:r>
          </a:p>
        </p:txBody>
      </p:sp>
      <p:sp>
        <p:nvSpPr>
          <p:cNvPr id="83"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
        <p:nvSpPr>
          <p:cNvPr id="84" name="TextShape 3"/>
          <p:cNvSpPr txBox="1"/>
          <p:nvPr/>
        </p:nvSpPr>
        <p:spPr>
          <a:xfrm>
            <a:off x="10539000" y="7061040"/>
            <a:ext cx="1458000" cy="427320"/>
          </a:xfrm>
          <a:prstGeom prst="rect">
            <a:avLst/>
          </a:prstGeom>
          <a:noFill/>
          <a:ln>
            <a:noFill/>
          </a:ln>
        </p:spPr>
        <p:txBody>
          <a:bodyPr lIns="90000" tIns="45000" rIns="90000" bIns="45000">
            <a:noAutofit/>
          </a:bodyPr>
          <a:lstStyle/>
          <a:p>
            <a:fld id="{93A14F76-4C1D-4910-B7C1-EEFE8FCFAEA6}" type="slidenum">
              <a:rPr lang="id-ID" sz="2400" b="0" strike="noStrike" spc="-1">
                <a:latin typeface="Times New Roman"/>
              </a:rPr>
              <a:t>‹#›</a:t>
            </a:fld>
            <a:endParaRPr lang="id-ID"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39" name="Picture 44"/>
          <p:cNvPicPr/>
          <p:nvPr/>
        </p:nvPicPr>
        <p:blipFill>
          <a:blip r:embed="rId15"/>
          <a:stretch/>
        </p:blipFill>
        <p:spPr>
          <a:xfrm>
            <a:off x="4627440" y="6862680"/>
            <a:ext cx="2752560" cy="722520"/>
          </a:xfrm>
          <a:prstGeom prst="rect">
            <a:avLst/>
          </a:prstGeom>
          <a:ln>
            <a:noFill/>
          </a:ln>
        </p:spPr>
      </p:pic>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Tree>
    <p:extLst>
      <p:ext uri="{BB962C8B-B14F-4D97-AF65-F5344CB8AC3E}">
        <p14:creationId xmlns:p14="http://schemas.microsoft.com/office/powerpoint/2010/main" val="8556465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99760" y="1665000"/>
            <a:ext cx="10798200" cy="1792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id-ID" sz="5400" b="0" strike="noStrike" spc="-1" dirty="0">
                <a:solidFill>
                  <a:srgbClr val="0066B3"/>
                </a:solidFill>
                <a:latin typeface="Arial"/>
                <a:ea typeface="DejaVu Sans"/>
              </a:rPr>
              <a:t>Pelatihan </a:t>
            </a:r>
            <a:endParaRPr lang="id-ID" sz="5400" b="0" strike="noStrike" spc="-1" dirty="0">
              <a:latin typeface="Arial"/>
            </a:endParaRPr>
          </a:p>
          <a:p>
            <a:pPr algn="ctr">
              <a:lnSpc>
                <a:spcPct val="100000"/>
              </a:lnSpc>
            </a:pPr>
            <a:r>
              <a:rPr lang="id-ID" sz="5400" b="0" strike="noStrike" spc="-1" dirty="0">
                <a:solidFill>
                  <a:srgbClr val="0070C0"/>
                </a:solidFill>
                <a:latin typeface="Arial"/>
                <a:ea typeface="DejaVu Sans"/>
              </a:rPr>
              <a:t>Laravel</a:t>
            </a:r>
            <a:r>
              <a:rPr lang="en-US" sz="5400" b="0" strike="noStrike" spc="-1" dirty="0">
                <a:solidFill>
                  <a:srgbClr val="0070C0"/>
                </a:solidFill>
                <a:latin typeface="Arial"/>
                <a:ea typeface="DejaVu Sans"/>
              </a:rPr>
              <a:t> </a:t>
            </a:r>
            <a:r>
              <a:rPr lang="id-ID" sz="5400" spc="-1" dirty="0">
                <a:solidFill>
                  <a:srgbClr val="0070C0"/>
                </a:solidFill>
              </a:rPr>
              <a:t>Framework</a:t>
            </a:r>
            <a:endParaRPr lang="id-ID" sz="5400" b="0" strike="noStrike" spc="-1" dirty="0">
              <a:latin typeface="Arial"/>
            </a:endParaRPr>
          </a:p>
        </p:txBody>
      </p:sp>
      <p:sp>
        <p:nvSpPr>
          <p:cNvPr id="128" name="CustomShape 2"/>
          <p:cNvSpPr/>
          <p:nvPr/>
        </p:nvSpPr>
        <p:spPr>
          <a:xfrm>
            <a:off x="552960" y="5216400"/>
            <a:ext cx="10789560" cy="1596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id-ID" sz="3600" b="1" strike="noStrike" spc="-1">
                <a:solidFill>
                  <a:srgbClr val="DBF5F9"/>
                </a:solidFill>
                <a:latin typeface="Source Sans Pro"/>
                <a:ea typeface="DejaVu Sans"/>
              </a:rPr>
              <a:t>LEARNING CENTER</a:t>
            </a:r>
            <a:endParaRPr lang="id-ID" sz="3600" b="0" strike="noStrike" spc="-1">
              <a:latin typeface="Arial"/>
            </a:endParaRPr>
          </a:p>
          <a:p>
            <a:pPr>
              <a:lnSpc>
                <a:spcPct val="100000"/>
              </a:lnSpc>
            </a:pPr>
            <a:r>
              <a:rPr lang="id-ID" sz="3600" b="1" strike="noStrike" spc="-1">
                <a:solidFill>
                  <a:srgbClr val="DBF5F9"/>
                </a:solidFill>
                <a:latin typeface="Source Sans Pro"/>
                <a:ea typeface="DejaVu Sans"/>
              </a:rPr>
              <a:t>PT NURUL FIKRI CIPTA INOVASI</a:t>
            </a:r>
            <a:endParaRPr lang="id-ID" sz="3600" b="0" strike="noStrike" spc="-1">
              <a:latin typeface="Arial"/>
            </a:endParaRPr>
          </a:p>
          <a:p>
            <a:pPr>
              <a:lnSpc>
                <a:spcPct val="100000"/>
              </a:lnSpc>
            </a:pPr>
            <a:r>
              <a:rPr lang="id-ID" sz="3600" b="1" strike="noStrike" spc="-1">
                <a:solidFill>
                  <a:srgbClr val="DBF5F9"/>
                </a:solidFill>
                <a:latin typeface="Source Sans Pro"/>
                <a:ea typeface="DejaVu Sans"/>
              </a:rPr>
              <a:t>YAYASAN PROFESI TERPADU NURUL FIKRI</a:t>
            </a:r>
            <a:endParaRPr lang="id-ID" sz="3600" b="0" strike="noStrike" spc="-1">
              <a:latin typeface="Arial"/>
            </a:endParaRPr>
          </a:p>
        </p:txBody>
      </p:sp>
      <p:pic>
        <p:nvPicPr>
          <p:cNvPr id="3" name="Picture 2">
            <a:extLst>
              <a:ext uri="{FF2B5EF4-FFF2-40B4-BE49-F238E27FC236}">
                <a16:creationId xmlns:a16="http://schemas.microsoft.com/office/drawing/2014/main" id="{42534612-190D-4236-9668-B535F22BA204}"/>
              </a:ext>
            </a:extLst>
          </p:cNvPr>
          <p:cNvPicPr>
            <a:picLocks noChangeAspect="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8229599" y="-353314"/>
            <a:ext cx="3604133" cy="201831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 Export to Excel(7)</a:t>
            </a:r>
            <a:endParaRPr lang="id-ID" sz="4400" spc="-1" dirty="0">
              <a:solidFill>
                <a:prstClr val="black"/>
              </a:solidFill>
            </a:endParaRPr>
          </a:p>
        </p:txBody>
      </p:sp>
      <p:pic>
        <p:nvPicPr>
          <p:cNvPr id="2" name="Picture 1">
            <a:extLst>
              <a:ext uri="{FF2B5EF4-FFF2-40B4-BE49-F238E27FC236}">
                <a16:creationId xmlns:a16="http://schemas.microsoft.com/office/drawing/2014/main" id="{AF5B8A33-F23E-4BDE-A3BD-D12FBC491F43}"/>
              </a:ext>
            </a:extLst>
          </p:cNvPr>
          <p:cNvPicPr>
            <a:picLocks noChangeAspect="1"/>
          </p:cNvPicPr>
          <p:nvPr/>
        </p:nvPicPr>
        <p:blipFill>
          <a:blip r:embed="rId4"/>
          <a:stretch>
            <a:fillRect/>
          </a:stretch>
        </p:blipFill>
        <p:spPr>
          <a:xfrm>
            <a:off x="2522537" y="1825852"/>
            <a:ext cx="6953250" cy="4953000"/>
          </a:xfrm>
          <a:prstGeom prst="rect">
            <a:avLst/>
          </a:prstGeom>
          <a:ln w="6350">
            <a:solidFill>
              <a:schemeClr val="tx1"/>
            </a:solidFill>
          </a:ln>
        </p:spPr>
      </p:pic>
    </p:spTree>
    <p:extLst>
      <p:ext uri="{BB962C8B-B14F-4D97-AF65-F5344CB8AC3E}">
        <p14:creationId xmlns:p14="http://schemas.microsoft.com/office/powerpoint/2010/main" val="3998193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63"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Referensi</a:t>
            </a:r>
            <a:endParaRPr lang="id-ID" sz="4400" b="0" strike="noStrike" spc="-1">
              <a:latin typeface="Arial"/>
            </a:endParaRPr>
          </a:p>
        </p:txBody>
      </p:sp>
      <p:sp>
        <p:nvSpPr>
          <p:cNvPr id="364"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365" name="CustomShape 3"/>
          <p:cNvSpPr/>
          <p:nvPr/>
        </p:nvSpPr>
        <p:spPr>
          <a:xfrm>
            <a:off x="599040" y="2040840"/>
            <a:ext cx="10738800" cy="376367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https://laravel.com/</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https://id-laravel.com/</a:t>
            </a:r>
            <a:endParaRPr lang="en-US" sz="3200" b="0" strike="noStrike" spc="-1" dirty="0">
              <a:solidFill>
                <a:srgbClr val="000000"/>
              </a:solidFill>
              <a:latin typeface="Times New Roman"/>
              <a:ea typeface="DejaVu Sans"/>
            </a:endParaRPr>
          </a:p>
          <a:p>
            <a:pPr marL="432000" indent="-323280">
              <a:lnSpc>
                <a:spcPct val="100000"/>
              </a:lnSpc>
              <a:spcAft>
                <a:spcPts val="1406"/>
              </a:spcAft>
              <a:buClr>
                <a:srgbClr val="04617B"/>
              </a:buClr>
              <a:buSzPct val="45000"/>
              <a:buFont typeface="Wingdings" charset="2"/>
              <a:buChar char=""/>
            </a:pPr>
            <a:r>
              <a:rPr lang="id-ID" sz="3200" spc="-1" dirty="0">
                <a:solidFill>
                  <a:srgbClr val="000000"/>
                </a:solidFill>
                <a:latin typeface="Times New Roman"/>
                <a:ea typeface="DejaVu Sans"/>
              </a:rPr>
              <a:t>https://itsolutionstuff.com/</a:t>
            </a: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Laravel The PHP Framework For Web Artisan, Muhammad Azamuddin dan Hafid Mukhlasin, 2018</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latin typeface="Times New Roman"/>
                <a:ea typeface="DejaVu Sans"/>
              </a:rPr>
              <a:t>Modul Laravel Nurul Fikri Computer, Nasrul, 2019</a:t>
            </a:r>
            <a:endParaRPr lang="id-ID" sz="3200" b="0" strike="noStrike" spc="-1" dirty="0">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Nasrul,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S.Pd.I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S.Kom</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M.Kom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Text Placeholder 3">
            <a:extLst>
              <a:ext uri="{FF2B5EF4-FFF2-40B4-BE49-F238E27FC236}">
                <a16:creationId xmlns:a16="http://schemas.microsoft.com/office/drawing/2014/main" id="{E90F80E8-6F4B-4EF3-A91F-5834602CA19D}"/>
              </a:ext>
            </a:extLst>
          </p:cNvPr>
          <p:cNvSpPr>
            <a:spLocks noGrp="1"/>
          </p:cNvSpPr>
          <p:nvPr>
            <p:ph type="body"/>
          </p:nvPr>
        </p:nvSpPr>
        <p:spPr>
          <a:xfrm>
            <a:off x="6177253" y="1920240"/>
            <a:ext cx="5691299" cy="3858769"/>
          </a:xfrm>
        </p:spPr>
        <p:txBody>
          <a:bodyPr/>
          <a:lstStyle/>
          <a:p>
            <a:pPr marL="457200" indent="-457200">
              <a:buFont typeface="Wingdings" panose="05000000000000000000" pitchFamily="2" charset="2"/>
              <a:buChar char="q"/>
            </a:pPr>
            <a:r>
              <a:rPr lang="en-US" sz="3200" dirty="0" err="1"/>
              <a:t>Dosen</a:t>
            </a:r>
            <a:r>
              <a:rPr lang="en-US" sz="3200" dirty="0"/>
              <a:t> </a:t>
            </a:r>
            <a:r>
              <a:rPr lang="en-US" sz="3200" dirty="0" err="1"/>
              <a:t>Tetap</a:t>
            </a:r>
            <a:r>
              <a:rPr lang="en-US" sz="3200" dirty="0"/>
              <a:t> STT Nurul </a:t>
            </a:r>
            <a:r>
              <a:rPr lang="en-US" sz="3200" dirty="0" err="1"/>
              <a:t>Fikri</a:t>
            </a:r>
            <a:endParaRPr lang="en-US" sz="3200" dirty="0"/>
          </a:p>
          <a:p>
            <a:pPr marL="457200" indent="-457200">
              <a:buFont typeface="Wingdings" panose="05000000000000000000" pitchFamily="2" charset="2"/>
              <a:buChar char="q"/>
            </a:pPr>
            <a:r>
              <a:rPr lang="en-US" sz="3200" dirty="0" err="1"/>
              <a:t>Instruktur</a:t>
            </a:r>
            <a:r>
              <a:rPr lang="en-US" sz="3200" dirty="0"/>
              <a:t> IT NF Computer</a:t>
            </a:r>
          </a:p>
          <a:p>
            <a:pPr marL="457200" indent="-457200">
              <a:buFont typeface="Wingdings" panose="05000000000000000000" pitchFamily="2" charset="2"/>
              <a:buChar char="q"/>
            </a:pPr>
            <a:r>
              <a:rPr lang="en-US" sz="3200" dirty="0" err="1"/>
              <a:t>Instruktur</a:t>
            </a:r>
            <a:r>
              <a:rPr lang="en-US" sz="3200" dirty="0"/>
              <a:t> IT </a:t>
            </a:r>
            <a:r>
              <a:rPr lang="en-US" sz="3200" dirty="0" err="1"/>
              <a:t>Sekolah</a:t>
            </a:r>
            <a:r>
              <a:rPr lang="en-US" sz="3200" dirty="0"/>
              <a:t> Programmer YBM PLN</a:t>
            </a:r>
          </a:p>
          <a:p>
            <a:pPr marL="457200" indent="-457200">
              <a:buFont typeface="Wingdings" panose="05000000000000000000" pitchFamily="2" charset="2"/>
              <a:buChar char="q"/>
            </a:pPr>
            <a:r>
              <a:rPr lang="en-US" sz="3200" dirty="0" err="1"/>
              <a:t>Instruktur</a:t>
            </a:r>
            <a:r>
              <a:rPr lang="en-US" sz="3200" dirty="0"/>
              <a:t> IT Fast Com</a:t>
            </a:r>
          </a:p>
          <a:p>
            <a:pPr marL="457200" indent="-457200">
              <a:buFont typeface="Wingdings" panose="05000000000000000000" pitchFamily="2" charset="2"/>
              <a:buChar char="q"/>
            </a:pPr>
            <a:r>
              <a:rPr lang="en-US" sz="3200" dirty="0"/>
              <a:t>Programmer</a:t>
            </a:r>
          </a:p>
        </p:txBody>
      </p:sp>
      <p:pic>
        <p:nvPicPr>
          <p:cNvPr id="3" name="Picture 2">
            <a:extLst>
              <a:ext uri="{FF2B5EF4-FFF2-40B4-BE49-F238E27FC236}">
                <a16:creationId xmlns:a16="http://schemas.microsoft.com/office/drawing/2014/main" id="{09F8B616-3FFE-473C-B2B5-83EE8C4A45E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288" t="10403" r="17589" b="20410"/>
          <a:stretch/>
        </p:blipFill>
        <p:spPr>
          <a:xfrm>
            <a:off x="449560" y="1920241"/>
            <a:ext cx="5113541" cy="3858768"/>
          </a:xfrm>
          <a:prstGeom prst="rect">
            <a:avLst/>
          </a:prstGeom>
          <a:ln>
            <a:noFill/>
          </a:ln>
          <a:effectLst>
            <a:softEdge rad="1125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 Export to Excel(1)</a:t>
            </a:r>
            <a:endParaRPr lang="id-ID" sz="4400" spc="-1" dirty="0">
              <a:solidFill>
                <a:prstClr val="black"/>
              </a:solidFill>
            </a:endParaRPr>
          </a:p>
        </p:txBody>
      </p:sp>
      <p:pic>
        <p:nvPicPr>
          <p:cNvPr id="4" name="Picture 3">
            <a:extLst>
              <a:ext uri="{FF2B5EF4-FFF2-40B4-BE49-F238E27FC236}">
                <a16:creationId xmlns:a16="http://schemas.microsoft.com/office/drawing/2014/main" id="{76AE3C02-29EE-194A-56BC-C08EBAAA17AA}"/>
              </a:ext>
            </a:extLst>
          </p:cNvPr>
          <p:cNvPicPr>
            <a:picLocks noChangeAspect="1"/>
          </p:cNvPicPr>
          <p:nvPr/>
        </p:nvPicPr>
        <p:blipFill>
          <a:blip r:embed="rId4"/>
          <a:stretch>
            <a:fillRect/>
          </a:stretch>
        </p:blipFill>
        <p:spPr>
          <a:xfrm>
            <a:off x="1276208" y="1965325"/>
            <a:ext cx="9445908" cy="4621658"/>
          </a:xfrm>
          <a:prstGeom prst="rect">
            <a:avLst/>
          </a:prstGeom>
        </p:spPr>
      </p:pic>
    </p:spTree>
    <p:extLst>
      <p:ext uri="{BB962C8B-B14F-4D97-AF65-F5344CB8AC3E}">
        <p14:creationId xmlns:p14="http://schemas.microsoft.com/office/powerpoint/2010/main" val="3353088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 Export to Excel(2)</a:t>
            </a:r>
            <a:endParaRPr lang="id-ID" sz="4400" spc="-1" dirty="0">
              <a:solidFill>
                <a:prstClr val="black"/>
              </a:solidFill>
            </a:endParaRPr>
          </a:p>
        </p:txBody>
      </p:sp>
      <p:pic>
        <p:nvPicPr>
          <p:cNvPr id="2" name="Picture 1">
            <a:extLst>
              <a:ext uri="{FF2B5EF4-FFF2-40B4-BE49-F238E27FC236}">
                <a16:creationId xmlns:a16="http://schemas.microsoft.com/office/drawing/2014/main" id="{A4D03B07-F750-481E-84A4-812A93A42A78}"/>
              </a:ext>
            </a:extLst>
          </p:cNvPr>
          <p:cNvPicPr>
            <a:picLocks noChangeAspect="1"/>
          </p:cNvPicPr>
          <p:nvPr/>
        </p:nvPicPr>
        <p:blipFill>
          <a:blip r:embed="rId4"/>
          <a:stretch>
            <a:fillRect/>
          </a:stretch>
        </p:blipFill>
        <p:spPr>
          <a:xfrm>
            <a:off x="2355157" y="2440530"/>
            <a:ext cx="6848415" cy="2678614"/>
          </a:xfrm>
          <a:prstGeom prst="rect">
            <a:avLst/>
          </a:prstGeom>
          <a:ln w="6350">
            <a:solidFill>
              <a:schemeClr val="tx1"/>
            </a:solidFill>
          </a:ln>
        </p:spPr>
      </p:pic>
    </p:spTree>
    <p:extLst>
      <p:ext uri="{BB962C8B-B14F-4D97-AF65-F5344CB8AC3E}">
        <p14:creationId xmlns:p14="http://schemas.microsoft.com/office/powerpoint/2010/main" val="1128345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 Export to Excel(3)</a:t>
            </a:r>
            <a:endParaRPr lang="id-ID" sz="4400" spc="-1" dirty="0">
              <a:solidFill>
                <a:prstClr val="black"/>
              </a:solidFill>
            </a:endParaRPr>
          </a:p>
        </p:txBody>
      </p:sp>
      <p:sp>
        <p:nvSpPr>
          <p:cNvPr id="2" name="Rectangle 1">
            <a:extLst>
              <a:ext uri="{FF2B5EF4-FFF2-40B4-BE49-F238E27FC236}">
                <a16:creationId xmlns:a16="http://schemas.microsoft.com/office/drawing/2014/main" id="{10ED6F07-B123-4004-8C90-148C68907F56}"/>
              </a:ext>
            </a:extLst>
          </p:cNvPr>
          <p:cNvSpPr/>
          <p:nvPr/>
        </p:nvSpPr>
        <p:spPr>
          <a:xfrm>
            <a:off x="2124993" y="3112913"/>
            <a:ext cx="7748337" cy="2246769"/>
          </a:xfrm>
          <a:prstGeom prst="rect">
            <a:avLst/>
          </a:prstGeom>
        </p:spPr>
        <p:txBody>
          <a:bodyPr wrap="square">
            <a:spAutoFit/>
          </a:bodyPr>
          <a:lstStyle/>
          <a:p>
            <a:endParaRPr lang="en-US" sz="2800" b="0">
              <a:solidFill>
                <a:srgbClr val="333333"/>
              </a:solidFill>
              <a:effectLst/>
              <a:latin typeface="Consolas" panose="020B0609020204030204" pitchFamily="49" charset="0"/>
            </a:endParaRPr>
          </a:p>
          <a:p>
            <a:r>
              <a:rPr lang="en-US" sz="2800" b="1">
                <a:solidFill>
                  <a:srgbClr val="7A3E9D"/>
                </a:solidFill>
                <a:effectLst/>
                <a:latin typeface="Consolas" panose="020B0609020204030204" pitchFamily="49" charset="0"/>
              </a:rPr>
              <a:t>Route</a:t>
            </a:r>
            <a:r>
              <a:rPr lang="en-US" sz="2800" b="0">
                <a:solidFill>
                  <a:srgbClr val="777777"/>
                </a:solidFill>
                <a:effectLst/>
                <a:latin typeface="Consolas" panose="020B0609020204030204" pitchFamily="49" charset="0"/>
              </a:rPr>
              <a:t>::</a:t>
            </a:r>
            <a:r>
              <a:rPr lang="en-US" sz="2800" b="1">
                <a:solidFill>
                  <a:srgbClr val="AA3731"/>
                </a:solidFill>
                <a:effectLst/>
                <a:latin typeface="Consolas" panose="020B0609020204030204" pitchFamily="49" charset="0"/>
              </a:rPr>
              <a:t>get</a:t>
            </a:r>
            <a:r>
              <a:rPr lang="en-US" sz="2800" b="0">
                <a:solidFill>
                  <a:srgbClr val="777777"/>
                </a:solidFill>
                <a:effectLst/>
                <a:latin typeface="Consolas" panose="020B0609020204030204" pitchFamily="49" charset="0"/>
              </a:rPr>
              <a:t>('</a:t>
            </a:r>
            <a:r>
              <a:rPr lang="en-US" sz="2800" b="0">
                <a:solidFill>
                  <a:srgbClr val="448C27"/>
                </a:solidFill>
                <a:effectLst/>
                <a:latin typeface="Consolas" panose="020B0609020204030204" pitchFamily="49" charset="0"/>
              </a:rPr>
              <a:t>bukuexcel</a:t>
            </a:r>
            <a:r>
              <a:rPr lang="en-US" sz="2800" b="0">
                <a:solidFill>
                  <a:srgbClr val="777777"/>
                </a:solidFill>
                <a:effectLst/>
                <a:latin typeface="Consolas" panose="020B0609020204030204" pitchFamily="49" charset="0"/>
              </a:rPr>
              <a:t>',</a:t>
            </a:r>
          </a:p>
          <a:p>
            <a:r>
              <a:rPr lang="en-US" sz="2800">
                <a:solidFill>
                  <a:srgbClr val="777777"/>
                </a:solidFill>
                <a:latin typeface="Consolas" panose="020B0609020204030204" pitchFamily="49" charset="0"/>
              </a:rPr>
              <a:t>	</a:t>
            </a:r>
            <a:r>
              <a:rPr lang="en-US" sz="2800" b="0">
                <a:solidFill>
                  <a:srgbClr val="777777"/>
                </a:solidFill>
                <a:effectLst/>
                <a:latin typeface="Consolas" panose="020B0609020204030204" pitchFamily="49" charset="0"/>
              </a:rPr>
              <a:t>[</a:t>
            </a:r>
            <a:r>
              <a:rPr lang="en-US" sz="2800" b="1">
                <a:solidFill>
                  <a:srgbClr val="7A3E9D"/>
                </a:solidFill>
                <a:effectLst/>
                <a:latin typeface="Consolas" panose="020B0609020204030204" pitchFamily="49" charset="0"/>
              </a:rPr>
              <a:t>BukuController</a:t>
            </a:r>
            <a:r>
              <a:rPr lang="en-US" sz="2800" b="0">
                <a:solidFill>
                  <a:srgbClr val="777777"/>
                </a:solidFill>
                <a:effectLst/>
                <a:latin typeface="Consolas" panose="020B0609020204030204" pitchFamily="49" charset="0"/>
              </a:rPr>
              <a:t>::</a:t>
            </a:r>
            <a:r>
              <a:rPr lang="en-US" sz="2800" b="0">
                <a:solidFill>
                  <a:srgbClr val="4B69C6"/>
                </a:solidFill>
                <a:effectLst/>
                <a:latin typeface="Consolas" panose="020B0609020204030204" pitchFamily="49" charset="0"/>
              </a:rPr>
              <a:t>class</a:t>
            </a:r>
            <a:r>
              <a:rPr lang="en-US" sz="2800" b="0">
                <a:solidFill>
                  <a:srgbClr val="777777"/>
                </a:solidFill>
                <a:effectLst/>
                <a:latin typeface="Consolas" panose="020B0609020204030204" pitchFamily="49" charset="0"/>
              </a:rPr>
              <a:t>,</a:t>
            </a:r>
            <a:r>
              <a:rPr lang="en-US" sz="2800" b="0">
                <a:solidFill>
                  <a:srgbClr val="333333"/>
                </a:solidFill>
                <a:effectLst/>
                <a:latin typeface="Consolas" panose="020B0609020204030204" pitchFamily="49" charset="0"/>
              </a:rPr>
              <a:t> </a:t>
            </a:r>
            <a:r>
              <a:rPr lang="en-US" sz="2800" b="0">
                <a:solidFill>
                  <a:srgbClr val="777777"/>
                </a:solidFill>
                <a:effectLst/>
                <a:latin typeface="Consolas" panose="020B0609020204030204" pitchFamily="49" charset="0"/>
              </a:rPr>
              <a:t>'</a:t>
            </a:r>
            <a:r>
              <a:rPr lang="en-US" sz="2800" b="0">
                <a:solidFill>
                  <a:srgbClr val="448C27"/>
                </a:solidFill>
                <a:effectLst/>
                <a:latin typeface="Consolas" panose="020B0609020204030204" pitchFamily="49" charset="0"/>
              </a:rPr>
              <a:t>bukuExcel</a:t>
            </a:r>
            <a:r>
              <a:rPr lang="en-US" sz="2800" b="0">
                <a:solidFill>
                  <a:srgbClr val="777777"/>
                </a:solidFill>
                <a:effectLst/>
                <a:latin typeface="Consolas" panose="020B0609020204030204" pitchFamily="49" charset="0"/>
              </a:rPr>
              <a:t>']);</a:t>
            </a:r>
            <a:endParaRPr lang="en-US" sz="2800" b="0">
              <a:solidFill>
                <a:srgbClr val="333333"/>
              </a:solidFill>
              <a:effectLst/>
              <a:latin typeface="Consolas" panose="020B0609020204030204" pitchFamily="49" charset="0"/>
            </a:endParaRPr>
          </a:p>
          <a:p>
            <a:endParaRPr lang="en-US" sz="2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817220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 Export to Excel(4)</a:t>
            </a:r>
            <a:endParaRPr lang="id-ID" sz="4400" spc="-1" dirty="0">
              <a:solidFill>
                <a:prstClr val="black"/>
              </a:solidFill>
            </a:endParaRPr>
          </a:p>
        </p:txBody>
      </p:sp>
      <p:sp>
        <p:nvSpPr>
          <p:cNvPr id="3" name="Rectangle 2">
            <a:extLst>
              <a:ext uri="{FF2B5EF4-FFF2-40B4-BE49-F238E27FC236}">
                <a16:creationId xmlns:a16="http://schemas.microsoft.com/office/drawing/2014/main" id="{4048FF6B-445B-48B2-B182-6FE1E2B16F3F}"/>
              </a:ext>
            </a:extLst>
          </p:cNvPr>
          <p:cNvSpPr/>
          <p:nvPr/>
        </p:nvSpPr>
        <p:spPr>
          <a:xfrm>
            <a:off x="217716" y="1650365"/>
            <a:ext cx="11998324" cy="5909310"/>
          </a:xfrm>
          <a:prstGeom prst="rect">
            <a:avLst/>
          </a:prstGeom>
        </p:spPr>
        <p:txBody>
          <a:bodyPr wrap="square">
            <a:spAutoFit/>
          </a:bodyPr>
          <a:lstStyle/>
          <a:p>
            <a:r>
              <a:rPr lang="en-US" dirty="0">
                <a:solidFill>
                  <a:srgbClr val="777777"/>
                </a:solidFill>
                <a:latin typeface="Consolas" panose="020B0609020204030204" pitchFamily="49" charset="0"/>
              </a:rPr>
              <a:t>&lt;?php</a:t>
            </a:r>
            <a:endParaRPr lang="en-US" dirty="0">
              <a:solidFill>
                <a:srgbClr val="333333"/>
              </a:solidFill>
              <a:latin typeface="Consolas" panose="020B0609020204030204" pitchFamily="49" charset="0"/>
            </a:endParaRPr>
          </a:p>
          <a:p>
            <a:r>
              <a:rPr lang="en-US" dirty="0">
                <a:solidFill>
                  <a:srgbClr val="4B69C6"/>
                </a:solidFill>
                <a:latin typeface="Consolas" panose="020B0609020204030204" pitchFamily="49" charset="0"/>
              </a:rPr>
              <a:t>namespace</a:t>
            </a:r>
            <a:r>
              <a:rPr lang="en-US" dirty="0">
                <a:solidFill>
                  <a:srgbClr val="333333"/>
                </a:solidFill>
                <a:latin typeface="Consolas" panose="020B0609020204030204" pitchFamily="49" charset="0"/>
              </a:rPr>
              <a:t> </a:t>
            </a:r>
            <a:r>
              <a:rPr lang="en-US" b="1" dirty="0">
                <a:solidFill>
                  <a:srgbClr val="7A3E9D"/>
                </a:solidFill>
                <a:latin typeface="Consolas" panose="020B0609020204030204" pitchFamily="49" charset="0"/>
              </a:rPr>
              <a:t>App</a:t>
            </a:r>
            <a:r>
              <a:rPr lang="en-US" b="1" dirty="0">
                <a:solidFill>
                  <a:srgbClr val="777777"/>
                </a:solidFill>
                <a:latin typeface="Consolas" panose="020B0609020204030204" pitchFamily="49" charset="0"/>
              </a:rPr>
              <a:t>\</a:t>
            </a:r>
            <a:r>
              <a:rPr lang="en-US" b="1" dirty="0">
                <a:solidFill>
                  <a:srgbClr val="7A3E9D"/>
                </a:solidFill>
                <a:latin typeface="Consolas" panose="020B0609020204030204" pitchFamily="49" charset="0"/>
              </a:rPr>
              <a:t>Exports</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4B69C6"/>
                </a:solidFill>
                <a:latin typeface="Consolas" panose="020B0609020204030204" pitchFamily="49" charset="0"/>
              </a:rPr>
              <a:t>use</a:t>
            </a:r>
            <a:r>
              <a:rPr lang="en-US" dirty="0">
                <a:solidFill>
                  <a:srgbClr val="333333"/>
                </a:solidFill>
                <a:latin typeface="Consolas" panose="020B0609020204030204" pitchFamily="49" charset="0"/>
              </a:rPr>
              <a:t> App</a:t>
            </a:r>
            <a:r>
              <a:rPr lang="en-US" dirty="0">
                <a:solidFill>
                  <a:srgbClr val="777777"/>
                </a:solidFill>
                <a:latin typeface="Consolas" panose="020B0609020204030204" pitchFamily="49" charset="0"/>
              </a:rPr>
              <a:t>\</a:t>
            </a:r>
            <a:r>
              <a:rPr lang="en-US" b="1" dirty="0" err="1">
                <a:solidFill>
                  <a:srgbClr val="7A3E9D"/>
                </a:solidFill>
                <a:latin typeface="Consolas" panose="020B0609020204030204" pitchFamily="49" charset="0"/>
              </a:rPr>
              <a:t>Buku</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4B69C6"/>
                </a:solidFill>
                <a:latin typeface="Consolas" panose="020B0609020204030204" pitchFamily="49" charset="0"/>
              </a:rPr>
              <a:t>use</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Maatwebsite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Excel</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Concerns</a:t>
            </a:r>
            <a:r>
              <a:rPr lang="en-US" dirty="0">
                <a:solidFill>
                  <a:srgbClr val="777777"/>
                </a:solidFill>
                <a:latin typeface="Consolas" panose="020B0609020204030204" pitchFamily="49" charset="0"/>
              </a:rPr>
              <a:t>\</a:t>
            </a:r>
            <a:r>
              <a:rPr lang="en-US" b="1" dirty="0" err="1">
                <a:solidFill>
                  <a:srgbClr val="7A3E9D"/>
                </a:solidFill>
                <a:latin typeface="Consolas" panose="020B0609020204030204" pitchFamily="49" charset="0"/>
              </a:rPr>
              <a:t>FromCollection</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4B69C6"/>
                </a:solidFill>
                <a:latin typeface="Consolas" panose="020B0609020204030204" pitchFamily="49" charset="0"/>
              </a:rPr>
              <a:t>use</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Maatwebsite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Excel</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Concerns</a:t>
            </a:r>
            <a:r>
              <a:rPr lang="en-US" dirty="0">
                <a:solidFill>
                  <a:srgbClr val="777777"/>
                </a:solidFill>
                <a:latin typeface="Consolas" panose="020B0609020204030204" pitchFamily="49" charset="0"/>
              </a:rPr>
              <a:t>\</a:t>
            </a:r>
            <a:r>
              <a:rPr lang="en-US" b="1" err="1">
                <a:solidFill>
                  <a:srgbClr val="7A3E9D"/>
                </a:solidFill>
                <a:latin typeface="Consolas" panose="020B0609020204030204" pitchFamily="49" charset="0"/>
              </a:rPr>
              <a:t>WithHeadings</a:t>
            </a:r>
            <a:r>
              <a:rPr lang="en-US">
                <a:solidFill>
                  <a:srgbClr val="777777"/>
                </a:solidFill>
                <a:latin typeface="Consolas" panose="020B0609020204030204" pitchFamily="49" charset="0"/>
              </a:rPr>
              <a:t>;</a:t>
            </a:r>
            <a:r>
              <a:rPr lang="en-US">
                <a:solidFill>
                  <a:srgbClr val="333333"/>
                </a:solidFill>
                <a:latin typeface="Consolas" panose="020B0609020204030204" pitchFamily="49" charset="0"/>
              </a:rPr>
              <a:t> </a:t>
            </a:r>
          </a:p>
          <a:p>
            <a:r>
              <a:rPr lang="en-US" b="0">
                <a:solidFill>
                  <a:srgbClr val="0000FF"/>
                </a:solidFill>
                <a:effectLst/>
                <a:latin typeface="Consolas" panose="020B0609020204030204" pitchFamily="49" charset="0"/>
              </a:rPr>
              <a:t>use</a:t>
            </a:r>
            <a:r>
              <a:rPr lang="en-US" b="0">
                <a:solidFill>
                  <a:srgbClr val="000000"/>
                </a:solidFill>
                <a:effectLst/>
                <a:latin typeface="Consolas" panose="020B0609020204030204" pitchFamily="49" charset="0"/>
              </a:rPr>
              <a:t> Illuminate\Support\Facades\DB;</a:t>
            </a:r>
          </a:p>
          <a:p>
            <a:br>
              <a:rPr lang="en-US" dirty="0">
                <a:solidFill>
                  <a:srgbClr val="333333"/>
                </a:solidFill>
                <a:latin typeface="Consolas" panose="020B0609020204030204" pitchFamily="49" charset="0"/>
              </a:rPr>
            </a:br>
            <a:r>
              <a:rPr lang="en-US" dirty="0">
                <a:solidFill>
                  <a:srgbClr val="7A3E9D"/>
                </a:solidFill>
                <a:latin typeface="Consolas" panose="020B0609020204030204" pitchFamily="49" charset="0"/>
              </a:rPr>
              <a:t>class</a:t>
            </a:r>
            <a:r>
              <a:rPr lang="en-US" dirty="0">
                <a:solidFill>
                  <a:srgbClr val="333333"/>
                </a:solidFill>
                <a:latin typeface="Consolas" panose="020B0609020204030204" pitchFamily="49" charset="0"/>
              </a:rPr>
              <a:t> </a:t>
            </a:r>
            <a:r>
              <a:rPr lang="en-US" b="1" dirty="0" err="1">
                <a:solidFill>
                  <a:srgbClr val="7A3E9D"/>
                </a:solidFill>
                <a:latin typeface="Consolas" panose="020B0609020204030204" pitchFamily="49" charset="0"/>
              </a:rPr>
              <a:t>BukuExport</a:t>
            </a:r>
            <a:r>
              <a:rPr lang="en-US" dirty="0">
                <a:solidFill>
                  <a:srgbClr val="333333"/>
                </a:solidFill>
                <a:latin typeface="Consolas" panose="020B0609020204030204" pitchFamily="49" charset="0"/>
              </a:rPr>
              <a:t> </a:t>
            </a:r>
            <a:r>
              <a:rPr lang="en-US" dirty="0">
                <a:solidFill>
                  <a:srgbClr val="4B69C6"/>
                </a:solidFill>
                <a:latin typeface="Consolas" panose="020B0609020204030204" pitchFamily="49" charset="0"/>
              </a:rPr>
              <a:t>implements</a:t>
            </a:r>
            <a:r>
              <a:rPr lang="en-US" dirty="0">
                <a:solidFill>
                  <a:srgbClr val="333333"/>
                </a:solidFill>
                <a:latin typeface="Consolas" panose="020B0609020204030204" pitchFamily="49" charset="0"/>
              </a:rPr>
              <a:t> </a:t>
            </a:r>
            <a:r>
              <a:rPr lang="en-US" b="1" dirty="0" err="1">
                <a:solidFill>
                  <a:srgbClr val="7A3E9D"/>
                </a:solidFill>
                <a:latin typeface="Consolas" panose="020B0609020204030204" pitchFamily="49" charset="0"/>
              </a:rPr>
              <a:t>FromCollection</a:t>
            </a:r>
            <a:r>
              <a:rPr lang="en-US" dirty="0">
                <a:solidFill>
                  <a:srgbClr val="333333"/>
                </a:solidFill>
                <a:latin typeface="Consolas" panose="020B0609020204030204" pitchFamily="49" charset="0"/>
              </a:rPr>
              <a:t>, </a:t>
            </a:r>
            <a:r>
              <a:rPr lang="en-US" b="1" dirty="0" err="1">
                <a:solidFill>
                  <a:srgbClr val="7A3E9D"/>
                </a:solidFill>
                <a:latin typeface="Consolas" panose="020B0609020204030204" pitchFamily="49" charset="0"/>
              </a:rPr>
              <a:t>WithHeadings</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4B69C6"/>
                </a:solidFill>
                <a:latin typeface="Consolas" panose="020B0609020204030204" pitchFamily="49" charset="0"/>
              </a:rPr>
              <a:t>public</a:t>
            </a:r>
            <a:r>
              <a:rPr lang="en-US" dirty="0">
                <a:solidFill>
                  <a:srgbClr val="333333"/>
                </a:solidFill>
                <a:latin typeface="Consolas" panose="020B0609020204030204" pitchFamily="49" charset="0"/>
              </a:rPr>
              <a:t> </a:t>
            </a:r>
            <a:r>
              <a:rPr lang="en-US" dirty="0">
                <a:solidFill>
                  <a:srgbClr val="7A3E9D"/>
                </a:solidFill>
                <a:latin typeface="Consolas" panose="020B0609020204030204" pitchFamily="49" charset="0"/>
              </a:rPr>
              <a:t>function</a:t>
            </a:r>
            <a:r>
              <a:rPr lang="en-US" dirty="0">
                <a:solidFill>
                  <a:srgbClr val="333333"/>
                </a:solidFill>
                <a:latin typeface="Consolas" panose="020B0609020204030204" pitchFamily="49" charset="0"/>
              </a:rPr>
              <a:t> </a:t>
            </a:r>
            <a:r>
              <a:rPr lang="en-US" b="1" dirty="0">
                <a:solidFill>
                  <a:srgbClr val="AA3731"/>
                </a:solidFill>
                <a:latin typeface="Consolas" panose="020B0609020204030204" pitchFamily="49" charset="0"/>
              </a:rPr>
              <a:t>collection</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        </a:t>
            </a:r>
            <a:r>
              <a:rPr lang="en-US" i="1" dirty="0">
                <a:solidFill>
                  <a:srgbClr val="AAAAAA"/>
                </a:solidFill>
                <a:latin typeface="Consolas" panose="020B0609020204030204" pitchFamily="49" charset="0"/>
              </a:rPr>
              <a:t>//return </a:t>
            </a:r>
            <a:r>
              <a:rPr lang="en-US" i="1" dirty="0" err="1">
                <a:solidFill>
                  <a:srgbClr val="AAAAAA"/>
                </a:solidFill>
                <a:latin typeface="Consolas" panose="020B0609020204030204" pitchFamily="49" charset="0"/>
              </a:rPr>
              <a:t>Buku</a:t>
            </a:r>
            <a:r>
              <a:rPr lang="en-US" i="1" dirty="0">
                <a:solidFill>
                  <a:srgbClr val="AAAAAA"/>
                </a:solidFill>
                <a:latin typeface="Consolas" panose="020B0609020204030204" pitchFamily="49" charset="0"/>
              </a:rPr>
              <a:t>::all();</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err="1">
                <a:solidFill>
                  <a:srgbClr val="7A3E9D"/>
                </a:solidFill>
                <a:latin typeface="Consolas" panose="020B0609020204030204" pitchFamily="49" charset="0"/>
              </a:rPr>
              <a:t>ar_buku</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b="1" dirty="0">
                <a:solidFill>
                  <a:srgbClr val="7A3E9D"/>
                </a:solidFill>
                <a:latin typeface="Consolas" panose="020B0609020204030204" pitchFamily="49" charset="0"/>
              </a:rPr>
              <a:t>DB</a:t>
            </a:r>
            <a:r>
              <a:rPr lang="en-US" dirty="0">
                <a:solidFill>
                  <a:srgbClr val="777777"/>
                </a:solidFill>
                <a:latin typeface="Consolas" panose="020B0609020204030204" pitchFamily="49" charset="0"/>
              </a:rPr>
              <a:t>::</a:t>
            </a:r>
            <a:r>
              <a:rPr lang="en-US" b="1" dirty="0">
                <a:solidFill>
                  <a:srgbClr val="AA3731"/>
                </a:solidFill>
                <a:latin typeface="Consolas" panose="020B0609020204030204" pitchFamily="49" charset="0"/>
              </a:rPr>
              <a:t>table</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buku</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join</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pengarang</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pengarang.id</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buku.idpengarang</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join</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penerbit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penerbit.id</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buku.idpenerbit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join</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kategori</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kategori.id</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buku.kategori_id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select</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buku.</a:t>
            </a:r>
            <a:r>
              <a:rPr lang="en-US" dirty="0" err="1">
                <a:solidFill>
                  <a:srgbClr val="448C27"/>
                </a:solidFill>
                <a:latin typeface="Consolas" panose="020B0609020204030204" pitchFamily="49" charset="0"/>
              </a:rPr>
              <a:t>isbn</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buku.</a:t>
            </a:r>
            <a:r>
              <a:rPr lang="en-US" dirty="0" err="1">
                <a:solidFill>
                  <a:srgbClr val="448C27"/>
                </a:solidFill>
                <a:latin typeface="Consolas" panose="020B0609020204030204" pitchFamily="49" charset="0"/>
              </a:rPr>
              <a:t>judul</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buku.tahun_</a:t>
            </a:r>
            <a:r>
              <a:rPr lang="en-US" dirty="0" err="1">
                <a:solidFill>
                  <a:srgbClr val="448C27"/>
                </a:solidFill>
                <a:latin typeface="Consolas" panose="020B0609020204030204" pitchFamily="49" charset="0"/>
              </a:rPr>
              <a:t>cetak</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buku.stok</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pengarang.</a:t>
            </a:r>
            <a:r>
              <a:rPr lang="en-US" dirty="0" err="1">
                <a:solidFill>
                  <a:srgbClr val="448C27"/>
                </a:solidFill>
                <a:latin typeface="Consolas" panose="020B0609020204030204" pitchFamily="49" charset="0"/>
              </a:rPr>
              <a:t>nama</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penerbit.nama</a:t>
            </a:r>
            <a:r>
              <a:rPr lang="en-US" dirty="0">
                <a:solidFill>
                  <a:srgbClr val="448C27"/>
                </a:solidFill>
                <a:latin typeface="Consolas" panose="020B0609020204030204" pitchFamily="49" charset="0"/>
              </a:rPr>
              <a:t> AS pen</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kategori.nama</a:t>
            </a:r>
            <a:r>
              <a:rPr lang="en-US" dirty="0">
                <a:solidFill>
                  <a:srgbClr val="448C27"/>
                </a:solidFill>
                <a:latin typeface="Consolas" panose="020B0609020204030204" pitchFamily="49" charset="0"/>
              </a:rPr>
              <a:t> AS </a:t>
            </a:r>
            <a:r>
              <a:rPr lang="en-US" dirty="0" err="1">
                <a:solidFill>
                  <a:srgbClr val="448C27"/>
                </a:solidFill>
                <a:latin typeface="Consolas" panose="020B0609020204030204" pitchFamily="49" charset="0"/>
              </a:rPr>
              <a:t>kat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get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4B69C6"/>
                </a:solidFill>
                <a:latin typeface="Consolas" panose="020B0609020204030204" pitchFamily="49" charset="0"/>
              </a:rPr>
              <a:t>return</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err="1">
                <a:solidFill>
                  <a:srgbClr val="7A3E9D"/>
                </a:solidFill>
                <a:latin typeface="Consolas" panose="020B0609020204030204" pitchFamily="49" charset="0"/>
              </a:rPr>
              <a:t>ar_buku</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91099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 Export to Excel(5)</a:t>
            </a:r>
            <a:endParaRPr lang="id-ID" sz="4400" spc="-1" dirty="0">
              <a:solidFill>
                <a:prstClr val="black"/>
              </a:solidFill>
            </a:endParaRPr>
          </a:p>
        </p:txBody>
      </p:sp>
      <p:sp>
        <p:nvSpPr>
          <p:cNvPr id="2" name="Rectangle 1">
            <a:extLst>
              <a:ext uri="{FF2B5EF4-FFF2-40B4-BE49-F238E27FC236}">
                <a16:creationId xmlns:a16="http://schemas.microsoft.com/office/drawing/2014/main" id="{C70C833B-BE98-4E79-8380-3FFA758E29BE}"/>
              </a:ext>
            </a:extLst>
          </p:cNvPr>
          <p:cNvSpPr/>
          <p:nvPr/>
        </p:nvSpPr>
        <p:spPr>
          <a:xfrm>
            <a:off x="1748965" y="2952247"/>
            <a:ext cx="8500394" cy="2677656"/>
          </a:xfrm>
          <a:prstGeom prst="rect">
            <a:avLst/>
          </a:prstGeom>
        </p:spPr>
        <p:txBody>
          <a:bodyPr wrap="square">
            <a:spAutoFit/>
          </a:bodyPr>
          <a:lstStyle/>
          <a:p>
            <a:r>
              <a:rPr lang="en-US" sz="2400" dirty="0">
                <a:solidFill>
                  <a:srgbClr val="4B69C6"/>
                </a:solidFill>
                <a:latin typeface="Consolas" panose="020B0609020204030204" pitchFamily="49" charset="0"/>
              </a:rPr>
              <a:t>public</a:t>
            </a:r>
            <a:r>
              <a:rPr lang="en-US" sz="2400" dirty="0">
                <a:solidFill>
                  <a:srgbClr val="333333"/>
                </a:solidFill>
                <a:latin typeface="Consolas" panose="020B0609020204030204" pitchFamily="49" charset="0"/>
              </a:rPr>
              <a:t> </a:t>
            </a:r>
            <a:r>
              <a:rPr lang="en-US" sz="2400" dirty="0">
                <a:solidFill>
                  <a:srgbClr val="7A3E9D"/>
                </a:solidFill>
                <a:latin typeface="Consolas" panose="020B0609020204030204" pitchFamily="49" charset="0"/>
              </a:rPr>
              <a:t>function</a:t>
            </a:r>
            <a:r>
              <a:rPr lang="en-US" sz="2400" dirty="0">
                <a:solidFill>
                  <a:srgbClr val="333333"/>
                </a:solidFill>
                <a:latin typeface="Consolas" panose="020B0609020204030204" pitchFamily="49" charset="0"/>
              </a:rPr>
              <a:t> </a:t>
            </a:r>
            <a:r>
              <a:rPr lang="en-US" sz="2400" b="1" dirty="0">
                <a:solidFill>
                  <a:srgbClr val="AA3731"/>
                </a:solidFill>
                <a:latin typeface="Consolas" panose="020B0609020204030204" pitchFamily="49" charset="0"/>
              </a:rPr>
              <a:t>headings</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A3E9D"/>
                </a:solidFill>
                <a:latin typeface="Consolas" panose="020B0609020204030204" pitchFamily="49" charset="0"/>
              </a:rPr>
              <a:t>array</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return</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ISBN</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Judul</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Tahun</a:t>
            </a:r>
            <a:r>
              <a:rPr lang="en-US" sz="2400" dirty="0">
                <a:solidFill>
                  <a:srgbClr val="448C27"/>
                </a:solidFill>
                <a:latin typeface="Consolas" panose="020B0609020204030204" pitchFamily="49" charset="0"/>
              </a:rPr>
              <a:t> </a:t>
            </a:r>
            <a:r>
              <a:rPr lang="en-US" sz="2400" dirty="0" err="1">
                <a:solidFill>
                  <a:srgbClr val="448C27"/>
                </a:solidFill>
                <a:latin typeface="Consolas" panose="020B0609020204030204" pitchFamily="49" charset="0"/>
              </a:rPr>
              <a:t>Cetak</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Stok</a:t>
            </a:r>
            <a:r>
              <a:rPr lang="en-US" sz="2400" dirty="0">
                <a:solidFill>
                  <a:srgbClr val="777777"/>
                </a:solidFill>
                <a:latin typeface="Consolas" panose="020B0609020204030204" pitchFamily="49" charset="0"/>
              </a:rPr>
              <a:t>’,</a:t>
            </a:r>
          </a:p>
          <a:p>
            <a:r>
              <a:rPr lang="en-US" sz="2400" dirty="0">
                <a:solidFill>
                  <a:srgbClr val="777777"/>
                </a:solidFill>
                <a:latin typeface="Consolas" panose="020B0609020204030204" pitchFamily="49" charset="0"/>
              </a:rPr>
              <a:t>		 '</a:t>
            </a:r>
            <a:r>
              <a:rPr lang="en-US" sz="2400" dirty="0" err="1">
                <a:solidFill>
                  <a:srgbClr val="448C27"/>
                </a:solidFill>
                <a:latin typeface="Consolas" panose="020B0609020204030204" pitchFamily="49" charset="0"/>
              </a:rPr>
              <a:t>Pengarang</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Penerbit</a:t>
            </a:r>
            <a:r>
              <a:rPr lang="en-US" sz="2400" dirty="0">
                <a:solidFill>
                  <a:srgbClr val="777777"/>
                </a:solidFill>
                <a:latin typeface="Consolas" panose="020B0609020204030204" pitchFamily="49" charset="0"/>
              </a:rPr>
              <a:t>','</a:t>
            </a:r>
            <a:r>
              <a:rPr lang="en-US" sz="2400" dirty="0" err="1">
                <a:solidFill>
                  <a:srgbClr val="448C27"/>
                </a:solidFill>
                <a:latin typeface="Consolas" panose="020B0609020204030204" pitchFamily="49" charset="0"/>
              </a:rPr>
              <a:t>Kategori</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a:t>
            </a:r>
          </a:p>
        </p:txBody>
      </p:sp>
    </p:spTree>
    <p:extLst>
      <p:ext uri="{BB962C8B-B14F-4D97-AF65-F5344CB8AC3E}">
        <p14:creationId xmlns:p14="http://schemas.microsoft.com/office/powerpoint/2010/main" val="2626483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a:solidFill>
                  <a:srgbClr val="FFFFFF"/>
                </a:solidFill>
              </a:rPr>
              <a:t>Extensions Export to Excel(6)</a:t>
            </a:r>
            <a:endParaRPr lang="id-ID" sz="4400" spc="-1" dirty="0">
              <a:solidFill>
                <a:prstClr val="black"/>
              </a:solidFill>
            </a:endParaRPr>
          </a:p>
        </p:txBody>
      </p:sp>
      <p:sp>
        <p:nvSpPr>
          <p:cNvPr id="2" name="Rectangle 1">
            <a:extLst>
              <a:ext uri="{FF2B5EF4-FFF2-40B4-BE49-F238E27FC236}">
                <a16:creationId xmlns:a16="http://schemas.microsoft.com/office/drawing/2014/main" id="{DCBFA241-13FE-41C1-B903-6BA31C29CE47}"/>
              </a:ext>
            </a:extLst>
          </p:cNvPr>
          <p:cNvSpPr/>
          <p:nvPr/>
        </p:nvSpPr>
        <p:spPr>
          <a:xfrm>
            <a:off x="600063" y="1656180"/>
            <a:ext cx="11112966" cy="5909310"/>
          </a:xfrm>
          <a:prstGeom prst="rect">
            <a:avLst/>
          </a:prstGeom>
        </p:spPr>
        <p:txBody>
          <a:bodyPr wrap="square">
            <a:spAutoFit/>
          </a:bodyPr>
          <a:lstStyle/>
          <a:p>
            <a:r>
              <a:rPr lang="en-US" sz="2400" dirty="0">
                <a:solidFill>
                  <a:srgbClr val="777777"/>
                </a:solidFill>
                <a:latin typeface="Consolas" panose="020B0609020204030204" pitchFamily="49" charset="0"/>
              </a:rPr>
              <a:t>&lt;?php</a:t>
            </a:r>
            <a:br>
              <a:rPr lang="en-US" sz="2400" dirty="0">
                <a:solidFill>
                  <a:srgbClr val="333333"/>
                </a:solidFill>
                <a:latin typeface="Consolas" panose="020B0609020204030204" pitchFamily="49" charset="0"/>
              </a:rPr>
            </a:br>
            <a:r>
              <a:rPr lang="en-US" sz="2400" dirty="0">
                <a:solidFill>
                  <a:srgbClr val="4B69C6"/>
                </a:solidFill>
                <a:latin typeface="Consolas" panose="020B0609020204030204" pitchFamily="49" charset="0"/>
              </a:rPr>
              <a:t>namespace</a:t>
            </a:r>
            <a:r>
              <a:rPr lang="en-US" sz="2400" dirty="0">
                <a:solidFill>
                  <a:srgbClr val="333333"/>
                </a:solidFill>
                <a:latin typeface="Consolas" panose="020B0609020204030204" pitchFamily="49" charset="0"/>
              </a:rPr>
              <a:t> </a:t>
            </a:r>
            <a:r>
              <a:rPr lang="en-US" sz="2400" b="1" dirty="0">
                <a:solidFill>
                  <a:srgbClr val="7A3E9D"/>
                </a:solidFill>
                <a:latin typeface="Consolas" panose="020B0609020204030204" pitchFamily="49" charset="0"/>
              </a:rPr>
              <a:t>App</a:t>
            </a:r>
            <a:r>
              <a:rPr lang="en-US" sz="2400" b="1" dirty="0">
                <a:solidFill>
                  <a:srgbClr val="777777"/>
                </a:solidFill>
                <a:latin typeface="Consolas" panose="020B0609020204030204" pitchFamily="49" charset="0"/>
              </a:rPr>
              <a:t>\</a:t>
            </a:r>
            <a:r>
              <a:rPr lang="en-US" sz="2400" b="1" dirty="0">
                <a:solidFill>
                  <a:srgbClr val="7A3E9D"/>
                </a:solidFill>
                <a:latin typeface="Consolas" panose="020B0609020204030204" pitchFamily="49" charset="0"/>
              </a:rPr>
              <a:t>Http</a:t>
            </a:r>
            <a:r>
              <a:rPr lang="en-US" sz="2400" b="1" dirty="0">
                <a:solidFill>
                  <a:srgbClr val="777777"/>
                </a:solidFill>
                <a:latin typeface="Consolas" panose="020B0609020204030204" pitchFamily="49" charset="0"/>
              </a:rPr>
              <a:t>\</a:t>
            </a:r>
            <a:r>
              <a:rPr lang="en-US" sz="2400" b="1" dirty="0">
                <a:solidFill>
                  <a:srgbClr val="7A3E9D"/>
                </a:solidFill>
                <a:latin typeface="Consolas" panose="020B0609020204030204" pitchFamily="49" charset="0"/>
              </a:rPr>
              <a:t>Controllers</a:t>
            </a:r>
            <a:r>
              <a:rPr lang="en-US" sz="2400" dirty="0">
                <a:solidFill>
                  <a:srgbClr val="777777"/>
                </a:solidFill>
                <a:latin typeface="Consolas" panose="020B0609020204030204" pitchFamily="49" charset="0"/>
              </a:rPr>
              <a:t>;</a:t>
            </a:r>
            <a:br>
              <a:rPr lang="en-US" sz="2400" dirty="0">
                <a:solidFill>
                  <a:srgbClr val="333333"/>
                </a:solidFill>
                <a:latin typeface="Consolas" panose="020B0609020204030204" pitchFamily="49" charset="0"/>
              </a:rPr>
            </a:br>
            <a:r>
              <a:rPr lang="en-US" sz="2400" dirty="0">
                <a:solidFill>
                  <a:srgbClr val="4B69C6"/>
                </a:solidFill>
                <a:latin typeface="Consolas" panose="020B0609020204030204" pitchFamily="49" charset="0"/>
              </a:rPr>
              <a:t>use</a:t>
            </a:r>
            <a:r>
              <a:rPr lang="en-US" sz="2400" dirty="0">
                <a:solidFill>
                  <a:srgbClr val="333333"/>
                </a:solidFill>
                <a:latin typeface="Consolas" panose="020B0609020204030204" pitchFamily="49" charset="0"/>
              </a:rPr>
              <a:t> Illuminate</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Http</a:t>
            </a:r>
            <a:r>
              <a:rPr lang="en-US" sz="2400" dirty="0">
                <a:solidFill>
                  <a:srgbClr val="777777"/>
                </a:solidFill>
                <a:latin typeface="Consolas" panose="020B0609020204030204" pitchFamily="49" charset="0"/>
              </a:rPr>
              <a:t>\</a:t>
            </a:r>
            <a:r>
              <a:rPr lang="en-US" sz="2400" b="1" dirty="0">
                <a:solidFill>
                  <a:srgbClr val="7A3E9D"/>
                </a:solidFill>
                <a:latin typeface="Consolas" panose="020B0609020204030204" pitchFamily="49" charset="0"/>
              </a:rPr>
              <a:t>Request</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4B69C6"/>
                </a:solidFill>
                <a:latin typeface="Consolas" panose="020B0609020204030204" pitchFamily="49" charset="0"/>
              </a:rPr>
              <a:t>use</a:t>
            </a:r>
            <a:r>
              <a:rPr lang="en-US" sz="2400" dirty="0">
                <a:solidFill>
                  <a:srgbClr val="333333"/>
                </a:solidFill>
                <a:latin typeface="Consolas" panose="020B0609020204030204" pitchFamily="49" charset="0"/>
              </a:rPr>
              <a:t> </a:t>
            </a:r>
            <a:r>
              <a:rPr lang="en-US" sz="2400" b="1" dirty="0">
                <a:solidFill>
                  <a:srgbClr val="7A3E9D"/>
                </a:solidFill>
                <a:latin typeface="Consolas" panose="020B0609020204030204" pitchFamily="49" charset="0"/>
              </a:rPr>
              <a:t>DB</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4B69C6"/>
                </a:solidFill>
                <a:latin typeface="Consolas" panose="020B0609020204030204" pitchFamily="49" charset="0"/>
              </a:rPr>
              <a:t>use</a:t>
            </a:r>
            <a:r>
              <a:rPr lang="en-US" sz="2400" dirty="0">
                <a:solidFill>
                  <a:srgbClr val="333333"/>
                </a:solidFill>
                <a:latin typeface="Consolas" panose="020B0609020204030204" pitchFamily="49" charset="0"/>
              </a:rPr>
              <a:t> App</a:t>
            </a:r>
            <a:r>
              <a:rPr lang="en-US" sz="2400" dirty="0">
                <a:solidFill>
                  <a:srgbClr val="777777"/>
                </a:solidFill>
                <a:latin typeface="Consolas" panose="020B0609020204030204" pitchFamily="49" charset="0"/>
              </a:rPr>
              <a:t>\</a:t>
            </a:r>
            <a:r>
              <a:rPr lang="en-US" sz="2400" b="1" dirty="0" err="1">
                <a:solidFill>
                  <a:srgbClr val="7A3E9D"/>
                </a:solidFill>
                <a:latin typeface="Consolas" panose="020B0609020204030204" pitchFamily="49" charset="0"/>
              </a:rPr>
              <a:t>Buku</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4B69C6"/>
                </a:solidFill>
                <a:latin typeface="Consolas" panose="020B0609020204030204" pitchFamily="49" charset="0"/>
              </a:rPr>
              <a:t>use</a:t>
            </a:r>
            <a:r>
              <a:rPr lang="en-US" sz="2400" dirty="0">
                <a:solidFill>
                  <a:srgbClr val="333333"/>
                </a:solidFill>
                <a:latin typeface="Consolas" panose="020B0609020204030204" pitchFamily="49" charset="0"/>
              </a:rPr>
              <a:t> App</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Exports</a:t>
            </a:r>
            <a:r>
              <a:rPr lang="en-US" sz="2400" dirty="0">
                <a:solidFill>
                  <a:srgbClr val="777777"/>
                </a:solidFill>
                <a:latin typeface="Consolas" panose="020B0609020204030204" pitchFamily="49" charset="0"/>
              </a:rPr>
              <a:t>\</a:t>
            </a:r>
            <a:r>
              <a:rPr lang="en-US" sz="2400" b="1" dirty="0" err="1">
                <a:solidFill>
                  <a:srgbClr val="7A3E9D"/>
                </a:solidFill>
                <a:latin typeface="Consolas" panose="020B0609020204030204" pitchFamily="49" charset="0"/>
              </a:rPr>
              <a:t>BukuExport</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4B69C6"/>
                </a:solidFill>
                <a:latin typeface="Consolas" panose="020B0609020204030204" pitchFamily="49" charset="0"/>
              </a:rPr>
              <a:t>use</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Maatwebsite</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Excel</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Facades</a:t>
            </a:r>
            <a:r>
              <a:rPr lang="en-US" sz="2400" dirty="0">
                <a:solidFill>
                  <a:srgbClr val="777777"/>
                </a:solidFill>
                <a:latin typeface="Consolas" panose="020B0609020204030204" pitchFamily="49" charset="0"/>
              </a:rPr>
              <a:t>\</a:t>
            </a:r>
            <a:r>
              <a:rPr lang="en-US" sz="2400" b="1" dirty="0">
                <a:solidFill>
                  <a:srgbClr val="7A3E9D"/>
                </a:solidFill>
                <a:latin typeface="Consolas" panose="020B0609020204030204" pitchFamily="49" charset="0"/>
              </a:rPr>
              <a:t>Excel</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br>
              <a:rPr lang="en-US" sz="2400" dirty="0">
                <a:solidFill>
                  <a:srgbClr val="333333"/>
                </a:solidFill>
                <a:latin typeface="Consolas" panose="020B0609020204030204" pitchFamily="49" charset="0"/>
              </a:rPr>
            </a:br>
            <a:r>
              <a:rPr lang="en-US" sz="2400" dirty="0">
                <a:solidFill>
                  <a:srgbClr val="7A3E9D"/>
                </a:solidFill>
                <a:latin typeface="Consolas" panose="020B0609020204030204" pitchFamily="49" charset="0"/>
              </a:rPr>
              <a:t>class</a:t>
            </a:r>
            <a:r>
              <a:rPr lang="en-US" sz="2400" dirty="0">
                <a:solidFill>
                  <a:srgbClr val="333333"/>
                </a:solidFill>
                <a:latin typeface="Consolas" panose="020B0609020204030204" pitchFamily="49" charset="0"/>
              </a:rPr>
              <a:t> </a:t>
            </a:r>
            <a:r>
              <a:rPr lang="en-US" sz="2400" b="1" dirty="0" err="1">
                <a:solidFill>
                  <a:srgbClr val="7A3E9D"/>
                </a:solidFill>
                <a:latin typeface="Consolas" panose="020B0609020204030204" pitchFamily="49" charset="0"/>
              </a:rPr>
              <a:t>BukuController</a:t>
            </a:r>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extends</a:t>
            </a:r>
            <a:r>
              <a:rPr lang="en-US" sz="2400" dirty="0">
                <a:solidFill>
                  <a:srgbClr val="333333"/>
                </a:solidFill>
                <a:latin typeface="Consolas" panose="020B0609020204030204" pitchFamily="49" charset="0"/>
              </a:rPr>
              <a:t> </a:t>
            </a:r>
            <a:r>
              <a:rPr lang="en-US" sz="2400" b="1" dirty="0">
                <a:solidFill>
                  <a:srgbClr val="7A3E9D"/>
                </a:solidFill>
                <a:latin typeface="Consolas" panose="020B0609020204030204" pitchFamily="49" charset="0"/>
              </a:rPr>
              <a:t>Controller</a:t>
            </a:r>
            <a:endParaRPr lang="en-US" sz="2400" dirty="0">
              <a:solidFill>
                <a:srgbClr val="333333"/>
              </a:solidFill>
              <a:latin typeface="Consolas" panose="020B0609020204030204" pitchFamily="49" charset="0"/>
            </a:endParaRPr>
          </a:p>
          <a:p>
            <a:r>
              <a:rPr lang="en-US" sz="2400" dirty="0">
                <a:solidFill>
                  <a:srgbClr val="777777"/>
                </a:solidFill>
                <a:latin typeface="Consolas" panose="020B0609020204030204" pitchFamily="49" charset="0"/>
              </a:rPr>
              <a:t>{</a:t>
            </a:r>
          </a:p>
          <a:p>
            <a:r>
              <a:rPr lang="en-US" sz="2400" dirty="0">
                <a:solidFill>
                  <a:srgbClr val="4B69C6"/>
                </a:solidFill>
                <a:latin typeface="Consolas" panose="020B0609020204030204" pitchFamily="49" charset="0"/>
              </a:rPr>
              <a:t>    public</a:t>
            </a:r>
            <a:r>
              <a:rPr lang="en-US" sz="2400" dirty="0">
                <a:solidFill>
                  <a:srgbClr val="333333"/>
                </a:solidFill>
                <a:latin typeface="Consolas" panose="020B0609020204030204" pitchFamily="49" charset="0"/>
              </a:rPr>
              <a:t> </a:t>
            </a:r>
            <a:r>
              <a:rPr lang="en-US" sz="2400" dirty="0">
                <a:solidFill>
                  <a:srgbClr val="7A3E9D"/>
                </a:solidFill>
                <a:latin typeface="Consolas" panose="020B0609020204030204" pitchFamily="49" charset="0"/>
              </a:rPr>
              <a:t>function</a:t>
            </a:r>
            <a:r>
              <a:rPr lang="en-US" sz="2400" dirty="0">
                <a:solidFill>
                  <a:srgbClr val="333333"/>
                </a:solidFill>
                <a:latin typeface="Consolas" panose="020B0609020204030204" pitchFamily="49" charset="0"/>
              </a:rPr>
              <a:t> </a:t>
            </a:r>
            <a:r>
              <a:rPr lang="en-US" sz="2400" b="1" dirty="0" err="1">
                <a:solidFill>
                  <a:srgbClr val="AA3731"/>
                </a:solidFill>
                <a:latin typeface="Consolas" panose="020B0609020204030204" pitchFamily="49" charset="0"/>
              </a:rPr>
              <a:t>bukuExcel</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4B69C6"/>
                </a:solidFill>
                <a:latin typeface="Consolas" panose="020B0609020204030204" pitchFamily="49" charset="0"/>
              </a:rPr>
              <a:t>return</a:t>
            </a:r>
            <a:r>
              <a:rPr lang="en-US" sz="2400" dirty="0">
                <a:solidFill>
                  <a:srgbClr val="333333"/>
                </a:solidFill>
                <a:latin typeface="Consolas" panose="020B0609020204030204" pitchFamily="49" charset="0"/>
              </a:rPr>
              <a:t> </a:t>
            </a:r>
            <a:r>
              <a:rPr lang="en-US" sz="2400" b="1" dirty="0">
                <a:solidFill>
                  <a:srgbClr val="7A3E9D"/>
                </a:solidFill>
                <a:latin typeface="Consolas" panose="020B0609020204030204" pitchFamily="49" charset="0"/>
              </a:rPr>
              <a:t>Excel</a:t>
            </a:r>
            <a:r>
              <a:rPr lang="en-US" sz="2400" dirty="0">
                <a:solidFill>
                  <a:srgbClr val="777777"/>
                </a:solidFill>
                <a:latin typeface="Consolas" panose="020B0609020204030204" pitchFamily="49" charset="0"/>
              </a:rPr>
              <a:t>::</a:t>
            </a:r>
            <a:r>
              <a:rPr lang="en-US" sz="2400" b="1" dirty="0">
                <a:solidFill>
                  <a:srgbClr val="AA3731"/>
                </a:solidFill>
                <a:latin typeface="Consolas" panose="020B0609020204030204" pitchFamily="49" charset="0"/>
              </a:rPr>
              <a:t>download</a:t>
            </a:r>
            <a:r>
              <a:rPr lang="en-US" sz="2400" dirty="0">
                <a:solidFill>
                  <a:srgbClr val="777777"/>
                </a:solidFill>
                <a:latin typeface="Consolas" panose="020B0609020204030204" pitchFamily="49" charset="0"/>
              </a:rPr>
              <a:t>(</a:t>
            </a:r>
            <a:r>
              <a:rPr lang="en-US" sz="2400" dirty="0">
                <a:solidFill>
                  <a:srgbClr val="4B69C6"/>
                </a:solidFill>
                <a:latin typeface="Consolas" panose="020B0609020204030204" pitchFamily="49" charset="0"/>
              </a:rPr>
              <a:t>new</a:t>
            </a:r>
            <a:r>
              <a:rPr lang="en-US" sz="2400" dirty="0">
                <a:solidFill>
                  <a:srgbClr val="333333"/>
                </a:solidFill>
                <a:latin typeface="Consolas" panose="020B0609020204030204" pitchFamily="49" charset="0"/>
              </a:rPr>
              <a:t> </a:t>
            </a:r>
            <a:r>
              <a:rPr lang="en-US" sz="2400" b="1" dirty="0" err="1">
                <a:solidFill>
                  <a:srgbClr val="7A3E9D"/>
                </a:solidFill>
                <a:latin typeface="Consolas" panose="020B0609020204030204" pitchFamily="49" charset="0"/>
              </a:rPr>
              <a:t>BukuExport</a:t>
            </a:r>
            <a:r>
              <a:rPr lang="en-US" sz="2400" dirty="0">
                <a:solidFill>
                  <a:srgbClr val="777777"/>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r>
              <a:rPr lang="en-US" sz="2400" dirty="0">
                <a:solidFill>
                  <a:srgbClr val="448C27"/>
                </a:solidFill>
                <a:latin typeface="Consolas" panose="020B0609020204030204" pitchFamily="49" charset="0"/>
              </a:rPr>
              <a:t>buku.xlsx</a:t>
            </a: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r>
              <a:rPr lang="en-US" sz="2400" dirty="0">
                <a:solidFill>
                  <a:srgbClr val="333333"/>
                </a:solidFill>
                <a:latin typeface="Consolas" panose="020B0609020204030204" pitchFamily="49" charset="0"/>
              </a:rPr>
              <a:t>    </a:t>
            </a:r>
            <a:r>
              <a:rPr lang="en-US" sz="2400" dirty="0">
                <a:solidFill>
                  <a:srgbClr val="777777"/>
                </a:solidFill>
                <a:latin typeface="Consolas" panose="020B0609020204030204" pitchFamily="49" charset="0"/>
              </a:rPr>
              <a:t>}</a:t>
            </a:r>
            <a:br>
              <a:rPr lang="en-US" sz="2400" dirty="0">
                <a:solidFill>
                  <a:srgbClr val="333333"/>
                </a:solidFill>
                <a:latin typeface="Consolas" panose="020B0609020204030204" pitchFamily="49" charset="0"/>
              </a:rPr>
            </a:br>
            <a:r>
              <a:rPr lang="en-US" sz="2400" dirty="0">
                <a:solidFill>
                  <a:srgbClr val="777777"/>
                </a:solidFill>
                <a:latin typeface="Consolas" panose="020B0609020204030204" pitchFamily="49" charset="0"/>
              </a:rPr>
              <a:t>}</a:t>
            </a:r>
            <a:endParaRPr lang="en-US" sz="2400" dirty="0">
              <a:solidFill>
                <a:srgbClr val="333333"/>
              </a:solidFill>
              <a:latin typeface="Consolas" panose="020B0609020204030204" pitchFamily="49" charset="0"/>
            </a:endParaRPr>
          </a:p>
          <a:p>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781246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Menambahkan Link</a:t>
            </a:r>
            <a:endParaRPr lang="id-ID" sz="4400" spc="-1" dirty="0">
              <a:solidFill>
                <a:prstClr val="black"/>
              </a:solidFill>
            </a:endParaRPr>
          </a:p>
        </p:txBody>
      </p:sp>
      <p:sp>
        <p:nvSpPr>
          <p:cNvPr id="7" name="TextBox 6">
            <a:extLst>
              <a:ext uri="{FF2B5EF4-FFF2-40B4-BE49-F238E27FC236}">
                <a16:creationId xmlns:a16="http://schemas.microsoft.com/office/drawing/2014/main" id="{97B9AFAF-F3F8-4211-A4F4-67F446B49A63}"/>
              </a:ext>
            </a:extLst>
          </p:cNvPr>
          <p:cNvSpPr txBox="1"/>
          <p:nvPr/>
        </p:nvSpPr>
        <p:spPr>
          <a:xfrm>
            <a:off x="600062" y="2727181"/>
            <a:ext cx="11004109" cy="2677656"/>
          </a:xfrm>
          <a:prstGeom prst="rect">
            <a:avLst/>
          </a:prstGeom>
          <a:noFill/>
        </p:spPr>
        <p:txBody>
          <a:bodyPr wrap="square">
            <a:spAutoFit/>
          </a:bodyPr>
          <a:lstStyle/>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h3</a:t>
            </a:r>
            <a:r>
              <a:rPr lang="en-US" sz="2400" b="0">
                <a:solidFill>
                  <a:srgbClr val="91B3E0"/>
                </a:solidFill>
                <a:effectLst/>
                <a:latin typeface="Consolas" panose="020B0609020204030204" pitchFamily="49" charset="0"/>
              </a:rPr>
              <a:t>&gt;</a:t>
            </a:r>
            <a:r>
              <a:rPr lang="en-US" sz="2400" b="0">
                <a:solidFill>
                  <a:srgbClr val="333333"/>
                </a:solidFill>
                <a:effectLst/>
                <a:latin typeface="Consolas" panose="020B0609020204030204" pitchFamily="49" charset="0"/>
              </a:rPr>
              <a:t>Daftar Buku</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h3</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a</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class</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btn btn-primary</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href</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a:t>
            </a:r>
            <a:r>
              <a:rPr lang="en-US" sz="2400" b="0">
                <a:solidFill>
                  <a:srgbClr val="448C27"/>
                </a:solidFill>
                <a:effectLst/>
                <a:latin typeface="Consolas" panose="020B0609020204030204" pitchFamily="49" charset="0"/>
              </a:rPr>
              <a:t> </a:t>
            </a:r>
            <a:r>
              <a:rPr lang="en-US" sz="2400" b="1">
                <a:solidFill>
                  <a:srgbClr val="AA3731"/>
                </a:solidFill>
                <a:effectLst/>
                <a:latin typeface="Consolas" panose="020B0609020204030204" pitchFamily="49" charset="0"/>
              </a:rPr>
              <a:t>route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buku.create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 </a:t>
            </a:r>
            <a:r>
              <a:rPr lang="en-US" sz="2400" b="1">
                <a:solidFill>
                  <a:srgbClr val="AA3731"/>
                </a:solidFill>
                <a:effectLst/>
                <a:latin typeface="Consolas" panose="020B0609020204030204" pitchFamily="49" charset="0"/>
              </a:rPr>
              <a:t>}}</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 </a:t>
            </a:r>
          </a:p>
          <a:p>
            <a:r>
              <a:rPr lang="en-US" sz="2400" i="1">
                <a:solidFill>
                  <a:srgbClr val="91B3E0"/>
                </a:solidFill>
                <a:latin typeface="Consolas" panose="020B0609020204030204" pitchFamily="49" charset="0"/>
              </a:rPr>
              <a:t> </a:t>
            </a:r>
            <a:r>
              <a:rPr lang="en-US" sz="2400" b="0" i="1">
                <a:solidFill>
                  <a:srgbClr val="8190A0"/>
                </a:solidFill>
                <a:effectLst/>
                <a:latin typeface="Consolas" panose="020B0609020204030204" pitchFamily="49" charset="0"/>
              </a:rPr>
              <a:t>role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button</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&gt;</a:t>
            </a:r>
            <a:r>
              <a:rPr lang="en-US" sz="2400" b="0">
                <a:solidFill>
                  <a:srgbClr val="333333"/>
                </a:solidFill>
                <a:effectLst/>
                <a:latin typeface="Consolas" panose="020B0609020204030204" pitchFamily="49" charset="0"/>
              </a:rPr>
              <a:t>Tambah</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a</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a</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class</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btn btn-info</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href</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a:t>
            </a:r>
            <a:r>
              <a:rPr lang="en-US" sz="2400" b="0">
                <a:solidFill>
                  <a:srgbClr val="448C27"/>
                </a:solidFill>
                <a:effectLst/>
                <a:latin typeface="Consolas" panose="020B0609020204030204" pitchFamily="49" charset="0"/>
              </a:rPr>
              <a:t> </a:t>
            </a:r>
            <a:r>
              <a:rPr lang="en-US" sz="2400" b="1">
                <a:solidFill>
                  <a:srgbClr val="AA3731"/>
                </a:solidFill>
                <a:effectLst/>
                <a:latin typeface="Consolas" panose="020B0609020204030204" pitchFamily="49" charset="0"/>
              </a:rPr>
              <a:t>url</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bukupdf</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 </a:t>
            </a:r>
            <a:r>
              <a:rPr lang="en-US" sz="2400" b="1">
                <a:solidFill>
                  <a:srgbClr val="AA3731"/>
                </a:solidFill>
                <a:effectLst/>
                <a:latin typeface="Consolas" panose="020B0609020204030204" pitchFamily="49" charset="0"/>
              </a:rPr>
              <a:t>}}</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 </a:t>
            </a:r>
          </a:p>
          <a:p>
            <a:r>
              <a:rPr lang="en-US" sz="2400" i="1">
                <a:solidFill>
                  <a:srgbClr val="91B3E0"/>
                </a:solidFill>
                <a:latin typeface="Consolas" panose="020B0609020204030204" pitchFamily="49" charset="0"/>
              </a:rPr>
              <a:t> </a:t>
            </a:r>
            <a:r>
              <a:rPr lang="en-US" sz="2400" b="0" i="1">
                <a:solidFill>
                  <a:srgbClr val="8190A0"/>
                </a:solidFill>
                <a:effectLst/>
                <a:latin typeface="Consolas" panose="020B0609020204030204" pitchFamily="49" charset="0"/>
              </a:rPr>
              <a:t>role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button</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&gt;</a:t>
            </a:r>
            <a:r>
              <a:rPr lang="en-US" sz="2400" b="0">
                <a:solidFill>
                  <a:srgbClr val="333333"/>
                </a:solidFill>
                <a:effectLst/>
                <a:latin typeface="Consolas" panose="020B0609020204030204" pitchFamily="49" charset="0"/>
              </a:rPr>
              <a:t>Export to PDF</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a</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a:p>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a</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class</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btn btn-warning</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 </a:t>
            </a:r>
            <a:r>
              <a:rPr lang="en-US" sz="2400" b="0" i="1">
                <a:solidFill>
                  <a:srgbClr val="8190A0"/>
                </a:solidFill>
                <a:effectLst/>
                <a:latin typeface="Consolas" panose="020B0609020204030204" pitchFamily="49" charset="0"/>
              </a:rPr>
              <a:t>href</a:t>
            </a:r>
            <a:r>
              <a:rPr lang="en-US" sz="2400" b="0">
                <a:solidFill>
                  <a:srgbClr val="777777"/>
                </a:solidFill>
                <a:effectLst/>
                <a:latin typeface="Consolas" panose="020B0609020204030204" pitchFamily="49" charset="0"/>
              </a:rPr>
              <a:t>="</a:t>
            </a:r>
            <a:r>
              <a:rPr lang="en-US" sz="2400" b="1">
                <a:solidFill>
                  <a:srgbClr val="AA3731"/>
                </a:solidFill>
                <a:effectLst/>
                <a:latin typeface="Consolas" panose="020B0609020204030204" pitchFamily="49" charset="0"/>
              </a:rPr>
              <a:t>{{</a:t>
            </a:r>
            <a:r>
              <a:rPr lang="en-US" sz="2400" b="0">
                <a:solidFill>
                  <a:srgbClr val="448C27"/>
                </a:solidFill>
                <a:effectLst/>
                <a:latin typeface="Consolas" panose="020B0609020204030204" pitchFamily="49" charset="0"/>
              </a:rPr>
              <a:t> </a:t>
            </a:r>
            <a:r>
              <a:rPr lang="en-US" sz="2400" b="1">
                <a:solidFill>
                  <a:srgbClr val="AA3731"/>
                </a:solidFill>
                <a:effectLst/>
                <a:latin typeface="Consolas" panose="020B0609020204030204" pitchFamily="49" charset="0"/>
              </a:rPr>
              <a:t>url</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bukuexcel</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 </a:t>
            </a:r>
            <a:r>
              <a:rPr lang="en-US" sz="2400" b="1">
                <a:solidFill>
                  <a:srgbClr val="AA3731"/>
                </a:solidFill>
                <a:effectLst/>
                <a:latin typeface="Consolas" panose="020B0609020204030204" pitchFamily="49" charset="0"/>
              </a:rPr>
              <a:t>}}</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 </a:t>
            </a:r>
          </a:p>
          <a:p>
            <a:r>
              <a:rPr lang="en-US" sz="2400" i="1">
                <a:solidFill>
                  <a:srgbClr val="91B3E0"/>
                </a:solidFill>
                <a:latin typeface="Consolas" panose="020B0609020204030204" pitchFamily="49" charset="0"/>
              </a:rPr>
              <a:t> </a:t>
            </a:r>
            <a:r>
              <a:rPr lang="en-US" sz="2400" b="0" i="1">
                <a:solidFill>
                  <a:srgbClr val="8190A0"/>
                </a:solidFill>
                <a:effectLst/>
                <a:latin typeface="Consolas" panose="020B0609020204030204" pitchFamily="49" charset="0"/>
              </a:rPr>
              <a:t>role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button</a:t>
            </a:r>
            <a:r>
              <a:rPr lang="en-US" sz="2400" b="0">
                <a:solidFill>
                  <a:srgbClr val="777777"/>
                </a:solidFill>
                <a:effectLst/>
                <a:latin typeface="Consolas" panose="020B0609020204030204" pitchFamily="49" charset="0"/>
              </a:rPr>
              <a:t>"</a:t>
            </a:r>
            <a:r>
              <a:rPr lang="en-US" sz="2400" b="0">
                <a:solidFill>
                  <a:srgbClr val="91B3E0"/>
                </a:solidFill>
                <a:effectLst/>
                <a:latin typeface="Consolas" panose="020B0609020204030204" pitchFamily="49" charset="0"/>
              </a:rPr>
              <a:t>&gt;</a:t>
            </a:r>
            <a:r>
              <a:rPr lang="en-US" sz="2400" b="0">
                <a:solidFill>
                  <a:srgbClr val="333333"/>
                </a:solidFill>
                <a:effectLst/>
                <a:latin typeface="Consolas" panose="020B0609020204030204" pitchFamily="49" charset="0"/>
              </a:rPr>
              <a:t>Export to Excel</a:t>
            </a:r>
            <a:r>
              <a:rPr lang="en-US" sz="2400" b="0">
                <a:solidFill>
                  <a:srgbClr val="91B3E0"/>
                </a:solidFill>
                <a:effectLst/>
                <a:latin typeface="Consolas" panose="020B0609020204030204" pitchFamily="49" charset="0"/>
              </a:rPr>
              <a:t>&lt;/</a:t>
            </a:r>
            <a:r>
              <a:rPr lang="en-US" sz="2400" b="0">
                <a:solidFill>
                  <a:srgbClr val="4B69C6"/>
                </a:solidFill>
                <a:effectLst/>
                <a:latin typeface="Consolas" panose="020B0609020204030204" pitchFamily="49" charset="0"/>
              </a:rPr>
              <a:t>a</a:t>
            </a:r>
            <a:r>
              <a:rPr lang="en-US" sz="2400" b="0">
                <a:solidFill>
                  <a:srgbClr val="91B3E0"/>
                </a:solidFill>
                <a:effectLst/>
                <a:latin typeface="Consolas" panose="020B0609020204030204" pitchFamily="49" charset="0"/>
              </a:rPr>
              <a:t>&gt;</a:t>
            </a:r>
            <a:endParaRPr lang="en-US" sz="24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431389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14164</TotalTime>
  <Words>1243</Words>
  <Application>Microsoft Office PowerPoint</Application>
  <PresentationFormat>Custom</PresentationFormat>
  <Paragraphs>121</Paragraphs>
  <Slides>11</Slides>
  <Notes>11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Consolas</vt:lpstr>
      <vt:lpstr>Courier New</vt:lpstr>
      <vt:lpstr>Source Sans Pro</vt:lpstr>
      <vt:lpstr>Symbol</vt:lpstr>
      <vt:lpstr>Times New Roman</vt:lpstr>
      <vt:lpstr>Wingdings</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 ivan</cp:lastModifiedBy>
  <cp:revision>642</cp:revision>
  <cp:lastPrinted>2020-02-04T05:56:17Z</cp:lastPrinted>
  <dcterms:created xsi:type="dcterms:W3CDTF">2020-03-11T07:55:13Z</dcterms:created>
  <dcterms:modified xsi:type="dcterms:W3CDTF">2022-06-23T07:10:45Z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113</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113</vt:i4>
  </property>
</Properties>
</file>