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Lst>
  <p:notesMasterIdLst>
    <p:notesMasterId r:id="rId27"/>
  </p:notesMasterIdLst>
  <p:sldIdLst>
    <p:sldId id="256" r:id="rId4"/>
    <p:sldId id="531" r:id="rId5"/>
    <p:sldId id="498" r:id="rId6"/>
    <p:sldId id="526" r:id="rId7"/>
    <p:sldId id="532" r:id="rId8"/>
    <p:sldId id="535" r:id="rId9"/>
    <p:sldId id="533" r:id="rId10"/>
    <p:sldId id="546" r:id="rId11"/>
    <p:sldId id="536" r:id="rId12"/>
    <p:sldId id="544" r:id="rId13"/>
    <p:sldId id="545" r:id="rId14"/>
    <p:sldId id="547" r:id="rId15"/>
    <p:sldId id="537" r:id="rId16"/>
    <p:sldId id="538" r:id="rId17"/>
    <p:sldId id="539" r:id="rId18"/>
    <p:sldId id="540" r:id="rId19"/>
    <p:sldId id="541" r:id="rId20"/>
    <p:sldId id="542" r:id="rId21"/>
    <p:sldId id="543" r:id="rId22"/>
    <p:sldId id="534" r:id="rId23"/>
    <p:sldId id="548" r:id="rId24"/>
    <p:sldId id="549" r:id="rId25"/>
    <p:sldId id="368" r:id="rId26"/>
  </p:sldIdLst>
  <p:sldSz cx="11998325" cy="7559675"/>
  <p:notesSz cx="7315200" cy="96012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8" autoAdjust="0"/>
    <p:restoredTop sz="74319" autoAdjust="0"/>
  </p:normalViewPr>
  <p:slideViewPr>
    <p:cSldViewPr snapToGrid="0">
      <p:cViewPr varScale="1">
        <p:scale>
          <a:sx n="43" d="100"/>
          <a:sy n="43" d="100"/>
        </p:scale>
        <p:origin x="1854" y="48"/>
      </p:cViewPr>
      <p:guideLst/>
    </p:cSldViewPr>
  </p:slideViewPr>
  <p:notesTextViewPr>
    <p:cViewPr>
      <p:scale>
        <a:sx n="1" d="1"/>
        <a:sy n="1" d="1"/>
      </p:scale>
      <p:origin x="0" y="0"/>
    </p:cViewPr>
  </p:notesTextViewPr>
  <p:notesViewPr>
    <p:cSldViewPr snapToGrid="0">
      <p:cViewPr>
        <p:scale>
          <a:sx n="90" d="100"/>
          <a:sy n="90" d="100"/>
        </p:scale>
        <p:origin x="1962"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496888" y="868363"/>
            <a:ext cx="6791325" cy="4279900"/>
          </a:xfrm>
          <a:prstGeom prst="rect">
            <a:avLst/>
          </a:prstGeom>
        </p:spPr>
        <p:txBody>
          <a:bodyPr lIns="0" tIns="0" rIns="0" bIns="0" anchor="ctr">
            <a:noAutofit/>
          </a:bodyPr>
          <a:lstStyle/>
          <a:p>
            <a:r>
              <a:rPr lang="id-ID" sz="1900" b="0" strike="noStrike" spc="-1">
                <a:solidFill>
                  <a:srgbClr val="000000"/>
                </a:solidFill>
                <a:latin typeface="Arial"/>
              </a:rPr>
              <a:t>Click to move the slide</a:t>
            </a:r>
          </a:p>
        </p:txBody>
      </p:sp>
      <p:sp>
        <p:nvSpPr>
          <p:cNvPr id="122" name="PlaceHolder 2"/>
          <p:cNvSpPr>
            <a:spLocks noGrp="1"/>
          </p:cNvSpPr>
          <p:nvPr>
            <p:ph type="body"/>
          </p:nvPr>
        </p:nvSpPr>
        <p:spPr>
          <a:xfrm>
            <a:off x="778643" y="5422827"/>
            <a:ext cx="6228772" cy="5137212"/>
          </a:xfrm>
          <a:prstGeom prst="rect">
            <a:avLst/>
          </a:prstGeom>
        </p:spPr>
        <p:txBody>
          <a:bodyPr lIns="0" tIns="0" rIns="0" bIns="0">
            <a:noAutofit/>
          </a:bodyPr>
          <a:lstStyle/>
          <a:p>
            <a:r>
              <a:rPr lang="id-ID" sz="2100" b="0" strike="noStrike" spc="-1">
                <a:latin typeface="Arial"/>
              </a:rPr>
              <a:t>Click to edit the notes format</a:t>
            </a:r>
          </a:p>
        </p:txBody>
      </p:sp>
      <p:sp>
        <p:nvSpPr>
          <p:cNvPr id="123" name="PlaceHolder 3"/>
          <p:cNvSpPr>
            <a:spLocks noGrp="1"/>
          </p:cNvSpPr>
          <p:nvPr>
            <p:ph type="hdr"/>
          </p:nvPr>
        </p:nvSpPr>
        <p:spPr>
          <a:xfrm>
            <a:off x="0" y="0"/>
            <a:ext cx="3378939" cy="570460"/>
          </a:xfrm>
          <a:prstGeom prst="rect">
            <a:avLst/>
          </a:prstGeom>
        </p:spPr>
        <p:txBody>
          <a:bodyPr lIns="0" tIns="0" rIns="0" bIns="0">
            <a:noAutofit/>
          </a:bodyPr>
          <a:lstStyle/>
          <a:p>
            <a:r>
              <a:rPr lang="id-ID" sz="1500" b="0" strike="noStrike" spc="-1">
                <a:latin typeface="Times New Roman"/>
              </a:rPr>
              <a:t>&lt;header&gt;</a:t>
            </a:r>
          </a:p>
        </p:txBody>
      </p:sp>
      <p:sp>
        <p:nvSpPr>
          <p:cNvPr id="124" name="PlaceHolder 4"/>
          <p:cNvSpPr>
            <a:spLocks noGrp="1"/>
          </p:cNvSpPr>
          <p:nvPr>
            <p:ph type="dt"/>
          </p:nvPr>
        </p:nvSpPr>
        <p:spPr>
          <a:xfrm>
            <a:off x="4407118" y="0"/>
            <a:ext cx="3378939" cy="570460"/>
          </a:xfrm>
          <a:prstGeom prst="rect">
            <a:avLst/>
          </a:prstGeom>
        </p:spPr>
        <p:txBody>
          <a:bodyPr lIns="0" tIns="0" rIns="0" bIns="0">
            <a:noAutofit/>
          </a:bodyPr>
          <a:lstStyle/>
          <a:p>
            <a:pPr algn="r"/>
            <a:r>
              <a:rPr lang="id-ID" sz="1500" b="0" strike="noStrike" spc="-1">
                <a:latin typeface="Times New Roman"/>
              </a:rPr>
              <a:t>&lt;date/time&gt;</a:t>
            </a:r>
          </a:p>
        </p:txBody>
      </p:sp>
      <p:sp>
        <p:nvSpPr>
          <p:cNvPr id="125" name="PlaceHolder 5"/>
          <p:cNvSpPr>
            <a:spLocks noGrp="1"/>
          </p:cNvSpPr>
          <p:nvPr>
            <p:ph type="ftr"/>
          </p:nvPr>
        </p:nvSpPr>
        <p:spPr>
          <a:xfrm>
            <a:off x="0" y="10846037"/>
            <a:ext cx="3378939" cy="570460"/>
          </a:xfrm>
          <a:prstGeom prst="rect">
            <a:avLst/>
          </a:prstGeom>
        </p:spPr>
        <p:txBody>
          <a:bodyPr lIns="0" tIns="0" rIns="0" bIns="0" anchor="b">
            <a:noAutofit/>
          </a:bodyPr>
          <a:lstStyle/>
          <a:p>
            <a:r>
              <a:rPr lang="id-ID" sz="1500" b="0" strike="noStrike" spc="-1">
                <a:latin typeface="Times New Roman"/>
              </a:rPr>
              <a:t>&lt;footer&gt;</a:t>
            </a:r>
          </a:p>
        </p:txBody>
      </p:sp>
      <p:sp>
        <p:nvSpPr>
          <p:cNvPr id="126" name="PlaceHolder 6"/>
          <p:cNvSpPr>
            <a:spLocks noGrp="1"/>
          </p:cNvSpPr>
          <p:nvPr>
            <p:ph type="sldNum"/>
          </p:nvPr>
        </p:nvSpPr>
        <p:spPr>
          <a:xfrm>
            <a:off x="4407118" y="10846037"/>
            <a:ext cx="3378939" cy="570460"/>
          </a:xfrm>
          <a:prstGeom prst="rect">
            <a:avLst/>
          </a:prstGeom>
        </p:spPr>
        <p:txBody>
          <a:bodyPr lIns="0" tIns="0" rIns="0" bIns="0" anchor="b">
            <a:noAutofit/>
          </a:bodyPr>
          <a:lstStyle/>
          <a:p>
            <a:pPr algn="r"/>
            <a:fld id="{FC83065C-07F1-4CB8-9AC7-8245F385ABA8}" type="slidenum">
              <a:rPr lang="id-ID" sz="1500" b="0" strike="noStrike" spc="-1">
                <a:latin typeface="Times New Roman"/>
              </a:rPr>
              <a:t>‹#›</a:t>
            </a:fld>
            <a:endParaRPr lang="id-ID" sz="1500" b="0" strike="noStrike" spc="-1">
              <a:latin typeface="Times New Roman"/>
            </a:endParaRPr>
          </a:p>
        </p:txBody>
      </p:sp>
    </p:spTree>
    <p:extLst>
      <p:ext uri="{BB962C8B-B14F-4D97-AF65-F5344CB8AC3E}">
        <p14:creationId xmlns:p14="http://schemas.microsoft.com/office/powerpoint/2010/main" val="307530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1003300" y="906463"/>
            <a:ext cx="5326063" cy="3357562"/>
          </a:xfrm>
          <a:prstGeom prst="rect">
            <a:avLst/>
          </a:prstGeom>
        </p:spPr>
      </p:sp>
      <p:sp>
        <p:nvSpPr>
          <p:cNvPr id="367" name="PlaceHolder 2"/>
          <p:cNvSpPr>
            <a:spLocks noGrp="1"/>
          </p:cNvSpPr>
          <p:nvPr>
            <p:ph type="body"/>
          </p:nvPr>
        </p:nvSpPr>
        <p:spPr>
          <a:xfrm>
            <a:off x="790879" y="4576747"/>
            <a:ext cx="5750833" cy="4028967"/>
          </a:xfrm>
          <a:prstGeom prst="rect">
            <a:avLst/>
          </a:prstGeom>
        </p:spPr>
        <p:txBody>
          <a:bodyPr lIns="0" tIns="0" rIns="0" bIns="0">
            <a:noAutofit/>
          </a:bodyPr>
          <a:lstStyle/>
          <a:p>
            <a:pPr algn="just">
              <a:spcAft>
                <a:spcPts val="631"/>
              </a:spcAft>
            </a:pPr>
            <a:endParaRPr lang="id-ID" spc="-1" dirty="0">
              <a:latin typeface="Arial"/>
            </a:endParaRPr>
          </a:p>
        </p:txBody>
      </p:sp>
    </p:spTree>
    <p:extLst>
      <p:ext uri="{BB962C8B-B14F-4D97-AF65-F5344CB8AC3E}">
        <p14:creationId xmlns:p14="http://schemas.microsoft.com/office/powerpoint/2010/main" val="4241349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837172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506038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101785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9695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01411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524772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62275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720986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33445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50515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735013" y="1077913"/>
            <a:ext cx="6335712" cy="3992562"/>
          </a:xfrm>
          <a:prstGeom prst="rect">
            <a:avLst/>
          </a:prstGeom>
        </p:spPr>
      </p:sp>
      <p:sp>
        <p:nvSpPr>
          <p:cNvPr id="159" name="PlaceHolder 2"/>
          <p:cNvSpPr>
            <a:spLocks noGrp="1"/>
          </p:cNvSpPr>
          <p:nvPr>
            <p:ph type="body"/>
          </p:nvPr>
        </p:nvSpPr>
        <p:spPr>
          <a:xfrm>
            <a:off x="841676" y="5442047"/>
            <a:ext cx="6215424" cy="4790862"/>
          </a:xfrm>
          <a:prstGeom prst="rect">
            <a:avLst/>
          </a:prstGeom>
        </p:spPr>
        <p:txBody>
          <a:bodyPr lIns="0" tIns="0" rIns="0" bIns="0">
            <a:noAutofit/>
          </a:bodyPr>
          <a:lstStyle/>
          <a:p>
            <a:pPr marL="227016" indent="-227016"/>
            <a:endParaRPr lang="id-ID" sz="1300"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897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159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604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a:t>
            </a:r>
            <a:r>
              <a:rPr lang="id-ID" sz="1300" spc="-1">
                <a:solidFill>
                  <a:srgbClr val="000000"/>
                </a:solidFill>
                <a:latin typeface="Times New Roman"/>
              </a:rPr>
              <a:t>pada </a:t>
            </a:r>
            <a:r>
              <a:rPr lang="en-US" sz="1300" spc="-1">
                <a:solidFill>
                  <a:srgbClr val="000000"/>
                </a:solidFill>
                <a:latin typeface="Times New Roman"/>
              </a:rPr>
              <a:t>Juli 2022</a:t>
            </a:r>
            <a:r>
              <a:rPr lang="id-ID" sz="1300" spc="-1">
                <a:solidFill>
                  <a:srgbClr val="000000"/>
                </a:solidFill>
                <a:latin typeface="Times New Roman"/>
              </a:rPr>
              <a:t>.</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a:latin typeface="Times New Roman" panose="02020603050405020304" pitchFamily="18" charset="0"/>
                <a:cs typeface="Times New Roman" panose="02020603050405020304" pitchFamily="18" charset="0"/>
              </a:rPr>
              <a:t>Ada banyak middleware yang sudah disediakan oleh Laravel, misalkan seperti buat authentication dan CSRF protection. Untuk melihat middleware yang sudah terdaftar bisa buka file app/Http/Kernel.php.</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Semua file middleware tersimpan pada folder app/Http/Middleware</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98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70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155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pPr algn="l">
              <a:buFont typeface="Arial" panose="020B0604020202020204" pitchFamily="34" charset="0"/>
              <a:buNone/>
            </a:pPr>
            <a:endParaRPr lang="en-US" sz="1300" b="1"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89935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a:latin typeface="Times New Roman" panose="02020603050405020304" pitchFamily="18" charset="0"/>
                <a:cs typeface="Times New Roman" panose="02020603050405020304" pitchFamily="18" charset="0"/>
              </a:rPr>
              <a:t>Tambahkan middleware peran di App\Http\Kernel.php</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92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300">
                <a:latin typeface="Times New Roman" panose="02020603050405020304" pitchFamily="18" charset="0"/>
                <a:cs typeface="Times New Roman" panose="02020603050405020304" pitchFamily="18" charset="0"/>
              </a:rPr>
              <a:t>Hasil jadi generate middleware class Peran</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41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03300" y="906463"/>
            <a:ext cx="5326063" cy="3357562"/>
          </a:xfrm>
          <a:prstGeom prst="rect">
            <a:avLst/>
          </a:prstGeom>
        </p:spPr>
      </p:sp>
      <p:sp>
        <p:nvSpPr>
          <p:cNvPr id="159" name="PlaceHolder 2"/>
          <p:cNvSpPr>
            <a:spLocks noGrp="1"/>
          </p:cNvSpPr>
          <p:nvPr>
            <p:ph type="body"/>
          </p:nvPr>
        </p:nvSpPr>
        <p:spPr>
          <a:xfrm>
            <a:off x="790772" y="4576652"/>
            <a:ext cx="5839523" cy="4029018"/>
          </a:xfrm>
          <a:prstGeom prst="rect">
            <a:avLst/>
          </a:prstGeom>
        </p:spPr>
        <p:txBody>
          <a:bodyPr lIns="0" tIns="0" rIns="0" bIns="0">
            <a:noAutofit/>
          </a:bodyPr>
          <a:lstStyle/>
          <a:p>
            <a:r>
              <a:rPr lang="en-US" sz="1200">
                <a:latin typeface="Times New Roman" panose="02020603050405020304" pitchFamily="18" charset="0"/>
                <a:cs typeface="Times New Roman" panose="02020603050405020304" pitchFamily="18" charset="0"/>
              </a:rPr>
              <a:t>Tambahkan field/kolom role pada tabel user, bertipe data enum dengan list role, contoh:</a:t>
            </a:r>
          </a:p>
          <a:p>
            <a:pPr marL="285750" indent="-285750">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Admin</a:t>
            </a:r>
          </a:p>
          <a:p>
            <a:pPr marL="285750" indent="-285750">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Staff</a:t>
            </a:r>
          </a:p>
          <a:p>
            <a:pPr marL="285750" indent="-285750">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Peminjam</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6"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7"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9"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1"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2"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34"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5"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6"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7"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8"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39"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6"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88"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0"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9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0"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1"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5"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07"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8"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3"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15"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6"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7"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8"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19"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20"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6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9181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00691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34033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194090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255609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9488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807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198617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53788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0430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76553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9"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0"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4"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5"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6"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18"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1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0"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2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24"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nSpc>
                <a:spcPct val="90000"/>
              </a:lnSpc>
            </a:pPr>
            <a:r>
              <a:rPr lang="id-ID" sz="4400" b="1" strike="noStrike" spc="-1">
                <a:solidFill>
                  <a:srgbClr val="04617B"/>
                </a:solidFill>
                <a:latin typeface="Arial"/>
                <a:ea typeface="DejaVu Sans"/>
              </a:rPr>
              <a:t>Click to edit Master title style</a:t>
            </a:r>
            <a:endParaRPr lang="id-ID" sz="4400" b="0" strike="noStrike" spc="-1">
              <a:solidFill>
                <a:srgbClr val="000000"/>
              </a:solidFill>
              <a:latin typeface="Arial"/>
            </a:endParaRPr>
          </a:p>
        </p:txBody>
      </p:sp>
      <p:sp>
        <p:nvSpPr>
          <p:cNvPr id="2"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44"/>
          <p:cNvPicPr/>
          <p:nvPr/>
        </p:nvPicPr>
        <p:blipFill>
          <a:blip r:embed="rId15"/>
          <a:stretch/>
        </p:blipFill>
        <p:spPr>
          <a:xfrm>
            <a:off x="4627440" y="6862680"/>
            <a:ext cx="2752200" cy="722160"/>
          </a:xfrm>
          <a:prstGeom prst="rect">
            <a:avLst/>
          </a:prstGeom>
          <a:ln>
            <a:noFill/>
          </a:ln>
        </p:spPr>
      </p:pic>
      <p:sp>
        <p:nvSpPr>
          <p:cNvPr id="82" name="PlaceHolder 1"/>
          <p:cNvSpPr>
            <a:spLocks noGrp="1"/>
          </p:cNvSpPr>
          <p:nvPr>
            <p:ph type="title"/>
          </p:nvPr>
        </p:nvSpPr>
        <p:spPr>
          <a:xfrm>
            <a:off x="599760" y="301320"/>
            <a:ext cx="10798200" cy="1261800"/>
          </a:xfrm>
          <a:prstGeom prst="rect">
            <a:avLst/>
          </a:prstGeom>
        </p:spPr>
        <p:txBody>
          <a:bodyPr lIns="0" tIns="0" rIns="0" bIns="0" anchor="ctr">
            <a:noAutofit/>
          </a:bodyPr>
          <a:lstStyle/>
          <a:p>
            <a:r>
              <a:rPr lang="id-ID" sz="1800" b="0" strike="noStrike" spc="-1">
                <a:solidFill>
                  <a:srgbClr val="000000"/>
                </a:solidFill>
                <a:latin typeface="Arial"/>
              </a:rPr>
              <a:t>Click to edit the title text format</a:t>
            </a:r>
          </a:p>
        </p:txBody>
      </p:sp>
      <p:sp>
        <p:nvSpPr>
          <p:cNvPr id="8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id-ID"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id-ID"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id-ID"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id-ID"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id-ID"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id-ID" sz="2000" b="0" strike="noStrike" spc="-1">
                <a:solidFill>
                  <a:srgbClr val="000000"/>
                </a:solidFill>
                <a:latin typeface="Arial"/>
              </a:rPr>
              <a:t>Seventh Outline Level</a:t>
            </a:r>
          </a:p>
        </p:txBody>
      </p:sp>
      <p:sp>
        <p:nvSpPr>
          <p:cNvPr id="84" name="TextShape 3"/>
          <p:cNvSpPr txBox="1"/>
          <p:nvPr/>
        </p:nvSpPr>
        <p:spPr>
          <a:xfrm>
            <a:off x="10539000" y="7061040"/>
            <a:ext cx="1458000" cy="427320"/>
          </a:xfrm>
          <a:prstGeom prst="rect">
            <a:avLst/>
          </a:prstGeom>
          <a:noFill/>
          <a:ln>
            <a:noFill/>
          </a:ln>
        </p:spPr>
        <p:txBody>
          <a:bodyPr lIns="90000" tIns="45000" rIns="90000" bIns="45000">
            <a:noAutofit/>
          </a:bodyPr>
          <a:lstStyle/>
          <a:p>
            <a:fld id="{93A14F76-4C1D-4910-B7C1-EEFE8FCFAEA6}" type="slidenum">
              <a:rPr lang="id-ID" sz="2400" b="0" strike="noStrike" spc="-1">
                <a:latin typeface="Times New Roman"/>
              </a:rPr>
              <a:t>‹#›</a:t>
            </a:fld>
            <a:endParaRPr lang="id-ID"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56465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99760" y="1665000"/>
            <a:ext cx="10798200" cy="1792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ctr">
              <a:lnSpc>
                <a:spcPct val="100000"/>
              </a:lnSpc>
            </a:pPr>
            <a:r>
              <a:rPr lang="en-US" sz="5400" b="0" strike="noStrike" spc="-1">
                <a:solidFill>
                  <a:srgbClr val="0066B3"/>
                </a:solidFill>
                <a:latin typeface="Arial"/>
                <a:ea typeface="DejaVu Sans"/>
              </a:rPr>
              <a:t>Middleware</a:t>
            </a:r>
            <a:r>
              <a:rPr lang="id-ID" sz="5400" b="0" strike="noStrike" spc="-1">
                <a:solidFill>
                  <a:srgbClr val="0066B3"/>
                </a:solidFill>
                <a:latin typeface="Arial"/>
                <a:ea typeface="DejaVu Sans"/>
              </a:rPr>
              <a:t> </a:t>
            </a:r>
            <a:endParaRPr lang="id-ID" sz="5400" b="0" strike="noStrike" spc="-1" dirty="0">
              <a:latin typeface="Arial"/>
            </a:endParaRPr>
          </a:p>
          <a:p>
            <a:pPr algn="ctr">
              <a:lnSpc>
                <a:spcPct val="100000"/>
              </a:lnSpc>
            </a:pPr>
            <a:r>
              <a:rPr lang="id-ID" sz="5400" b="0" strike="noStrike" spc="-1" dirty="0">
                <a:solidFill>
                  <a:srgbClr val="0070C0"/>
                </a:solidFill>
                <a:latin typeface="Arial"/>
                <a:ea typeface="DejaVu Sans"/>
              </a:rPr>
              <a:t>Laravel</a:t>
            </a:r>
            <a:r>
              <a:rPr lang="en-US" sz="5400" b="0" strike="noStrike" spc="-1" dirty="0">
                <a:solidFill>
                  <a:srgbClr val="0070C0"/>
                </a:solidFill>
                <a:latin typeface="Arial"/>
                <a:ea typeface="DejaVu Sans"/>
              </a:rPr>
              <a:t> </a:t>
            </a:r>
            <a:r>
              <a:rPr lang="id-ID" sz="5400" spc="-1" dirty="0">
                <a:solidFill>
                  <a:srgbClr val="0070C0"/>
                </a:solidFill>
              </a:rPr>
              <a:t>Framework</a:t>
            </a:r>
            <a:endParaRPr lang="id-ID" sz="5400" b="0" strike="noStrike" spc="-1" dirty="0">
              <a:latin typeface="Arial"/>
            </a:endParaRPr>
          </a:p>
        </p:txBody>
      </p:sp>
      <p:sp>
        <p:nvSpPr>
          <p:cNvPr id="128" name="CustomShape 2"/>
          <p:cNvSpPr/>
          <p:nvPr/>
        </p:nvSpPr>
        <p:spPr>
          <a:xfrm>
            <a:off x="552960" y="5216400"/>
            <a:ext cx="10789560" cy="159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id-ID" sz="3600" b="0" strike="noStrike" spc="-1">
              <a:latin typeface="Arial"/>
            </a:endParaRPr>
          </a:p>
        </p:txBody>
      </p:sp>
      <p:pic>
        <p:nvPicPr>
          <p:cNvPr id="3" name="Picture 2">
            <a:extLst>
              <a:ext uri="{FF2B5EF4-FFF2-40B4-BE49-F238E27FC236}">
                <a16:creationId xmlns:a16="http://schemas.microsoft.com/office/drawing/2014/main" id="{42534612-190D-4236-9668-B535F22BA204}"/>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428999" y="4999355"/>
            <a:ext cx="4572001" cy="25603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Route untuk Access Denied </a:t>
            </a:r>
            <a:endParaRPr lang="id-ID" sz="4400" spc="-1" dirty="0">
              <a:solidFill>
                <a:prstClr val="black"/>
              </a:solidFill>
            </a:endParaRPr>
          </a:p>
        </p:txBody>
      </p:sp>
      <p:sp>
        <p:nvSpPr>
          <p:cNvPr id="6" name="TextBox 5">
            <a:extLst>
              <a:ext uri="{FF2B5EF4-FFF2-40B4-BE49-F238E27FC236}">
                <a16:creationId xmlns:a16="http://schemas.microsoft.com/office/drawing/2014/main" id="{5BC66A0F-BBCB-5801-B737-179385BDB350}"/>
              </a:ext>
            </a:extLst>
          </p:cNvPr>
          <p:cNvSpPr txBox="1"/>
          <p:nvPr/>
        </p:nvSpPr>
        <p:spPr>
          <a:xfrm>
            <a:off x="695899" y="3243456"/>
            <a:ext cx="10606526" cy="1384995"/>
          </a:xfrm>
          <a:prstGeom prst="rect">
            <a:avLst/>
          </a:prstGeom>
          <a:noFill/>
        </p:spPr>
        <p:txBody>
          <a:bodyPr wrap="square">
            <a:spAutoFit/>
          </a:bodyPr>
          <a:lstStyle/>
          <a:p>
            <a:r>
              <a:rPr lang="en-US" sz="2800" b="0">
                <a:solidFill>
                  <a:srgbClr val="005CC5"/>
                </a:solidFill>
                <a:effectLst/>
                <a:latin typeface="Consolas" panose="020B0609020204030204" pitchFamily="49" charset="0"/>
              </a:rPr>
              <a:t>Route</a:t>
            </a:r>
            <a:r>
              <a:rPr lang="en-US" sz="2800" b="0">
                <a:solidFill>
                  <a:srgbClr val="D73A49"/>
                </a:solidFill>
                <a:effectLst/>
                <a:latin typeface="Consolas" panose="020B0609020204030204" pitchFamily="49" charset="0"/>
              </a:rPr>
              <a:t>::</a:t>
            </a:r>
            <a:r>
              <a:rPr lang="en-US" sz="2800" b="0">
                <a:solidFill>
                  <a:srgbClr val="6F42C1"/>
                </a:solidFill>
                <a:effectLst/>
                <a:latin typeface="Consolas" panose="020B0609020204030204" pitchFamily="49" charset="0"/>
              </a:rPr>
              <a:t>get</a:t>
            </a:r>
            <a:r>
              <a:rPr lang="en-US" sz="2800" b="0">
                <a:solidFill>
                  <a:srgbClr val="24292E"/>
                </a:solidFill>
                <a:effectLst/>
                <a:latin typeface="Consolas" panose="020B0609020204030204" pitchFamily="49" charset="0"/>
              </a:rPr>
              <a:t>(</a:t>
            </a:r>
            <a:r>
              <a:rPr lang="en-US" sz="2800" b="0">
                <a:solidFill>
                  <a:srgbClr val="032F62"/>
                </a:solidFill>
                <a:effectLst/>
                <a:latin typeface="Consolas" panose="020B0609020204030204" pitchFamily="49" charset="0"/>
              </a:rPr>
              <a:t>'/access-denied'</a:t>
            </a:r>
            <a:r>
              <a:rPr lang="en-US" sz="2800" b="0">
                <a:solidFill>
                  <a:srgbClr val="24292E"/>
                </a:solidFill>
                <a:effectLst/>
                <a:latin typeface="Consolas" panose="020B0609020204030204" pitchFamily="49" charset="0"/>
              </a:rPr>
              <a:t>, </a:t>
            </a:r>
            <a:r>
              <a:rPr lang="en-US" sz="2800" b="0">
                <a:solidFill>
                  <a:srgbClr val="D73A49"/>
                </a:solidFill>
                <a:effectLst/>
                <a:latin typeface="Consolas" panose="020B0609020204030204" pitchFamily="49" charset="0"/>
              </a:rPr>
              <a:t>function</a:t>
            </a:r>
            <a:r>
              <a:rPr lang="en-US" sz="2800" b="0">
                <a:solidFill>
                  <a:srgbClr val="24292E"/>
                </a:solidFill>
                <a:effectLst/>
                <a:latin typeface="Consolas" panose="020B0609020204030204" pitchFamily="49" charset="0"/>
              </a:rPr>
              <a:t> () {</a:t>
            </a:r>
          </a:p>
          <a:p>
            <a:r>
              <a:rPr lang="en-US" sz="2800" b="0">
                <a:solidFill>
                  <a:srgbClr val="24292E"/>
                </a:solidFill>
                <a:effectLst/>
                <a:latin typeface="Consolas" panose="020B0609020204030204" pitchFamily="49" charset="0"/>
              </a:rPr>
              <a:t>    </a:t>
            </a:r>
            <a:r>
              <a:rPr lang="en-US" sz="2800" b="0">
                <a:solidFill>
                  <a:srgbClr val="D73A49"/>
                </a:solidFill>
                <a:effectLst/>
                <a:latin typeface="Consolas" panose="020B0609020204030204" pitchFamily="49" charset="0"/>
              </a:rPr>
              <a:t>return</a:t>
            </a:r>
            <a:r>
              <a:rPr lang="en-US" sz="2800" b="0">
                <a:solidFill>
                  <a:srgbClr val="24292E"/>
                </a:solidFill>
                <a:effectLst/>
                <a:latin typeface="Consolas" panose="020B0609020204030204" pitchFamily="49" charset="0"/>
              </a:rPr>
              <a:t> </a:t>
            </a:r>
            <a:r>
              <a:rPr lang="en-US" sz="2800" b="0">
                <a:solidFill>
                  <a:srgbClr val="6F42C1"/>
                </a:solidFill>
                <a:effectLst/>
                <a:latin typeface="Consolas" panose="020B0609020204030204" pitchFamily="49" charset="0"/>
              </a:rPr>
              <a:t>view</a:t>
            </a:r>
            <a:r>
              <a:rPr lang="en-US" sz="2800" b="0">
                <a:solidFill>
                  <a:srgbClr val="24292E"/>
                </a:solidFill>
                <a:effectLst/>
                <a:latin typeface="Consolas" panose="020B0609020204030204" pitchFamily="49" charset="0"/>
              </a:rPr>
              <a:t>(</a:t>
            </a:r>
            <a:r>
              <a:rPr lang="en-US" sz="2800" b="0">
                <a:solidFill>
                  <a:srgbClr val="032F62"/>
                </a:solidFill>
                <a:effectLst/>
                <a:latin typeface="Consolas" panose="020B0609020204030204" pitchFamily="49" charset="0"/>
              </a:rPr>
              <a:t>'admin.access_denied'</a:t>
            </a:r>
            <a:r>
              <a:rPr lang="en-US" sz="2800" b="0">
                <a:solidFill>
                  <a:srgbClr val="24292E"/>
                </a:solidFill>
                <a:effectLst/>
                <a:latin typeface="Consolas" panose="020B0609020204030204" pitchFamily="49" charset="0"/>
              </a:rPr>
              <a:t>);</a:t>
            </a:r>
          </a:p>
          <a:p>
            <a:r>
              <a:rPr lang="en-US" sz="2800" b="0">
                <a:solidFill>
                  <a:srgbClr val="24292E"/>
                </a:solidFill>
                <a:effectLst/>
                <a:latin typeface="Consolas" panose="020B0609020204030204" pitchFamily="49" charset="0"/>
              </a:rPr>
              <a:t>});</a:t>
            </a:r>
          </a:p>
        </p:txBody>
      </p:sp>
    </p:spTree>
    <p:extLst>
      <p:ext uri="{BB962C8B-B14F-4D97-AF65-F5344CB8AC3E}">
        <p14:creationId xmlns:p14="http://schemas.microsoft.com/office/powerpoint/2010/main" val="2417047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View untuk Access Denied </a:t>
            </a:r>
            <a:endParaRPr lang="id-ID" sz="4400" spc="-1" dirty="0">
              <a:solidFill>
                <a:prstClr val="black"/>
              </a:solidFill>
            </a:endParaRPr>
          </a:p>
        </p:txBody>
      </p:sp>
      <p:sp>
        <p:nvSpPr>
          <p:cNvPr id="5" name="TextBox 4">
            <a:extLst>
              <a:ext uri="{FF2B5EF4-FFF2-40B4-BE49-F238E27FC236}">
                <a16:creationId xmlns:a16="http://schemas.microsoft.com/office/drawing/2014/main" id="{80455974-93B6-E6B8-9C3C-7E4DB26E7749}"/>
              </a:ext>
            </a:extLst>
          </p:cNvPr>
          <p:cNvSpPr txBox="1"/>
          <p:nvPr/>
        </p:nvSpPr>
        <p:spPr>
          <a:xfrm>
            <a:off x="600062" y="2210603"/>
            <a:ext cx="10798200" cy="4401205"/>
          </a:xfrm>
          <a:prstGeom prst="rect">
            <a:avLst/>
          </a:prstGeom>
          <a:noFill/>
        </p:spPr>
        <p:txBody>
          <a:bodyPr wrap="square">
            <a:spAutoFit/>
          </a:bodyPr>
          <a:lstStyle/>
          <a:p>
            <a:r>
              <a:rPr lang="en-US" sz="2800" b="0">
                <a:solidFill>
                  <a:srgbClr val="24292E"/>
                </a:solidFill>
                <a:effectLst/>
                <a:latin typeface="Consolas" panose="020B0609020204030204" pitchFamily="49" charset="0"/>
              </a:rPr>
              <a:t>&lt;</a:t>
            </a:r>
            <a:r>
              <a:rPr lang="en-US" sz="2800" b="0">
                <a:solidFill>
                  <a:srgbClr val="22863A"/>
                </a:solidFill>
                <a:effectLst/>
                <a:latin typeface="Consolas" panose="020B0609020204030204" pitchFamily="49" charset="0"/>
              </a:rPr>
              <a:t>div</a:t>
            </a:r>
            <a:r>
              <a:rPr lang="en-US" sz="2800" b="0">
                <a:solidFill>
                  <a:srgbClr val="24292E"/>
                </a:solidFill>
                <a:effectLst/>
                <a:latin typeface="Consolas" panose="020B0609020204030204" pitchFamily="49" charset="0"/>
              </a:rPr>
              <a:t> </a:t>
            </a:r>
            <a:r>
              <a:rPr lang="en-US" sz="2800" b="0">
                <a:solidFill>
                  <a:srgbClr val="6F42C1"/>
                </a:solidFill>
                <a:effectLst/>
                <a:latin typeface="Consolas" panose="020B0609020204030204" pitchFamily="49" charset="0"/>
              </a:rPr>
              <a:t>class</a:t>
            </a:r>
            <a:r>
              <a:rPr lang="en-US" sz="2800" b="0">
                <a:solidFill>
                  <a:srgbClr val="24292E"/>
                </a:solidFill>
                <a:effectLst/>
                <a:latin typeface="Consolas" panose="020B0609020204030204" pitchFamily="49" charset="0"/>
              </a:rPr>
              <a:t>=</a:t>
            </a:r>
            <a:r>
              <a:rPr lang="en-US" sz="2800" b="0">
                <a:solidFill>
                  <a:srgbClr val="032F62"/>
                </a:solidFill>
                <a:effectLst/>
                <a:latin typeface="Consolas" panose="020B0609020204030204" pitchFamily="49" charset="0"/>
              </a:rPr>
              <a:t>"row align-items-center"</a:t>
            </a:r>
            <a:r>
              <a:rPr lang="en-US" sz="2800" b="0">
                <a:solidFill>
                  <a:srgbClr val="24292E"/>
                </a:solidFill>
                <a:effectLst/>
                <a:latin typeface="Consolas" panose="020B0609020204030204" pitchFamily="49" charset="0"/>
              </a:rPr>
              <a:t>&gt;</a:t>
            </a:r>
          </a:p>
          <a:p>
            <a:r>
              <a:rPr lang="en-US" sz="2800">
                <a:solidFill>
                  <a:srgbClr val="24292E"/>
                </a:solidFill>
                <a:latin typeface="Consolas" panose="020B0609020204030204" pitchFamily="49" charset="0"/>
              </a:rPr>
              <a:t>  </a:t>
            </a:r>
            <a:r>
              <a:rPr lang="en-US" sz="2800" b="0">
                <a:solidFill>
                  <a:srgbClr val="24292E"/>
                </a:solidFill>
                <a:effectLst/>
                <a:latin typeface="Consolas" panose="020B0609020204030204" pitchFamily="49" charset="0"/>
              </a:rPr>
              <a:t>&lt;</a:t>
            </a:r>
            <a:r>
              <a:rPr lang="en-US" sz="2800" b="0">
                <a:solidFill>
                  <a:srgbClr val="22863A"/>
                </a:solidFill>
                <a:effectLst/>
                <a:latin typeface="Consolas" panose="020B0609020204030204" pitchFamily="49" charset="0"/>
              </a:rPr>
              <a:t>div</a:t>
            </a:r>
            <a:r>
              <a:rPr lang="en-US" sz="2800" b="0">
                <a:solidFill>
                  <a:srgbClr val="24292E"/>
                </a:solidFill>
                <a:effectLst/>
                <a:latin typeface="Consolas" panose="020B0609020204030204" pitchFamily="49" charset="0"/>
              </a:rPr>
              <a:t> </a:t>
            </a:r>
            <a:r>
              <a:rPr lang="en-US" sz="2800" b="0">
                <a:solidFill>
                  <a:srgbClr val="6F42C1"/>
                </a:solidFill>
                <a:effectLst/>
                <a:latin typeface="Consolas" panose="020B0609020204030204" pitchFamily="49" charset="0"/>
              </a:rPr>
              <a:t>class</a:t>
            </a:r>
            <a:r>
              <a:rPr lang="en-US" sz="2800" b="0">
                <a:solidFill>
                  <a:srgbClr val="24292E"/>
                </a:solidFill>
                <a:effectLst/>
                <a:latin typeface="Consolas" panose="020B0609020204030204" pitchFamily="49" charset="0"/>
              </a:rPr>
              <a:t>=</a:t>
            </a:r>
            <a:r>
              <a:rPr lang="en-US" sz="2800" b="0">
                <a:solidFill>
                  <a:srgbClr val="032F62"/>
                </a:solidFill>
                <a:effectLst/>
                <a:latin typeface="Consolas" panose="020B0609020204030204" pitchFamily="49" charset="0"/>
              </a:rPr>
              <a:t>"col-12 col-md-7"</a:t>
            </a:r>
            <a:r>
              <a:rPr lang="en-US" sz="2800" b="0">
                <a:solidFill>
                  <a:srgbClr val="24292E"/>
                </a:solidFill>
                <a:effectLst/>
                <a:latin typeface="Consolas" panose="020B0609020204030204" pitchFamily="49" charset="0"/>
              </a:rPr>
              <a:t>&gt;</a:t>
            </a:r>
          </a:p>
          <a:p>
            <a:r>
              <a:rPr lang="en-US" sz="2800" b="0">
                <a:solidFill>
                  <a:srgbClr val="24292E"/>
                </a:solidFill>
                <a:effectLst/>
                <a:latin typeface="Consolas" panose="020B0609020204030204" pitchFamily="49" charset="0"/>
              </a:rPr>
              <a:t>    &lt;</a:t>
            </a:r>
            <a:r>
              <a:rPr lang="en-US" sz="2800" b="0">
                <a:solidFill>
                  <a:srgbClr val="22863A"/>
                </a:solidFill>
                <a:effectLst/>
                <a:latin typeface="Consolas" panose="020B0609020204030204" pitchFamily="49" charset="0"/>
              </a:rPr>
              <a:t>div</a:t>
            </a:r>
            <a:r>
              <a:rPr lang="en-US" sz="2800" b="0">
                <a:solidFill>
                  <a:srgbClr val="24292E"/>
                </a:solidFill>
                <a:effectLst/>
                <a:latin typeface="Consolas" panose="020B0609020204030204" pitchFamily="49" charset="0"/>
              </a:rPr>
              <a:t> </a:t>
            </a:r>
            <a:r>
              <a:rPr lang="en-US" sz="2800" b="0">
                <a:solidFill>
                  <a:srgbClr val="6F42C1"/>
                </a:solidFill>
                <a:effectLst/>
                <a:latin typeface="Consolas" panose="020B0609020204030204" pitchFamily="49" charset="0"/>
              </a:rPr>
              <a:t>class</a:t>
            </a:r>
            <a:r>
              <a:rPr lang="en-US" sz="2800" b="0">
                <a:solidFill>
                  <a:srgbClr val="24292E"/>
                </a:solidFill>
                <a:effectLst/>
                <a:latin typeface="Consolas" panose="020B0609020204030204" pitchFamily="49" charset="0"/>
              </a:rPr>
              <a:t>=</a:t>
            </a:r>
            <a:r>
              <a:rPr lang="en-US" sz="2800" b="0">
                <a:solidFill>
                  <a:srgbClr val="032F62"/>
                </a:solidFill>
                <a:effectLst/>
                <a:latin typeface="Consolas" panose="020B0609020204030204" pitchFamily="49" charset="0"/>
              </a:rPr>
              <a:t>"cta-text mb-50"</a:t>
            </a:r>
            <a:r>
              <a:rPr lang="en-US" sz="2800" b="0">
                <a:solidFill>
                  <a:srgbClr val="24292E"/>
                </a:solidFill>
                <a:effectLst/>
                <a:latin typeface="Consolas" panose="020B0609020204030204" pitchFamily="49" charset="0"/>
              </a:rPr>
              <a:t>&gt;</a:t>
            </a:r>
          </a:p>
          <a:p>
            <a:r>
              <a:rPr lang="en-US" sz="2800" b="0">
                <a:solidFill>
                  <a:srgbClr val="24292E"/>
                </a:solidFill>
                <a:effectLst/>
                <a:latin typeface="Consolas" panose="020B0609020204030204" pitchFamily="49" charset="0"/>
              </a:rPr>
              <a:t>      &lt;</a:t>
            </a:r>
            <a:r>
              <a:rPr lang="en-US" sz="2800" b="0">
                <a:solidFill>
                  <a:srgbClr val="22863A"/>
                </a:solidFill>
                <a:effectLst/>
                <a:latin typeface="Consolas" panose="020B0609020204030204" pitchFamily="49" charset="0"/>
              </a:rPr>
              <a:t>h2</a:t>
            </a:r>
            <a:r>
              <a:rPr lang="en-US" sz="2800" b="0">
                <a:solidFill>
                  <a:srgbClr val="24292E"/>
                </a:solidFill>
                <a:effectLst/>
                <a:latin typeface="Consolas" panose="020B0609020204030204" pitchFamily="49" charset="0"/>
              </a:rPr>
              <a:t>&gt;Access Denied !!!&lt;/</a:t>
            </a:r>
            <a:r>
              <a:rPr lang="en-US" sz="2800" b="0">
                <a:solidFill>
                  <a:srgbClr val="22863A"/>
                </a:solidFill>
                <a:effectLst/>
                <a:latin typeface="Consolas" panose="020B0609020204030204" pitchFamily="49" charset="0"/>
              </a:rPr>
              <a:t>h2</a:t>
            </a:r>
            <a:r>
              <a:rPr lang="en-US" sz="2800" b="0">
                <a:solidFill>
                  <a:srgbClr val="24292E"/>
                </a:solidFill>
                <a:effectLst/>
                <a:latin typeface="Consolas" panose="020B0609020204030204" pitchFamily="49" charset="0"/>
              </a:rPr>
              <a:t>&gt;</a:t>
            </a:r>
          </a:p>
          <a:p>
            <a:r>
              <a:rPr lang="en-US" sz="2800" b="0">
                <a:solidFill>
                  <a:srgbClr val="24292E"/>
                </a:solidFill>
                <a:effectLst/>
                <a:latin typeface="Consolas" panose="020B0609020204030204" pitchFamily="49" charset="0"/>
              </a:rPr>
              <a:t>        &lt;</a:t>
            </a:r>
            <a:r>
              <a:rPr lang="en-US" sz="2800" b="0">
                <a:solidFill>
                  <a:srgbClr val="22863A"/>
                </a:solidFill>
                <a:effectLst/>
                <a:latin typeface="Consolas" panose="020B0609020204030204" pitchFamily="49" charset="0"/>
              </a:rPr>
              <a:t>h6</a:t>
            </a:r>
            <a:r>
              <a:rPr lang="en-US" sz="2800" b="0">
                <a:solidFill>
                  <a:srgbClr val="24292E"/>
                </a:solidFill>
                <a:effectLst/>
                <a:latin typeface="Consolas" panose="020B0609020204030204" pitchFamily="49" charset="0"/>
              </a:rPr>
              <a:t>&gt;</a:t>
            </a:r>
          </a:p>
          <a:p>
            <a:r>
              <a:rPr lang="en-US" sz="2800">
                <a:solidFill>
                  <a:srgbClr val="24292E"/>
                </a:solidFill>
                <a:latin typeface="Consolas" panose="020B0609020204030204" pitchFamily="49" charset="0"/>
              </a:rPr>
              <a:t>		</a:t>
            </a:r>
            <a:r>
              <a:rPr lang="en-US" sz="2800" b="0">
                <a:solidFill>
                  <a:srgbClr val="24292E"/>
                </a:solidFill>
                <a:effectLst/>
                <a:latin typeface="Consolas" panose="020B0609020204030204" pitchFamily="49" charset="0"/>
              </a:rPr>
              <a:t>Maaf Anda Terlarang Akses Halaman Ini !!!</a:t>
            </a:r>
          </a:p>
          <a:p>
            <a:r>
              <a:rPr lang="en-US" sz="2800">
                <a:solidFill>
                  <a:srgbClr val="24292E"/>
                </a:solidFill>
                <a:latin typeface="Consolas" panose="020B0609020204030204" pitchFamily="49" charset="0"/>
              </a:rPr>
              <a:t>        </a:t>
            </a:r>
            <a:r>
              <a:rPr lang="en-US" sz="2800" b="0">
                <a:solidFill>
                  <a:srgbClr val="24292E"/>
                </a:solidFill>
                <a:effectLst/>
                <a:latin typeface="Consolas" panose="020B0609020204030204" pitchFamily="49" charset="0"/>
              </a:rPr>
              <a:t>&lt;/</a:t>
            </a:r>
            <a:r>
              <a:rPr lang="en-US" sz="2800" b="0">
                <a:solidFill>
                  <a:srgbClr val="22863A"/>
                </a:solidFill>
                <a:effectLst/>
                <a:latin typeface="Consolas" panose="020B0609020204030204" pitchFamily="49" charset="0"/>
              </a:rPr>
              <a:t>h6</a:t>
            </a:r>
            <a:r>
              <a:rPr lang="en-US" sz="2800" b="0">
                <a:solidFill>
                  <a:srgbClr val="24292E"/>
                </a:solidFill>
                <a:effectLst/>
                <a:latin typeface="Consolas" panose="020B0609020204030204" pitchFamily="49" charset="0"/>
              </a:rPr>
              <a:t>&gt;</a:t>
            </a:r>
          </a:p>
          <a:p>
            <a:r>
              <a:rPr lang="en-US" sz="2800" b="0">
                <a:solidFill>
                  <a:srgbClr val="24292E"/>
                </a:solidFill>
                <a:effectLst/>
                <a:latin typeface="Consolas" panose="020B0609020204030204" pitchFamily="49" charset="0"/>
              </a:rPr>
              <a:t>    &lt;/</a:t>
            </a:r>
            <a:r>
              <a:rPr lang="en-US" sz="2800" b="0">
                <a:solidFill>
                  <a:srgbClr val="22863A"/>
                </a:solidFill>
                <a:effectLst/>
                <a:latin typeface="Consolas" panose="020B0609020204030204" pitchFamily="49" charset="0"/>
              </a:rPr>
              <a:t>div</a:t>
            </a:r>
            <a:r>
              <a:rPr lang="en-US" sz="2800" b="0">
                <a:solidFill>
                  <a:srgbClr val="24292E"/>
                </a:solidFill>
                <a:effectLst/>
                <a:latin typeface="Consolas" panose="020B0609020204030204" pitchFamily="49" charset="0"/>
              </a:rPr>
              <a:t>&gt;</a:t>
            </a:r>
          </a:p>
          <a:p>
            <a:r>
              <a:rPr lang="en-US" sz="2800" b="0">
                <a:solidFill>
                  <a:srgbClr val="24292E"/>
                </a:solidFill>
                <a:effectLst/>
                <a:latin typeface="Consolas" panose="020B0609020204030204" pitchFamily="49" charset="0"/>
              </a:rPr>
              <a:t>   &lt;/</a:t>
            </a:r>
            <a:r>
              <a:rPr lang="en-US" sz="2800" b="0">
                <a:solidFill>
                  <a:srgbClr val="22863A"/>
                </a:solidFill>
                <a:effectLst/>
                <a:latin typeface="Consolas" panose="020B0609020204030204" pitchFamily="49" charset="0"/>
              </a:rPr>
              <a:t>div</a:t>
            </a:r>
            <a:r>
              <a:rPr lang="en-US" sz="2800" b="0">
                <a:solidFill>
                  <a:srgbClr val="24292E"/>
                </a:solidFill>
                <a:effectLst/>
                <a:latin typeface="Consolas" panose="020B0609020204030204" pitchFamily="49" charset="0"/>
              </a:rPr>
              <a:t>&gt;</a:t>
            </a:r>
          </a:p>
          <a:p>
            <a:r>
              <a:rPr lang="en-US" sz="2800" b="0">
                <a:solidFill>
                  <a:srgbClr val="24292E"/>
                </a:solidFill>
                <a:effectLst/>
                <a:latin typeface="Consolas" panose="020B0609020204030204" pitchFamily="49" charset="0"/>
              </a:rPr>
              <a:t>&lt;/</a:t>
            </a:r>
            <a:r>
              <a:rPr lang="en-US" sz="2800" b="0">
                <a:solidFill>
                  <a:srgbClr val="22863A"/>
                </a:solidFill>
                <a:effectLst/>
                <a:latin typeface="Consolas" panose="020B0609020204030204" pitchFamily="49" charset="0"/>
              </a:rPr>
              <a:t>div</a:t>
            </a:r>
            <a:r>
              <a:rPr lang="en-US" sz="2800" b="0">
                <a:solidFill>
                  <a:srgbClr val="24292E"/>
                </a:solidFill>
                <a:effectLst/>
                <a:latin typeface="Consolas" panose="020B0609020204030204" pitchFamily="49" charset="0"/>
              </a:rPr>
              <a:t>&gt;</a:t>
            </a:r>
          </a:p>
        </p:txBody>
      </p:sp>
    </p:spTree>
    <p:extLst>
      <p:ext uri="{BB962C8B-B14F-4D97-AF65-F5344CB8AC3E}">
        <p14:creationId xmlns:p14="http://schemas.microsoft.com/office/powerpoint/2010/main" val="133742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Edit Function Handle</a:t>
            </a:r>
            <a:endParaRPr lang="id-ID" sz="4400" spc="-1" dirty="0">
              <a:solidFill>
                <a:prstClr val="black"/>
              </a:solidFill>
            </a:endParaRPr>
          </a:p>
        </p:txBody>
      </p:sp>
      <p:pic>
        <p:nvPicPr>
          <p:cNvPr id="3" name="Picture 2">
            <a:extLst>
              <a:ext uri="{FF2B5EF4-FFF2-40B4-BE49-F238E27FC236}">
                <a16:creationId xmlns:a16="http://schemas.microsoft.com/office/drawing/2014/main" id="{AEEC87AD-D936-3D52-C69E-581B81C7E04F}"/>
              </a:ext>
            </a:extLst>
          </p:cNvPr>
          <p:cNvPicPr>
            <a:picLocks noChangeAspect="1"/>
          </p:cNvPicPr>
          <p:nvPr/>
        </p:nvPicPr>
        <p:blipFill>
          <a:blip r:embed="rId4"/>
          <a:stretch>
            <a:fillRect/>
          </a:stretch>
        </p:blipFill>
        <p:spPr>
          <a:xfrm>
            <a:off x="1553666" y="2033742"/>
            <a:ext cx="8890991" cy="4997030"/>
          </a:xfrm>
          <a:prstGeom prst="rect">
            <a:avLst/>
          </a:prstGeom>
        </p:spPr>
      </p:pic>
    </p:spTree>
    <p:extLst>
      <p:ext uri="{BB962C8B-B14F-4D97-AF65-F5344CB8AC3E}">
        <p14:creationId xmlns:p14="http://schemas.microsoft.com/office/powerpoint/2010/main" val="829811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Single Middleware pada Routes</a:t>
            </a:r>
            <a:endParaRPr lang="id-ID" sz="4400" spc="-1" dirty="0">
              <a:solidFill>
                <a:prstClr val="black"/>
              </a:solidFill>
            </a:endParaRPr>
          </a:p>
        </p:txBody>
      </p:sp>
      <p:sp>
        <p:nvSpPr>
          <p:cNvPr id="7" name="TextBox 6">
            <a:extLst>
              <a:ext uri="{FF2B5EF4-FFF2-40B4-BE49-F238E27FC236}">
                <a16:creationId xmlns:a16="http://schemas.microsoft.com/office/drawing/2014/main" id="{40F9B378-59CA-D59D-B7A9-D5643E76E4AC}"/>
              </a:ext>
            </a:extLst>
          </p:cNvPr>
          <p:cNvSpPr txBox="1"/>
          <p:nvPr/>
        </p:nvSpPr>
        <p:spPr>
          <a:xfrm>
            <a:off x="600062" y="2518463"/>
            <a:ext cx="10798200" cy="2554545"/>
          </a:xfrm>
          <a:prstGeom prst="rect">
            <a:avLst/>
          </a:prstGeom>
          <a:noFill/>
        </p:spPr>
        <p:txBody>
          <a:bodyPr wrap="square">
            <a:spAutoFit/>
          </a:bodyPr>
          <a:lstStyle/>
          <a:p>
            <a:r>
              <a:rPr lang="en-US" sz="3200"/>
              <a:t>Edit file routes/web.php</a:t>
            </a:r>
          </a:p>
          <a:p>
            <a:endParaRPr lang="en-US" sz="3200"/>
          </a:p>
          <a:p>
            <a:r>
              <a:rPr lang="en-US" sz="3200" b="1">
                <a:latin typeface="Consolas" panose="020B0609020204030204" pitchFamily="49" charset="0"/>
              </a:rPr>
              <a:t>Route::get(‘some-route’, ‘SomeController@index’)</a:t>
            </a:r>
          </a:p>
          <a:p>
            <a:r>
              <a:rPr lang="en-US" sz="3200" b="1">
                <a:latin typeface="Consolas" panose="020B0609020204030204" pitchFamily="49" charset="0"/>
              </a:rPr>
              <a:t>-&gt;middleware(‘peran’);</a:t>
            </a:r>
          </a:p>
        </p:txBody>
      </p:sp>
    </p:spTree>
    <p:extLst>
      <p:ext uri="{BB962C8B-B14F-4D97-AF65-F5344CB8AC3E}">
        <p14:creationId xmlns:p14="http://schemas.microsoft.com/office/powerpoint/2010/main" val="204683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Multiple Middleware pada Routes</a:t>
            </a:r>
            <a:endParaRPr lang="id-ID" sz="4400" spc="-1" dirty="0">
              <a:solidFill>
                <a:prstClr val="black"/>
              </a:solidFill>
            </a:endParaRPr>
          </a:p>
        </p:txBody>
      </p:sp>
      <p:sp>
        <p:nvSpPr>
          <p:cNvPr id="7" name="TextBox 6">
            <a:extLst>
              <a:ext uri="{FF2B5EF4-FFF2-40B4-BE49-F238E27FC236}">
                <a16:creationId xmlns:a16="http://schemas.microsoft.com/office/drawing/2014/main" id="{40F9B378-59CA-D59D-B7A9-D5643E76E4AC}"/>
              </a:ext>
            </a:extLst>
          </p:cNvPr>
          <p:cNvSpPr txBox="1"/>
          <p:nvPr/>
        </p:nvSpPr>
        <p:spPr>
          <a:xfrm>
            <a:off x="600062" y="2518463"/>
            <a:ext cx="10798200" cy="2554545"/>
          </a:xfrm>
          <a:prstGeom prst="rect">
            <a:avLst/>
          </a:prstGeom>
          <a:noFill/>
        </p:spPr>
        <p:txBody>
          <a:bodyPr wrap="square">
            <a:spAutoFit/>
          </a:bodyPr>
          <a:lstStyle/>
          <a:p>
            <a:r>
              <a:rPr lang="en-US" sz="3200"/>
              <a:t>Edit file routes/web.php</a:t>
            </a:r>
          </a:p>
          <a:p>
            <a:endParaRPr lang="en-US" sz="3200" b="1">
              <a:latin typeface="Consolas" panose="020B0609020204030204" pitchFamily="49" charset="0"/>
            </a:endParaRPr>
          </a:p>
          <a:p>
            <a:r>
              <a:rPr lang="en-US" sz="3200" b="1">
                <a:latin typeface="Consolas" panose="020B0609020204030204" pitchFamily="49" charset="0"/>
              </a:rPr>
              <a:t>Route::get('some-route',</a:t>
            </a:r>
          </a:p>
          <a:p>
            <a:r>
              <a:rPr lang="en-US" sz="3200" b="1">
                <a:latin typeface="Consolas" panose="020B0609020204030204" pitchFamily="49" charset="0"/>
              </a:rPr>
              <a:t> 'SomeController@index')</a:t>
            </a:r>
          </a:p>
          <a:p>
            <a:r>
              <a:rPr lang="en-US" sz="3200" b="1">
                <a:latin typeface="Consolas" panose="020B0609020204030204" pitchFamily="49" charset="0"/>
              </a:rPr>
              <a:t>-&gt;middleware('auth','peran');</a:t>
            </a:r>
          </a:p>
        </p:txBody>
      </p:sp>
    </p:spTree>
    <p:extLst>
      <p:ext uri="{BB962C8B-B14F-4D97-AF65-F5344CB8AC3E}">
        <p14:creationId xmlns:p14="http://schemas.microsoft.com/office/powerpoint/2010/main" val="3346495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Middleware Groups pada Routes</a:t>
            </a:r>
            <a:endParaRPr lang="id-ID" sz="4400" spc="-1" dirty="0">
              <a:solidFill>
                <a:prstClr val="black"/>
              </a:solidFill>
            </a:endParaRPr>
          </a:p>
        </p:txBody>
      </p:sp>
      <p:sp>
        <p:nvSpPr>
          <p:cNvPr id="5" name="TextBox 4">
            <a:extLst>
              <a:ext uri="{FF2B5EF4-FFF2-40B4-BE49-F238E27FC236}">
                <a16:creationId xmlns:a16="http://schemas.microsoft.com/office/drawing/2014/main" id="{ACE96973-E332-F306-027C-C418F30DB1CC}"/>
              </a:ext>
            </a:extLst>
          </p:cNvPr>
          <p:cNvSpPr txBox="1"/>
          <p:nvPr/>
        </p:nvSpPr>
        <p:spPr>
          <a:xfrm>
            <a:off x="600062" y="1827899"/>
            <a:ext cx="10798200" cy="5509200"/>
          </a:xfrm>
          <a:prstGeom prst="rect">
            <a:avLst/>
          </a:prstGeom>
          <a:noFill/>
        </p:spPr>
        <p:txBody>
          <a:bodyPr wrap="square">
            <a:spAutoFit/>
          </a:bodyPr>
          <a:lstStyle/>
          <a:p>
            <a:r>
              <a:rPr lang="en-US" sz="3200"/>
              <a:t>Edit file routes/web.php</a:t>
            </a:r>
          </a:p>
          <a:p>
            <a:endParaRPr lang="en-US" sz="3200"/>
          </a:p>
          <a:p>
            <a:r>
              <a:rPr lang="en-US" sz="3200" b="1">
                <a:latin typeface="Consolas" panose="020B0609020204030204" pitchFamily="49" charset="0"/>
              </a:rPr>
              <a:t>Route::group(['middleware' =&gt; ['admin']], function () {</a:t>
            </a:r>
          </a:p>
          <a:p>
            <a:r>
              <a:rPr lang="en-US" sz="3200" b="1">
                <a:latin typeface="Consolas" panose="020B0609020204030204" pitchFamily="49" charset="0"/>
              </a:rPr>
              <a:t>  Route::get('home', 'HomeController@index');</a:t>
            </a:r>
          </a:p>
          <a:p>
            <a:r>
              <a:rPr lang="en-US" sz="3200" b="1">
                <a:latin typeface="Consolas" panose="020B0609020204030204" pitchFamily="49" charset="0"/>
              </a:rPr>
              <a:t>});</a:t>
            </a:r>
          </a:p>
          <a:p>
            <a:endParaRPr lang="en-US" sz="3200" b="1">
              <a:latin typeface="Consolas" panose="020B0609020204030204" pitchFamily="49" charset="0"/>
            </a:endParaRPr>
          </a:p>
          <a:p>
            <a:r>
              <a:rPr lang="en-US" sz="3200" b="1">
                <a:latin typeface="Consolas" panose="020B0609020204030204" pitchFamily="49" charset="0"/>
              </a:rPr>
              <a:t>Route::middleware(['auth', 'admin'])</a:t>
            </a:r>
          </a:p>
          <a:p>
            <a:r>
              <a:rPr lang="en-US" sz="3200" b="1">
                <a:latin typeface="Consolas" panose="020B0609020204030204" pitchFamily="49" charset="0"/>
              </a:rPr>
              <a:t>-&gt;group(function () {</a:t>
            </a:r>
          </a:p>
          <a:p>
            <a:r>
              <a:rPr lang="en-US" sz="3200" b="1">
                <a:latin typeface="Consolas" panose="020B0609020204030204" pitchFamily="49" charset="0"/>
              </a:rPr>
              <a:t>    Route::get('home', 'HomeController@index');</a:t>
            </a:r>
          </a:p>
          <a:p>
            <a:r>
              <a:rPr lang="en-US" sz="3200" b="1">
                <a:latin typeface="Consolas" panose="020B0609020204030204" pitchFamily="49" charset="0"/>
              </a:rPr>
              <a:t>});</a:t>
            </a:r>
          </a:p>
        </p:txBody>
      </p:sp>
    </p:spTree>
    <p:extLst>
      <p:ext uri="{BB962C8B-B14F-4D97-AF65-F5344CB8AC3E}">
        <p14:creationId xmlns:p14="http://schemas.microsoft.com/office/powerpoint/2010/main" val="1613793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Middleware pada Controller</a:t>
            </a:r>
            <a:endParaRPr lang="id-ID" sz="4400" spc="-1" dirty="0">
              <a:solidFill>
                <a:prstClr val="black"/>
              </a:solidFill>
            </a:endParaRPr>
          </a:p>
        </p:txBody>
      </p:sp>
      <p:sp>
        <p:nvSpPr>
          <p:cNvPr id="6" name="TextBox 5">
            <a:extLst>
              <a:ext uri="{FF2B5EF4-FFF2-40B4-BE49-F238E27FC236}">
                <a16:creationId xmlns:a16="http://schemas.microsoft.com/office/drawing/2014/main" id="{06FCEA1D-6F3C-688C-CCE7-74DC7DD20B62}"/>
              </a:ext>
            </a:extLst>
          </p:cNvPr>
          <p:cNvSpPr txBox="1"/>
          <p:nvPr/>
        </p:nvSpPr>
        <p:spPr>
          <a:xfrm>
            <a:off x="600062" y="1656605"/>
            <a:ext cx="10798200" cy="5386090"/>
          </a:xfrm>
          <a:prstGeom prst="rect">
            <a:avLst/>
          </a:prstGeom>
          <a:noFill/>
        </p:spPr>
        <p:txBody>
          <a:bodyPr wrap="square">
            <a:spAutoFit/>
          </a:bodyPr>
          <a:lstStyle/>
          <a:p>
            <a:pPr algn="just"/>
            <a:r>
              <a:rPr lang="en-US" sz="3200"/>
              <a:t>Jika ingin menambahkan middleware pada controller bisa tambahkan method middleware() pada contructor class</a:t>
            </a:r>
          </a:p>
          <a:p>
            <a:r>
              <a:rPr lang="en-US" sz="2800" b="1">
                <a:latin typeface="Consolas" panose="020B0609020204030204" pitchFamily="49" charset="0"/>
              </a:rPr>
              <a:t>&lt;?php</a:t>
            </a:r>
          </a:p>
          <a:p>
            <a:r>
              <a:rPr lang="en-US" sz="2800" b="1">
                <a:latin typeface="Consolas" panose="020B0609020204030204" pitchFamily="49" charset="0"/>
              </a:rPr>
              <a:t>namespace App\Http\Controllers;</a:t>
            </a:r>
          </a:p>
          <a:p>
            <a:r>
              <a:rPr lang="en-US" sz="2800" b="1">
                <a:latin typeface="Consolas" panose="020B0609020204030204" pitchFamily="49" charset="0"/>
              </a:rPr>
              <a:t>use Illuminate\Http\Request;</a:t>
            </a:r>
          </a:p>
          <a:p>
            <a:r>
              <a:rPr lang="en-US" sz="2800" b="1">
                <a:latin typeface="Consolas" panose="020B0609020204030204" pitchFamily="49" charset="0"/>
              </a:rPr>
              <a:t>class SomeController extends Controller</a:t>
            </a:r>
          </a:p>
          <a:p>
            <a:r>
              <a:rPr lang="en-US" sz="2800" b="1">
                <a:latin typeface="Consolas" panose="020B0609020204030204" pitchFamily="49" charset="0"/>
              </a:rPr>
              <a:t>{</a:t>
            </a:r>
          </a:p>
          <a:p>
            <a:r>
              <a:rPr lang="en-US" sz="2800" b="1">
                <a:latin typeface="Consolas" panose="020B0609020204030204" pitchFamily="49" charset="0"/>
              </a:rPr>
              <a:t> function __construct()</a:t>
            </a:r>
          </a:p>
          <a:p>
            <a:r>
              <a:rPr lang="en-US" sz="2800" b="1">
                <a:latin typeface="Consolas" panose="020B0609020204030204" pitchFamily="49" charset="0"/>
              </a:rPr>
              <a:t> {</a:t>
            </a:r>
          </a:p>
          <a:p>
            <a:r>
              <a:rPr lang="en-US" sz="2800" b="1">
                <a:latin typeface="Consolas" panose="020B0609020204030204" pitchFamily="49" charset="0"/>
              </a:rPr>
              <a:t>   $this-&gt;middleware(‘admin’);</a:t>
            </a:r>
          </a:p>
          <a:p>
            <a:r>
              <a:rPr lang="en-US" sz="2800" b="1">
                <a:latin typeface="Consolas" panose="020B0609020204030204" pitchFamily="49" charset="0"/>
              </a:rPr>
              <a:t> }</a:t>
            </a:r>
          </a:p>
          <a:p>
            <a:r>
              <a:rPr lang="en-US" sz="2800" b="1">
                <a:latin typeface="Consolas" panose="020B0609020204030204" pitchFamily="49" charset="0"/>
              </a:rPr>
              <a:t>}</a:t>
            </a:r>
          </a:p>
        </p:txBody>
      </p:sp>
    </p:spTree>
    <p:extLst>
      <p:ext uri="{BB962C8B-B14F-4D97-AF65-F5344CB8AC3E}">
        <p14:creationId xmlns:p14="http://schemas.microsoft.com/office/powerpoint/2010/main" val="2945147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Multiple Middleware Controller</a:t>
            </a:r>
            <a:endParaRPr lang="id-ID" sz="4400" spc="-1" dirty="0">
              <a:solidFill>
                <a:prstClr val="black"/>
              </a:solidFill>
            </a:endParaRPr>
          </a:p>
        </p:txBody>
      </p:sp>
      <p:sp>
        <p:nvSpPr>
          <p:cNvPr id="6" name="TextBox 5">
            <a:extLst>
              <a:ext uri="{FF2B5EF4-FFF2-40B4-BE49-F238E27FC236}">
                <a16:creationId xmlns:a16="http://schemas.microsoft.com/office/drawing/2014/main" id="{06FCEA1D-6F3C-688C-CCE7-74DC7DD20B62}"/>
              </a:ext>
            </a:extLst>
          </p:cNvPr>
          <p:cNvSpPr txBox="1"/>
          <p:nvPr/>
        </p:nvSpPr>
        <p:spPr>
          <a:xfrm>
            <a:off x="600062" y="1656605"/>
            <a:ext cx="10798200" cy="5816977"/>
          </a:xfrm>
          <a:prstGeom prst="rect">
            <a:avLst/>
          </a:prstGeom>
          <a:noFill/>
        </p:spPr>
        <p:txBody>
          <a:bodyPr wrap="square">
            <a:spAutoFit/>
          </a:bodyPr>
          <a:lstStyle/>
          <a:p>
            <a:pPr algn="just"/>
            <a:r>
              <a:rPr lang="en-US" sz="3200"/>
              <a:t>Kita juga bisa menambahkan multiple middleware pada controller dengan cara seperti di bawah ini:</a:t>
            </a:r>
          </a:p>
          <a:p>
            <a:pPr algn="just"/>
            <a:r>
              <a:rPr lang="en-US" sz="2800" b="1">
                <a:latin typeface="Consolas" panose="020B0609020204030204" pitchFamily="49" charset="0"/>
              </a:rPr>
              <a:t>&lt;?php</a:t>
            </a:r>
          </a:p>
          <a:p>
            <a:r>
              <a:rPr lang="en-US" sz="2800" b="1">
                <a:latin typeface="Consolas" panose="020B0609020204030204" pitchFamily="49" charset="0"/>
              </a:rPr>
              <a:t>namespace App\Http\Controllers;</a:t>
            </a:r>
          </a:p>
          <a:p>
            <a:r>
              <a:rPr lang="en-US" sz="2800" b="1">
                <a:latin typeface="Consolas" panose="020B0609020204030204" pitchFamily="49" charset="0"/>
              </a:rPr>
              <a:t>use Illuminate\Http\Request;</a:t>
            </a:r>
          </a:p>
          <a:p>
            <a:r>
              <a:rPr lang="en-US" sz="2800" b="1">
                <a:latin typeface="Consolas" panose="020B0609020204030204" pitchFamily="49" charset="0"/>
              </a:rPr>
              <a:t>class SomeController extends Controller</a:t>
            </a:r>
          </a:p>
          <a:p>
            <a:r>
              <a:rPr lang="en-US" sz="2800" b="1">
                <a:latin typeface="Consolas" panose="020B0609020204030204" pitchFamily="49" charset="0"/>
              </a:rPr>
              <a:t>{</a:t>
            </a:r>
          </a:p>
          <a:p>
            <a:r>
              <a:rPr lang="en-US" sz="2800" b="1">
                <a:latin typeface="Consolas" panose="020B0609020204030204" pitchFamily="49" charset="0"/>
              </a:rPr>
              <a:t> function __construct()</a:t>
            </a:r>
          </a:p>
          <a:p>
            <a:r>
              <a:rPr lang="en-US" sz="2800" b="1">
                <a:latin typeface="Consolas" panose="020B0609020204030204" pitchFamily="49" charset="0"/>
              </a:rPr>
              <a:t> {</a:t>
            </a:r>
          </a:p>
          <a:p>
            <a:r>
              <a:rPr lang="en-US" sz="2800" b="1">
                <a:latin typeface="Consolas" panose="020B0609020204030204" pitchFamily="49" charset="0"/>
              </a:rPr>
              <a:t>   $this-&gt;middleware(‘auth’);</a:t>
            </a:r>
          </a:p>
          <a:p>
            <a:r>
              <a:rPr lang="en-US" sz="2800" b="1">
                <a:latin typeface="Consolas" panose="020B0609020204030204" pitchFamily="49" charset="0"/>
              </a:rPr>
              <a:t>   $this-&gt;middleware(‘admin’);</a:t>
            </a:r>
          </a:p>
          <a:p>
            <a:r>
              <a:rPr lang="en-US" sz="2800" b="1">
                <a:latin typeface="Consolas" panose="020B0609020204030204" pitchFamily="49" charset="0"/>
              </a:rPr>
              <a:t> }</a:t>
            </a:r>
          </a:p>
          <a:p>
            <a:r>
              <a:rPr lang="en-US" sz="2800" b="1">
                <a:latin typeface="Consolas" panose="020B0609020204030204" pitchFamily="49" charset="0"/>
              </a:rPr>
              <a:t>}</a:t>
            </a:r>
          </a:p>
        </p:txBody>
      </p:sp>
    </p:spTree>
    <p:extLst>
      <p:ext uri="{BB962C8B-B14F-4D97-AF65-F5344CB8AC3E}">
        <p14:creationId xmlns:p14="http://schemas.microsoft.com/office/powerpoint/2010/main" val="2901197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Only Middleware Controller</a:t>
            </a:r>
            <a:endParaRPr lang="id-ID" sz="4400" spc="-1" dirty="0">
              <a:solidFill>
                <a:prstClr val="black"/>
              </a:solidFill>
            </a:endParaRPr>
          </a:p>
        </p:txBody>
      </p:sp>
      <p:sp>
        <p:nvSpPr>
          <p:cNvPr id="6" name="TextBox 5">
            <a:extLst>
              <a:ext uri="{FF2B5EF4-FFF2-40B4-BE49-F238E27FC236}">
                <a16:creationId xmlns:a16="http://schemas.microsoft.com/office/drawing/2014/main" id="{06FCEA1D-6F3C-688C-CCE7-74DC7DD20B62}"/>
              </a:ext>
            </a:extLst>
          </p:cNvPr>
          <p:cNvSpPr txBox="1"/>
          <p:nvPr/>
        </p:nvSpPr>
        <p:spPr>
          <a:xfrm>
            <a:off x="600062" y="1678907"/>
            <a:ext cx="10798200" cy="5262979"/>
          </a:xfrm>
          <a:prstGeom prst="rect">
            <a:avLst/>
          </a:prstGeom>
          <a:noFill/>
        </p:spPr>
        <p:txBody>
          <a:bodyPr wrap="square">
            <a:spAutoFit/>
          </a:bodyPr>
          <a:lstStyle/>
          <a:p>
            <a:pPr algn="just"/>
            <a:r>
              <a:rPr lang="en-US" sz="2800" b="0" i="0">
                <a:solidFill>
                  <a:srgbClr val="292929"/>
                </a:solidFill>
                <a:effectLst/>
              </a:rPr>
              <a:t>Kita bisa membatasi middleware hanya untuk method tertentu pada class controller. Misalkan kita ingin menambahkan middleware </a:t>
            </a:r>
            <a:r>
              <a:rPr lang="en-US" sz="2800" b="1">
                <a:solidFill>
                  <a:srgbClr val="292929"/>
                </a:solidFill>
              </a:rPr>
              <a:t>staff</a:t>
            </a:r>
            <a:r>
              <a:rPr lang="en-US" sz="2800" b="1" i="0">
                <a:solidFill>
                  <a:srgbClr val="292929"/>
                </a:solidFill>
                <a:effectLst/>
              </a:rPr>
              <a:t> </a:t>
            </a:r>
            <a:r>
              <a:rPr lang="en-US" sz="2800" b="0" i="0">
                <a:solidFill>
                  <a:srgbClr val="292929"/>
                </a:solidFill>
                <a:effectLst/>
              </a:rPr>
              <a:t>hanya untuk method </a:t>
            </a:r>
            <a:r>
              <a:rPr lang="en-US" sz="2800" b="1" i="0">
                <a:solidFill>
                  <a:srgbClr val="292929"/>
                </a:solidFill>
                <a:effectLst/>
              </a:rPr>
              <a:t>index</a:t>
            </a:r>
            <a:r>
              <a:rPr lang="en-US" sz="2800" b="0" i="0">
                <a:solidFill>
                  <a:srgbClr val="292929"/>
                </a:solidFill>
                <a:effectLst/>
              </a:rPr>
              <a:t> dan </a:t>
            </a:r>
            <a:r>
              <a:rPr lang="en-US" sz="2800" b="1">
                <a:solidFill>
                  <a:srgbClr val="292929"/>
                </a:solidFill>
              </a:rPr>
              <a:t>show</a:t>
            </a:r>
            <a:r>
              <a:rPr lang="en-US" sz="2800" b="1" i="0">
                <a:solidFill>
                  <a:srgbClr val="292929"/>
                </a:solidFill>
                <a:effectLst/>
              </a:rPr>
              <a:t> </a:t>
            </a:r>
          </a:p>
          <a:p>
            <a:endParaRPr lang="en-US" sz="2800" b="1">
              <a:latin typeface="Consolas" panose="020B0609020204030204" pitchFamily="49" charset="0"/>
            </a:endParaRPr>
          </a:p>
          <a:p>
            <a:r>
              <a:rPr lang="en-US" sz="2800">
                <a:latin typeface="Consolas" panose="020B0609020204030204" pitchFamily="49" charset="0"/>
              </a:rPr>
              <a:t>class SomeController extends Controller</a:t>
            </a:r>
          </a:p>
          <a:p>
            <a:r>
              <a:rPr lang="en-US" sz="2800">
                <a:latin typeface="Consolas" panose="020B0609020204030204" pitchFamily="49" charset="0"/>
              </a:rPr>
              <a:t>{</a:t>
            </a:r>
          </a:p>
          <a:p>
            <a:r>
              <a:rPr lang="en-US" sz="2800" b="1">
                <a:latin typeface="Consolas" panose="020B0609020204030204" pitchFamily="49" charset="0"/>
              </a:rPr>
              <a:t> function __construct()</a:t>
            </a:r>
            <a:br>
              <a:rPr lang="en-US" sz="2800" b="1">
                <a:latin typeface="Consolas" panose="020B0609020204030204" pitchFamily="49" charset="0"/>
              </a:rPr>
            </a:br>
            <a:r>
              <a:rPr lang="en-US" sz="2800" b="1">
                <a:latin typeface="Consolas" panose="020B0609020204030204" pitchFamily="49" charset="0"/>
              </a:rPr>
              <a:t> {</a:t>
            </a:r>
            <a:br>
              <a:rPr lang="en-US" sz="2800" b="1">
                <a:latin typeface="Consolas" panose="020B0609020204030204" pitchFamily="49" charset="0"/>
              </a:rPr>
            </a:br>
            <a:r>
              <a:rPr lang="en-US" sz="2800" b="1">
                <a:latin typeface="Consolas" panose="020B0609020204030204" pitchFamily="49" charset="0"/>
              </a:rPr>
              <a:t>	$this-&gt;middleware('staff')</a:t>
            </a:r>
          </a:p>
          <a:p>
            <a:r>
              <a:rPr lang="en-US" sz="2800" b="1">
                <a:latin typeface="Consolas" panose="020B0609020204030204" pitchFamily="49" charset="0"/>
              </a:rPr>
              <a:t>           -&gt;only('index', 'show');</a:t>
            </a:r>
            <a:br>
              <a:rPr lang="en-US" sz="2800" b="1">
                <a:latin typeface="Consolas" panose="020B0609020204030204" pitchFamily="49" charset="0"/>
              </a:rPr>
            </a:br>
            <a:r>
              <a:rPr lang="en-US" sz="2800" b="1">
                <a:latin typeface="Consolas" panose="020B0609020204030204" pitchFamily="49" charset="0"/>
              </a:rPr>
              <a:t> }</a:t>
            </a:r>
          </a:p>
          <a:p>
            <a:r>
              <a:rPr lang="en-US" sz="2800">
                <a:latin typeface="Consolas" panose="020B0609020204030204" pitchFamily="49" charset="0"/>
              </a:rPr>
              <a:t>}</a:t>
            </a:r>
          </a:p>
        </p:txBody>
      </p:sp>
    </p:spTree>
    <p:extLst>
      <p:ext uri="{BB962C8B-B14F-4D97-AF65-F5344CB8AC3E}">
        <p14:creationId xmlns:p14="http://schemas.microsoft.com/office/powerpoint/2010/main" val="4206980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Except Middleware Controller</a:t>
            </a:r>
            <a:endParaRPr lang="id-ID" sz="4400" spc="-1" dirty="0">
              <a:solidFill>
                <a:prstClr val="black"/>
              </a:solidFill>
            </a:endParaRPr>
          </a:p>
        </p:txBody>
      </p:sp>
      <p:sp>
        <p:nvSpPr>
          <p:cNvPr id="5" name="TextBox 4">
            <a:extLst>
              <a:ext uri="{FF2B5EF4-FFF2-40B4-BE49-F238E27FC236}">
                <a16:creationId xmlns:a16="http://schemas.microsoft.com/office/drawing/2014/main" id="{2511197C-9F1B-FC53-E171-A447B7FF1BEE}"/>
              </a:ext>
            </a:extLst>
          </p:cNvPr>
          <p:cNvSpPr txBox="1"/>
          <p:nvPr/>
        </p:nvSpPr>
        <p:spPr>
          <a:xfrm>
            <a:off x="600061" y="2210603"/>
            <a:ext cx="10798199" cy="4832092"/>
          </a:xfrm>
          <a:prstGeom prst="rect">
            <a:avLst/>
          </a:prstGeom>
          <a:noFill/>
        </p:spPr>
        <p:txBody>
          <a:bodyPr wrap="square">
            <a:spAutoFit/>
          </a:bodyPr>
          <a:lstStyle/>
          <a:p>
            <a:pPr algn="just"/>
            <a:r>
              <a:rPr lang="en-US" sz="2800"/>
              <a:t>Kita bisa tambahkan middleware except. Misalkan kita ingin menambahkan middleware staff untuk semua method kecuali method destroy.</a:t>
            </a:r>
          </a:p>
          <a:p>
            <a:endParaRPr lang="en-US" sz="2800"/>
          </a:p>
          <a:p>
            <a:r>
              <a:rPr lang="en-US" sz="2800">
                <a:latin typeface="Consolas" panose="020B0609020204030204" pitchFamily="49" charset="0"/>
              </a:rPr>
              <a:t>class SomeController extends Controller</a:t>
            </a:r>
          </a:p>
          <a:p>
            <a:r>
              <a:rPr lang="en-US" sz="2800">
                <a:latin typeface="Consolas" panose="020B0609020204030204" pitchFamily="49" charset="0"/>
              </a:rPr>
              <a:t>{</a:t>
            </a:r>
          </a:p>
          <a:p>
            <a:r>
              <a:rPr lang="en-US" sz="2800"/>
              <a:t>  </a:t>
            </a:r>
            <a:r>
              <a:rPr lang="en-US" sz="2800" b="1">
                <a:latin typeface="Consolas" panose="020B0609020204030204" pitchFamily="49" charset="0"/>
              </a:rPr>
              <a:t>function __construct()</a:t>
            </a:r>
          </a:p>
          <a:p>
            <a:r>
              <a:rPr lang="en-US" sz="2800" b="1">
                <a:latin typeface="Consolas" panose="020B0609020204030204" pitchFamily="49" charset="0"/>
              </a:rPr>
              <a:t> {</a:t>
            </a:r>
          </a:p>
          <a:p>
            <a:r>
              <a:rPr lang="en-US" sz="2800" b="1">
                <a:latin typeface="Consolas" panose="020B0609020204030204" pitchFamily="49" charset="0"/>
              </a:rPr>
              <a:t>   $this-&gt;middleware('staff')-&gt;except('destroy');</a:t>
            </a:r>
          </a:p>
          <a:p>
            <a:r>
              <a:rPr lang="en-US" sz="2800" b="1">
                <a:latin typeface="Consolas" panose="020B0609020204030204" pitchFamily="49" charset="0"/>
              </a:rPr>
              <a:t> }</a:t>
            </a:r>
          </a:p>
          <a:p>
            <a:r>
              <a:rPr lang="en-US" sz="2800">
                <a:latin typeface="Consolas" panose="020B0609020204030204" pitchFamily="49" charset="0"/>
              </a:rPr>
              <a:t>}</a:t>
            </a:r>
          </a:p>
        </p:txBody>
      </p:sp>
    </p:spTree>
    <p:extLst>
      <p:ext uri="{BB962C8B-B14F-4D97-AF65-F5344CB8AC3E}">
        <p14:creationId xmlns:p14="http://schemas.microsoft.com/office/powerpoint/2010/main" val="1869541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6177253" y="1920240"/>
            <a:ext cx="5691299" cy="3858769"/>
          </a:xfrm>
        </p:spPr>
        <p:txBody>
          <a:bodyPr/>
          <a:lstStyle/>
          <a:p>
            <a:pPr marL="457200" indent="-457200">
              <a:buFont typeface="Wingdings" panose="05000000000000000000" pitchFamily="2" charset="2"/>
              <a:buChar char="q"/>
            </a:pPr>
            <a:r>
              <a:rPr lang="en-US" sz="3200" dirty="0" err="1"/>
              <a:t>Dosen</a:t>
            </a:r>
            <a:r>
              <a:rPr lang="en-US" sz="3200" dirty="0"/>
              <a:t> </a:t>
            </a:r>
            <a:r>
              <a:rPr lang="en-US" sz="3200" dirty="0" err="1"/>
              <a:t>Tetap</a:t>
            </a:r>
            <a:r>
              <a:rPr lang="en-US" sz="3200" dirty="0"/>
              <a:t> STT Nurul </a:t>
            </a:r>
            <a:r>
              <a:rPr lang="en-US" sz="3200" dirty="0" err="1"/>
              <a:t>Fikri</a:t>
            </a:r>
            <a:endParaRPr lang="en-US" sz="3200" dirty="0"/>
          </a:p>
          <a:p>
            <a:pPr marL="457200" indent="-457200">
              <a:buFont typeface="Wingdings" panose="05000000000000000000" pitchFamily="2" charset="2"/>
              <a:buChar char="q"/>
            </a:pPr>
            <a:r>
              <a:rPr lang="en-US" sz="3200" dirty="0" err="1"/>
              <a:t>Instruktur</a:t>
            </a:r>
            <a:r>
              <a:rPr lang="en-US" sz="3200" dirty="0"/>
              <a:t> IT NF Computer</a:t>
            </a:r>
          </a:p>
          <a:p>
            <a:pPr marL="457200" indent="-457200">
              <a:buFont typeface="Wingdings" panose="05000000000000000000" pitchFamily="2" charset="2"/>
              <a:buChar char="q"/>
            </a:pPr>
            <a:r>
              <a:rPr lang="en-US" sz="3200" dirty="0" err="1"/>
              <a:t>Instruktur</a:t>
            </a:r>
            <a:r>
              <a:rPr lang="en-US" sz="3200" dirty="0"/>
              <a:t> IT </a:t>
            </a:r>
            <a:r>
              <a:rPr lang="en-US" sz="3200" dirty="0" err="1"/>
              <a:t>Sekolah</a:t>
            </a:r>
            <a:r>
              <a:rPr lang="en-US" sz="3200" dirty="0"/>
              <a:t> Programmer YBM PLN</a:t>
            </a:r>
          </a:p>
          <a:p>
            <a:pPr marL="457200" indent="-457200">
              <a:buFont typeface="Wingdings" panose="05000000000000000000" pitchFamily="2" charset="2"/>
              <a:buChar char="q"/>
            </a:pPr>
            <a:r>
              <a:rPr lang="en-US" sz="3200" dirty="0" err="1"/>
              <a:t>Instruktur</a:t>
            </a:r>
            <a:r>
              <a:rPr lang="en-US" sz="3200" dirty="0"/>
              <a:t> IT Fast Com</a:t>
            </a:r>
          </a:p>
          <a:p>
            <a:pPr marL="457200" indent="-457200">
              <a:buFont typeface="Wingdings" panose="05000000000000000000" pitchFamily="2" charset="2"/>
              <a:buChar char="q"/>
            </a:pPr>
            <a:r>
              <a:rPr lang="en-US" sz="3200" dirty="0"/>
              <a:t>Programmer</a:t>
            </a:r>
          </a:p>
        </p:txBody>
      </p:sp>
      <p:pic>
        <p:nvPicPr>
          <p:cNvPr id="3" name="Picture 2">
            <a:extLst>
              <a:ext uri="{FF2B5EF4-FFF2-40B4-BE49-F238E27FC236}">
                <a16:creationId xmlns:a16="http://schemas.microsoft.com/office/drawing/2014/main" id="{09F8B616-3FFE-473C-B2B5-83EE8C4A45E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288" t="10403" r="17589" b="20410"/>
          <a:stretch/>
        </p:blipFill>
        <p:spPr>
          <a:xfrm>
            <a:off x="449560" y="1920241"/>
            <a:ext cx="5113541" cy="3858768"/>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Function Handle untuk Banyak Peran</a:t>
            </a:r>
            <a:endParaRPr lang="id-ID" sz="4400" spc="-1" dirty="0">
              <a:solidFill>
                <a:prstClr val="black"/>
              </a:solidFill>
            </a:endParaRPr>
          </a:p>
        </p:txBody>
      </p:sp>
      <p:pic>
        <p:nvPicPr>
          <p:cNvPr id="7" name="Picture 6">
            <a:extLst>
              <a:ext uri="{FF2B5EF4-FFF2-40B4-BE49-F238E27FC236}">
                <a16:creationId xmlns:a16="http://schemas.microsoft.com/office/drawing/2014/main" id="{445CDE08-EA8F-6335-1F3E-243DAC2ED631}"/>
              </a:ext>
            </a:extLst>
          </p:cNvPr>
          <p:cNvPicPr>
            <a:picLocks noChangeAspect="1"/>
          </p:cNvPicPr>
          <p:nvPr/>
        </p:nvPicPr>
        <p:blipFill>
          <a:blip r:embed="rId4"/>
          <a:stretch>
            <a:fillRect/>
          </a:stretch>
        </p:blipFill>
        <p:spPr>
          <a:xfrm>
            <a:off x="2117724" y="1682131"/>
            <a:ext cx="7762875" cy="5667375"/>
          </a:xfrm>
          <a:prstGeom prst="rect">
            <a:avLst/>
          </a:prstGeom>
        </p:spPr>
      </p:pic>
    </p:spTree>
    <p:extLst>
      <p:ext uri="{BB962C8B-B14F-4D97-AF65-F5344CB8AC3E}">
        <p14:creationId xmlns:p14="http://schemas.microsoft.com/office/powerpoint/2010/main" val="2063790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Route untuk Satu &amp; Banyak Peran</a:t>
            </a:r>
            <a:endParaRPr lang="id-ID" sz="4400" spc="-1" dirty="0">
              <a:solidFill>
                <a:prstClr val="black"/>
              </a:solidFill>
            </a:endParaRPr>
          </a:p>
        </p:txBody>
      </p:sp>
      <p:pic>
        <p:nvPicPr>
          <p:cNvPr id="4" name="Picture 3">
            <a:extLst>
              <a:ext uri="{FF2B5EF4-FFF2-40B4-BE49-F238E27FC236}">
                <a16:creationId xmlns:a16="http://schemas.microsoft.com/office/drawing/2014/main" id="{8CD074A2-2BF2-DF66-15F2-3CF2F6A6F95F}"/>
              </a:ext>
            </a:extLst>
          </p:cNvPr>
          <p:cNvPicPr>
            <a:picLocks noChangeAspect="1"/>
          </p:cNvPicPr>
          <p:nvPr/>
        </p:nvPicPr>
        <p:blipFill>
          <a:blip r:embed="rId4"/>
          <a:stretch>
            <a:fillRect/>
          </a:stretch>
        </p:blipFill>
        <p:spPr>
          <a:xfrm>
            <a:off x="207154" y="2826988"/>
            <a:ext cx="11584016" cy="2971646"/>
          </a:xfrm>
          <a:prstGeom prst="rect">
            <a:avLst/>
          </a:prstGeom>
        </p:spPr>
      </p:pic>
    </p:spTree>
    <p:extLst>
      <p:ext uri="{BB962C8B-B14F-4D97-AF65-F5344CB8AC3E}">
        <p14:creationId xmlns:p14="http://schemas.microsoft.com/office/powerpoint/2010/main" val="2652632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Group Route untuk Banyak Peran</a:t>
            </a:r>
            <a:endParaRPr lang="id-ID" sz="4400" spc="-1" dirty="0">
              <a:solidFill>
                <a:prstClr val="black"/>
              </a:solidFill>
            </a:endParaRPr>
          </a:p>
        </p:txBody>
      </p:sp>
      <p:pic>
        <p:nvPicPr>
          <p:cNvPr id="3" name="Picture 2">
            <a:extLst>
              <a:ext uri="{FF2B5EF4-FFF2-40B4-BE49-F238E27FC236}">
                <a16:creationId xmlns:a16="http://schemas.microsoft.com/office/drawing/2014/main" id="{FAEA56E2-0830-86AB-BC28-FA250DFE0F13}"/>
              </a:ext>
            </a:extLst>
          </p:cNvPr>
          <p:cNvPicPr>
            <a:picLocks noChangeAspect="1"/>
          </p:cNvPicPr>
          <p:nvPr/>
        </p:nvPicPr>
        <p:blipFill>
          <a:blip r:embed="rId4"/>
          <a:stretch>
            <a:fillRect/>
          </a:stretch>
        </p:blipFill>
        <p:spPr>
          <a:xfrm>
            <a:off x="258685" y="2681162"/>
            <a:ext cx="11480954" cy="3474311"/>
          </a:xfrm>
          <a:prstGeom prst="rect">
            <a:avLst/>
          </a:prstGeom>
        </p:spPr>
      </p:pic>
    </p:spTree>
    <p:extLst>
      <p:ext uri="{BB962C8B-B14F-4D97-AF65-F5344CB8AC3E}">
        <p14:creationId xmlns:p14="http://schemas.microsoft.com/office/powerpoint/2010/main" val="2104767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17477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a:t>
            </a:r>
            <a:r>
              <a:rPr lang="id-ID" sz="3200" b="0" strike="noStrike" spc="-1">
                <a:solidFill>
                  <a:srgbClr val="000000"/>
                </a:solidFill>
                <a:latin typeface="Times New Roman"/>
                <a:ea typeface="DejaVu Sans"/>
              </a:rPr>
              <a:t>com/</a:t>
            </a:r>
            <a:endParaRPr lang="en-US" sz="3200" b="0" strike="noStrike" spc="-1">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a:solidFill>
                  <a:srgbClr val="000000"/>
                </a:solidFill>
                <a:latin typeface="Times New Roman"/>
                <a:ea typeface="DejaVu Sans"/>
              </a:rPr>
              <a:t>https://medium.com/dotlocal/belajar-laravel-chapter-12-tutorial-middleware-afb21dfacd8e</a:t>
            </a:r>
            <a:endParaRPr lang="id-ID" sz="3200" spc="-1" dirty="0">
              <a:solidFill>
                <a:srgbClr val="000000"/>
              </a:solidFill>
              <a:latin typeface="Times New Roman"/>
              <a:ea typeface="DejaVu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Middleware</a:t>
            </a:r>
            <a:endParaRPr lang="id-ID" sz="4400" spc="-1" dirty="0">
              <a:solidFill>
                <a:prstClr val="black"/>
              </a:solidFill>
            </a:endParaRPr>
          </a:p>
        </p:txBody>
      </p:sp>
      <p:sp>
        <p:nvSpPr>
          <p:cNvPr id="5" name="TextBox 4">
            <a:extLst>
              <a:ext uri="{FF2B5EF4-FFF2-40B4-BE49-F238E27FC236}">
                <a16:creationId xmlns:a16="http://schemas.microsoft.com/office/drawing/2014/main" id="{F575DAD6-A4A5-7481-E913-0BD3516A356B}"/>
              </a:ext>
            </a:extLst>
          </p:cNvPr>
          <p:cNvSpPr txBox="1"/>
          <p:nvPr/>
        </p:nvSpPr>
        <p:spPr>
          <a:xfrm>
            <a:off x="600062" y="1987311"/>
            <a:ext cx="10432473" cy="3539430"/>
          </a:xfrm>
          <a:prstGeom prst="rect">
            <a:avLst/>
          </a:prstGeom>
          <a:noFill/>
        </p:spPr>
        <p:txBody>
          <a:bodyPr wrap="square">
            <a:spAutoFit/>
          </a:bodyPr>
          <a:lstStyle/>
          <a:p>
            <a:pPr algn="just"/>
            <a:r>
              <a:rPr lang="en-US" sz="3200"/>
              <a:t>Middleware dibuat sebagai filter dari request yang masuk web. Sebagai contoh, kita bisa membuat middleware untuk memverifikasi apakah user pada website statusnya sudah login, jika belum login maka middleware akan mengarahkan user pada halaman login. Tapi jika user sudah login maka middleware akan mengarahkan ke halaman dashboard</a:t>
            </a:r>
          </a:p>
        </p:txBody>
      </p:sp>
    </p:spTree>
    <p:extLst>
      <p:ext uri="{BB962C8B-B14F-4D97-AF65-F5344CB8AC3E}">
        <p14:creationId xmlns:p14="http://schemas.microsoft.com/office/powerpoint/2010/main" val="28647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Membuat Middleware(1)</a:t>
            </a:r>
            <a:endParaRPr lang="id-ID" sz="4400" spc="-1" dirty="0">
              <a:solidFill>
                <a:prstClr val="black"/>
              </a:solidFill>
            </a:endParaRPr>
          </a:p>
        </p:txBody>
      </p:sp>
      <p:sp>
        <p:nvSpPr>
          <p:cNvPr id="5" name="TextBox 4">
            <a:extLst>
              <a:ext uri="{FF2B5EF4-FFF2-40B4-BE49-F238E27FC236}">
                <a16:creationId xmlns:a16="http://schemas.microsoft.com/office/drawing/2014/main" id="{8178850A-7432-795F-6423-B046A7864A7B}"/>
              </a:ext>
            </a:extLst>
          </p:cNvPr>
          <p:cNvSpPr txBox="1"/>
          <p:nvPr/>
        </p:nvSpPr>
        <p:spPr>
          <a:xfrm>
            <a:off x="600062" y="2011372"/>
            <a:ext cx="10601338" cy="2554545"/>
          </a:xfrm>
          <a:prstGeom prst="rect">
            <a:avLst/>
          </a:prstGeom>
          <a:noFill/>
        </p:spPr>
        <p:txBody>
          <a:bodyPr wrap="square">
            <a:spAutoFit/>
          </a:bodyPr>
          <a:lstStyle/>
          <a:p>
            <a:r>
              <a:rPr lang="en-US" sz="3200"/>
              <a:t>Untuk membuat middleware bisa menggunakan perintah Artisan make:middleware, contohnya :</a:t>
            </a:r>
          </a:p>
          <a:p>
            <a:endParaRPr lang="en-US" sz="3200"/>
          </a:p>
          <a:p>
            <a:endParaRPr lang="en-US" sz="3200"/>
          </a:p>
          <a:p>
            <a:r>
              <a:rPr lang="en-US" sz="3200" b="1">
                <a:latin typeface="Consolas" panose="020B0609020204030204" pitchFamily="49" charset="0"/>
              </a:rPr>
              <a:t>php artisan make:middleware Peran </a:t>
            </a:r>
          </a:p>
        </p:txBody>
      </p:sp>
    </p:spTree>
    <p:extLst>
      <p:ext uri="{BB962C8B-B14F-4D97-AF65-F5344CB8AC3E}">
        <p14:creationId xmlns:p14="http://schemas.microsoft.com/office/powerpoint/2010/main" val="3774945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Membuat Middleware(2)</a:t>
            </a:r>
            <a:endParaRPr lang="id-ID" sz="4400" spc="-1" dirty="0">
              <a:solidFill>
                <a:prstClr val="black"/>
              </a:solidFill>
            </a:endParaRPr>
          </a:p>
        </p:txBody>
      </p:sp>
      <p:pic>
        <p:nvPicPr>
          <p:cNvPr id="4" name="Picture 3">
            <a:extLst>
              <a:ext uri="{FF2B5EF4-FFF2-40B4-BE49-F238E27FC236}">
                <a16:creationId xmlns:a16="http://schemas.microsoft.com/office/drawing/2014/main" id="{D4C4851E-C140-EFD7-4C39-D10DA1DFDD62}"/>
              </a:ext>
            </a:extLst>
          </p:cNvPr>
          <p:cNvPicPr>
            <a:picLocks noChangeAspect="1"/>
          </p:cNvPicPr>
          <p:nvPr/>
        </p:nvPicPr>
        <p:blipFill>
          <a:blip r:embed="rId4"/>
          <a:stretch>
            <a:fillRect/>
          </a:stretch>
        </p:blipFill>
        <p:spPr>
          <a:xfrm>
            <a:off x="1851025" y="2389187"/>
            <a:ext cx="8296275" cy="2781300"/>
          </a:xfrm>
          <a:prstGeom prst="rect">
            <a:avLst/>
          </a:prstGeom>
        </p:spPr>
      </p:pic>
    </p:spTree>
    <p:extLst>
      <p:ext uri="{BB962C8B-B14F-4D97-AF65-F5344CB8AC3E}">
        <p14:creationId xmlns:p14="http://schemas.microsoft.com/office/powerpoint/2010/main" val="3875562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Daftarkan middleware</a:t>
            </a:r>
            <a:endParaRPr lang="id-ID" sz="4400" spc="-1" dirty="0">
              <a:solidFill>
                <a:prstClr val="black"/>
              </a:solidFill>
            </a:endParaRPr>
          </a:p>
        </p:txBody>
      </p:sp>
      <p:sp>
        <p:nvSpPr>
          <p:cNvPr id="5" name="TextBox 4">
            <a:extLst>
              <a:ext uri="{FF2B5EF4-FFF2-40B4-BE49-F238E27FC236}">
                <a16:creationId xmlns:a16="http://schemas.microsoft.com/office/drawing/2014/main" id="{C40F8974-C5CC-7283-0B9C-FC949CC6405F}"/>
              </a:ext>
            </a:extLst>
          </p:cNvPr>
          <p:cNvSpPr txBox="1"/>
          <p:nvPr/>
        </p:nvSpPr>
        <p:spPr>
          <a:xfrm>
            <a:off x="600062" y="2501669"/>
            <a:ext cx="10798200" cy="3231654"/>
          </a:xfrm>
          <a:prstGeom prst="rect">
            <a:avLst/>
          </a:prstGeom>
          <a:noFill/>
        </p:spPr>
        <p:txBody>
          <a:bodyPr wrap="square">
            <a:spAutoFit/>
          </a:bodyPr>
          <a:lstStyle/>
          <a:p>
            <a:r>
              <a:rPr lang="en-US" sz="3200"/>
              <a:t>Edit file app/Http/Kernel.php</a:t>
            </a:r>
          </a:p>
          <a:p>
            <a:r>
              <a:rPr lang="en-US" sz="3200"/>
              <a:t> </a:t>
            </a:r>
          </a:p>
          <a:p>
            <a:r>
              <a:rPr lang="en-US" sz="2800" b="0">
                <a:solidFill>
                  <a:srgbClr val="D73A49"/>
                </a:solidFill>
                <a:effectLst/>
                <a:latin typeface="Consolas" panose="020B0609020204030204" pitchFamily="49" charset="0"/>
              </a:rPr>
              <a:t>protected</a:t>
            </a:r>
            <a:r>
              <a:rPr lang="en-US" sz="2800" b="0">
                <a:solidFill>
                  <a:srgbClr val="24292E"/>
                </a:solidFill>
                <a:effectLst/>
                <a:latin typeface="Consolas" panose="020B0609020204030204" pitchFamily="49" charset="0"/>
              </a:rPr>
              <a:t> $routeMiddleware </a:t>
            </a:r>
            <a:r>
              <a:rPr lang="en-US" sz="2800" b="0">
                <a:solidFill>
                  <a:srgbClr val="D73A49"/>
                </a:solidFill>
                <a:effectLst/>
                <a:latin typeface="Consolas" panose="020B0609020204030204" pitchFamily="49" charset="0"/>
              </a:rPr>
              <a:t>=</a:t>
            </a:r>
            <a:r>
              <a:rPr lang="en-US" sz="2800" b="0">
                <a:solidFill>
                  <a:srgbClr val="24292E"/>
                </a:solidFill>
                <a:effectLst/>
                <a:latin typeface="Consolas" panose="020B0609020204030204" pitchFamily="49" charset="0"/>
              </a:rPr>
              <a:t> [</a:t>
            </a:r>
          </a:p>
          <a:p>
            <a:r>
              <a:rPr lang="en-US" sz="2800">
                <a:solidFill>
                  <a:srgbClr val="24292E"/>
                </a:solidFill>
                <a:latin typeface="Consolas" panose="020B0609020204030204" pitchFamily="49" charset="0"/>
              </a:rPr>
              <a:t>  ...</a:t>
            </a:r>
            <a:endParaRPr lang="en-US" sz="2800" b="0">
              <a:solidFill>
                <a:srgbClr val="24292E"/>
              </a:solidFill>
              <a:effectLst/>
              <a:latin typeface="Consolas" panose="020B0609020204030204" pitchFamily="49" charset="0"/>
            </a:endParaRPr>
          </a:p>
          <a:p>
            <a:r>
              <a:rPr lang="en-US" sz="2800" b="0">
                <a:solidFill>
                  <a:srgbClr val="032F62"/>
                </a:solidFill>
                <a:effectLst/>
                <a:latin typeface="Consolas" panose="020B0609020204030204" pitchFamily="49" charset="0"/>
              </a:rPr>
              <a:t>  'peran'</a:t>
            </a:r>
            <a:r>
              <a:rPr lang="en-US" sz="2800" b="0">
                <a:solidFill>
                  <a:srgbClr val="24292E"/>
                </a:solidFill>
                <a:effectLst/>
                <a:latin typeface="Consolas" panose="020B0609020204030204" pitchFamily="49" charset="0"/>
              </a:rPr>
              <a:t> </a:t>
            </a:r>
            <a:r>
              <a:rPr lang="en-US" sz="2800" b="0">
                <a:solidFill>
                  <a:srgbClr val="D73A49"/>
                </a:solidFill>
                <a:effectLst/>
                <a:latin typeface="Consolas" panose="020B0609020204030204" pitchFamily="49" charset="0"/>
              </a:rPr>
              <a:t>=&gt;</a:t>
            </a:r>
            <a:r>
              <a:rPr lang="en-US" sz="2800" b="0">
                <a:solidFill>
                  <a:srgbClr val="24292E"/>
                </a:solidFill>
                <a:effectLst/>
                <a:latin typeface="Consolas" panose="020B0609020204030204" pitchFamily="49" charset="0"/>
              </a:rPr>
              <a:t> </a:t>
            </a:r>
            <a:r>
              <a:rPr lang="en-US" sz="2800" b="0">
                <a:solidFill>
                  <a:srgbClr val="005CC5"/>
                </a:solidFill>
                <a:effectLst/>
                <a:latin typeface="Consolas" panose="020B0609020204030204" pitchFamily="49" charset="0"/>
              </a:rPr>
              <a:t>\App\Http\Middleware\</a:t>
            </a:r>
            <a:r>
              <a:rPr lang="en-US" sz="2800">
                <a:solidFill>
                  <a:srgbClr val="005CC5"/>
                </a:solidFill>
                <a:latin typeface="Consolas" panose="020B0609020204030204" pitchFamily="49" charset="0"/>
              </a:rPr>
              <a:t>Peran</a:t>
            </a:r>
            <a:r>
              <a:rPr lang="en-US" sz="2800" b="0">
                <a:solidFill>
                  <a:srgbClr val="D73A49"/>
                </a:solidFill>
                <a:effectLst/>
                <a:latin typeface="Consolas" panose="020B0609020204030204" pitchFamily="49" charset="0"/>
              </a:rPr>
              <a:t>::class</a:t>
            </a:r>
            <a:r>
              <a:rPr lang="en-US" sz="2800" b="0">
                <a:solidFill>
                  <a:srgbClr val="24292E"/>
                </a:solidFill>
                <a:effectLst/>
                <a:latin typeface="Consolas" panose="020B0609020204030204" pitchFamily="49" charset="0"/>
              </a:rPr>
              <a:t>,</a:t>
            </a:r>
          </a:p>
          <a:p>
            <a:endParaRPr lang="en-US" sz="2800">
              <a:solidFill>
                <a:srgbClr val="24292E"/>
              </a:solidFill>
              <a:latin typeface="Consolas" panose="020B0609020204030204" pitchFamily="49" charset="0"/>
            </a:endParaRPr>
          </a:p>
          <a:p>
            <a:r>
              <a:rPr lang="en-US" sz="2800" b="0">
                <a:solidFill>
                  <a:srgbClr val="24292E"/>
                </a:solidFill>
                <a:effectLst/>
                <a:latin typeface="Consolas" panose="020B0609020204030204" pitchFamily="49" charset="0"/>
              </a:rPr>
              <a:t>];</a:t>
            </a:r>
          </a:p>
        </p:txBody>
      </p:sp>
    </p:spTree>
    <p:extLst>
      <p:ext uri="{BB962C8B-B14F-4D97-AF65-F5344CB8AC3E}">
        <p14:creationId xmlns:p14="http://schemas.microsoft.com/office/powerpoint/2010/main" val="4714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Membuat Middleware(3)</a:t>
            </a:r>
            <a:endParaRPr lang="id-ID" sz="4400" spc="-1" dirty="0">
              <a:solidFill>
                <a:prstClr val="black"/>
              </a:solidFill>
            </a:endParaRPr>
          </a:p>
        </p:txBody>
      </p:sp>
      <p:sp>
        <p:nvSpPr>
          <p:cNvPr id="5" name="TextBox 4">
            <a:extLst>
              <a:ext uri="{FF2B5EF4-FFF2-40B4-BE49-F238E27FC236}">
                <a16:creationId xmlns:a16="http://schemas.microsoft.com/office/drawing/2014/main" id="{D555A5A3-2B04-F3EE-5DAD-C87A0F9E0B83}"/>
              </a:ext>
            </a:extLst>
          </p:cNvPr>
          <p:cNvSpPr txBox="1"/>
          <p:nvPr/>
        </p:nvSpPr>
        <p:spPr>
          <a:xfrm>
            <a:off x="600063" y="2265087"/>
            <a:ext cx="10798199" cy="3970318"/>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b="0">
                <a:solidFill>
                  <a:srgbClr val="F286C4"/>
                </a:solidFill>
                <a:effectLst/>
                <a:latin typeface="Consolas" panose="020B0609020204030204" pitchFamily="49" charset="0"/>
              </a:rPr>
              <a:t>protected</a:t>
            </a:r>
            <a:r>
              <a:rPr lang="en-US" b="0">
                <a:solidFill>
                  <a:srgbClr val="F6F6F4"/>
                </a:solidFill>
                <a:effectLst/>
                <a:latin typeface="Consolas" panose="020B0609020204030204" pitchFamily="49" charset="0"/>
              </a:rPr>
              <a:t> $routeMiddleware </a:t>
            </a:r>
            <a:r>
              <a:rPr lang="en-US" b="0">
                <a:solidFill>
                  <a:srgbClr val="F286C4"/>
                </a:solidFill>
                <a:effectLst/>
                <a:latin typeface="Consolas" panose="020B0609020204030204" pitchFamily="49" charset="0"/>
              </a:rPr>
              <a:t>=</a:t>
            </a:r>
            <a:r>
              <a:rPr lang="en-US" b="0">
                <a:solidFill>
                  <a:srgbClr val="F6F6F4"/>
                </a:solidFill>
                <a:effectLst/>
                <a:latin typeface="Consolas" panose="020B0609020204030204" pitchFamily="49" charset="0"/>
              </a:rPr>
              <a:t> [</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auth</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App</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Http</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Authenticate</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auth.basic</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p>
          <a:p>
            <a:r>
              <a:rPr lang="en-US">
                <a:solidFill>
                  <a:srgbClr val="F286C4"/>
                </a:solidFill>
                <a:latin typeface="Consolas" panose="020B0609020204030204" pitchFamily="49" charset="0"/>
              </a:rPr>
              <a:t>        </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Illuminate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Auth</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AuthenticateWithBasicAuth</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cache.headers</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Illuminate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Http</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SetCacheHeaders</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can</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Illuminate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Auth</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Authorize</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guest</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App</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Http</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RedirectIfAuthenticated</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password.confirm</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Illuminate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Auth</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RequirePassword</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signed</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Illuminate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Routing</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ValidateSignature</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throttle</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Illuminate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Routing</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ThrottleRequests</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verified</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Illuminate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Auth</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EnsureEmailIsVerified</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r>
              <a:rPr lang="en-US" b="0">
                <a:solidFill>
                  <a:srgbClr val="7B7F8B"/>
                </a:solidFill>
                <a:effectLst/>
                <a:latin typeface="Consolas" panose="020B0609020204030204" pitchFamily="49" charset="0"/>
              </a:rPr>
              <a:t>//tambahan</a:t>
            </a:r>
            <a:endParaRPr lang="en-US" b="0">
              <a:solidFill>
                <a:srgbClr val="F6F6F4"/>
              </a:solidFill>
              <a:effectLst/>
              <a:latin typeface="Consolas" panose="020B0609020204030204" pitchFamily="49" charset="0"/>
            </a:endParaRPr>
          </a:p>
          <a:p>
            <a:r>
              <a:rPr lang="en-US" b="0">
                <a:solidFill>
                  <a:srgbClr val="F6F6F4"/>
                </a:solidFill>
                <a:effectLst/>
                <a:latin typeface="Consolas" panose="020B0609020204030204" pitchFamily="49" charset="0"/>
              </a:rPr>
              <a:t>        </a:t>
            </a:r>
            <a:r>
              <a:rPr lang="en-US" b="0">
                <a:solidFill>
                  <a:srgbClr val="DEE492"/>
                </a:solidFill>
                <a:effectLst/>
                <a:latin typeface="Consolas" panose="020B0609020204030204" pitchFamily="49" charset="0"/>
              </a:rPr>
              <a:t>'</a:t>
            </a:r>
            <a:r>
              <a:rPr lang="en-US" b="0">
                <a:solidFill>
                  <a:srgbClr val="E7EE98"/>
                </a:solidFill>
                <a:effectLst/>
                <a:latin typeface="Consolas" panose="020B0609020204030204" pitchFamily="49" charset="0"/>
              </a:rPr>
              <a:t>peran</a:t>
            </a:r>
            <a:r>
              <a:rPr lang="en-US" b="0">
                <a:solidFill>
                  <a:srgbClr val="DEE492"/>
                </a:solidFill>
                <a:effectLst/>
                <a:latin typeface="Consolas" panose="020B0609020204030204" pitchFamily="49" charset="0"/>
              </a:rPr>
              <a:t>'</a:t>
            </a:r>
            <a:r>
              <a:rPr lang="en-US" b="0">
                <a:solidFill>
                  <a:srgbClr val="F6F6F4"/>
                </a:solidFill>
                <a:effectLst/>
                <a:latin typeface="Consolas" panose="020B0609020204030204" pitchFamily="49" charset="0"/>
              </a:rPr>
              <a:t> </a:t>
            </a:r>
            <a:r>
              <a:rPr lang="en-US" b="0">
                <a:solidFill>
                  <a:srgbClr val="F286C4"/>
                </a:solidFill>
                <a:effectLst/>
                <a:latin typeface="Consolas" panose="020B0609020204030204" pitchFamily="49" charset="0"/>
              </a:rPr>
              <a:t>=&gt;</a:t>
            </a:r>
            <a:r>
              <a:rPr lang="en-US" b="0">
                <a:solidFill>
                  <a:srgbClr val="F6F6F4"/>
                </a:solidFill>
                <a:effectLst/>
                <a:latin typeface="Consolas" panose="020B0609020204030204" pitchFamily="49" charset="0"/>
              </a:rPr>
              <a:t> </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App</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Http</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Middleware</a:t>
            </a:r>
            <a:r>
              <a:rPr lang="en-US" b="0" i="1">
                <a:solidFill>
                  <a:srgbClr val="F286C4"/>
                </a:solidFill>
                <a:effectLst/>
                <a:latin typeface="Consolas" panose="020B0609020204030204" pitchFamily="49" charset="0"/>
              </a:rPr>
              <a:t>\</a:t>
            </a:r>
            <a:r>
              <a:rPr lang="en-US" b="0" i="1">
                <a:solidFill>
                  <a:srgbClr val="97E1F1"/>
                </a:solidFill>
                <a:effectLst/>
                <a:latin typeface="Consolas" panose="020B0609020204030204" pitchFamily="49" charset="0"/>
              </a:rPr>
              <a:t>Peran</a:t>
            </a:r>
            <a:r>
              <a:rPr lang="en-US" b="0">
                <a:solidFill>
                  <a:srgbClr val="F286C4"/>
                </a:solidFill>
                <a:effectLst/>
                <a:latin typeface="Consolas" panose="020B0609020204030204" pitchFamily="49" charset="0"/>
              </a:rPr>
              <a:t>::class</a:t>
            </a:r>
            <a:r>
              <a:rPr lang="en-US" b="0">
                <a:solidFill>
                  <a:srgbClr val="F6F6F4"/>
                </a:solidFill>
                <a:effectLst/>
                <a:latin typeface="Consolas" panose="020B0609020204030204" pitchFamily="49" charset="0"/>
              </a:rPr>
              <a:t>,</a:t>
            </a:r>
          </a:p>
          <a:p>
            <a:r>
              <a:rPr lang="en-US" b="0">
                <a:solidFill>
                  <a:srgbClr val="F6F6F4"/>
                </a:solidFill>
                <a:effectLst/>
                <a:latin typeface="Consolas" panose="020B0609020204030204" pitchFamily="49" charset="0"/>
              </a:rPr>
              <a:t>    ];</a:t>
            </a:r>
          </a:p>
        </p:txBody>
      </p:sp>
    </p:spTree>
    <p:extLst>
      <p:ext uri="{BB962C8B-B14F-4D97-AF65-F5344CB8AC3E}">
        <p14:creationId xmlns:p14="http://schemas.microsoft.com/office/powerpoint/2010/main" val="2410210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Hasil Membuat Middleware</a:t>
            </a:r>
            <a:endParaRPr lang="id-ID" sz="4400" spc="-1" dirty="0">
              <a:solidFill>
                <a:prstClr val="black"/>
              </a:solidFill>
            </a:endParaRPr>
          </a:p>
        </p:txBody>
      </p:sp>
      <p:pic>
        <p:nvPicPr>
          <p:cNvPr id="3" name="Picture 2">
            <a:extLst>
              <a:ext uri="{FF2B5EF4-FFF2-40B4-BE49-F238E27FC236}">
                <a16:creationId xmlns:a16="http://schemas.microsoft.com/office/drawing/2014/main" id="{511932EB-BC0C-F292-0C82-18504E0DAD93}"/>
              </a:ext>
            </a:extLst>
          </p:cNvPr>
          <p:cNvPicPr>
            <a:picLocks noChangeAspect="1"/>
          </p:cNvPicPr>
          <p:nvPr/>
        </p:nvPicPr>
        <p:blipFill>
          <a:blip r:embed="rId4"/>
          <a:stretch>
            <a:fillRect/>
          </a:stretch>
        </p:blipFill>
        <p:spPr>
          <a:xfrm>
            <a:off x="1382557" y="1678620"/>
            <a:ext cx="9233209" cy="5549136"/>
          </a:xfrm>
          <a:prstGeom prst="rect">
            <a:avLst/>
          </a:prstGeom>
        </p:spPr>
      </p:pic>
    </p:spTree>
    <p:extLst>
      <p:ext uri="{BB962C8B-B14F-4D97-AF65-F5344CB8AC3E}">
        <p14:creationId xmlns:p14="http://schemas.microsoft.com/office/powerpoint/2010/main" val="783948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600062" y="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lvl="0">
              <a:defRPr/>
            </a:pPr>
            <a:r>
              <a:rPr lang="en-US" sz="4400" b="1" spc="-1">
                <a:solidFill>
                  <a:srgbClr val="FFFFFF"/>
                </a:solidFill>
              </a:rPr>
              <a:t>Menambahkan Role pada Tabel User</a:t>
            </a:r>
            <a:endParaRPr lang="id-ID" sz="4400" spc="-1" dirty="0">
              <a:solidFill>
                <a:prstClr val="black"/>
              </a:solidFill>
            </a:endParaRPr>
          </a:p>
        </p:txBody>
      </p:sp>
      <p:pic>
        <p:nvPicPr>
          <p:cNvPr id="4" name="Picture 3">
            <a:extLst>
              <a:ext uri="{FF2B5EF4-FFF2-40B4-BE49-F238E27FC236}">
                <a16:creationId xmlns:a16="http://schemas.microsoft.com/office/drawing/2014/main" id="{51313E29-94A0-4432-1D95-2EC638C0F3A3}"/>
              </a:ext>
            </a:extLst>
          </p:cNvPr>
          <p:cNvPicPr>
            <a:picLocks noChangeAspect="1"/>
          </p:cNvPicPr>
          <p:nvPr/>
        </p:nvPicPr>
        <p:blipFill>
          <a:blip r:embed="rId4"/>
          <a:stretch>
            <a:fillRect/>
          </a:stretch>
        </p:blipFill>
        <p:spPr>
          <a:xfrm>
            <a:off x="3014844" y="1666430"/>
            <a:ext cx="5968636" cy="5685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0470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15440</TotalTime>
  <Words>899</Words>
  <Application>Microsoft Office PowerPoint</Application>
  <PresentationFormat>Custom</PresentationFormat>
  <Paragraphs>138</Paragraphs>
  <Slides>23</Slides>
  <Notes>23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Consolas</vt:lpstr>
      <vt:lpstr>Symbol</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663</cp:revision>
  <cp:lastPrinted>2020-02-04T05:56:17Z</cp:lastPrinted>
  <dcterms:created xsi:type="dcterms:W3CDTF">2020-03-11T07:55:13Z</dcterms:created>
  <dcterms:modified xsi:type="dcterms:W3CDTF">2022-11-25T01:13:52Z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113</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113</vt:i4>
  </property>
</Properties>
</file>