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notesMasterIdLst>
    <p:notesMasterId r:id="rId25"/>
  </p:notesMasterIdLst>
  <p:sldIdLst>
    <p:sldId id="256" r:id="rId4"/>
    <p:sldId id="531"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Lst>
  <p:sldSz cx="11998325" cy="7559675"/>
  <p:notesSz cx="7315200" cy="96012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6" autoAdjust="0"/>
    <p:restoredTop sz="79926" autoAdjust="0"/>
  </p:normalViewPr>
  <p:slideViewPr>
    <p:cSldViewPr snapToGrid="0">
      <p:cViewPr varScale="1">
        <p:scale>
          <a:sx n="53" d="100"/>
          <a:sy n="53" d="100"/>
        </p:scale>
        <p:origin x="1206" y="66"/>
      </p:cViewPr>
      <p:guideLst/>
    </p:cSldViewPr>
  </p:slideViewPr>
  <p:notesTextViewPr>
    <p:cViewPr>
      <p:scale>
        <a:sx n="1" d="1"/>
        <a:sy n="1" d="1"/>
      </p:scale>
      <p:origin x="0" y="0"/>
    </p:cViewPr>
  </p:notesTextViewPr>
  <p:notesViewPr>
    <p:cSldViewPr snapToGrid="0">
      <p:cViewPr>
        <p:scale>
          <a:sx n="90" d="100"/>
          <a:sy n="90" d="100"/>
        </p:scale>
        <p:origin x="1962"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496888" y="868363"/>
            <a:ext cx="6791325" cy="4279900"/>
          </a:xfrm>
          <a:prstGeom prst="rect">
            <a:avLst/>
          </a:prstGeom>
        </p:spPr>
        <p:txBody>
          <a:bodyPr lIns="0" tIns="0" rIns="0" bIns="0" anchor="ctr">
            <a:noAutofit/>
          </a:bodyPr>
          <a:lstStyle/>
          <a:p>
            <a:r>
              <a:rPr lang="id-ID" sz="1900" b="0" strike="noStrike" spc="-1">
                <a:solidFill>
                  <a:srgbClr val="000000"/>
                </a:solidFill>
                <a:latin typeface="Arial"/>
              </a:rPr>
              <a:t>Click to move the slide</a:t>
            </a:r>
          </a:p>
        </p:txBody>
      </p:sp>
      <p:sp>
        <p:nvSpPr>
          <p:cNvPr id="122" name="PlaceHolder 2"/>
          <p:cNvSpPr>
            <a:spLocks noGrp="1"/>
          </p:cNvSpPr>
          <p:nvPr>
            <p:ph type="body"/>
          </p:nvPr>
        </p:nvSpPr>
        <p:spPr>
          <a:xfrm>
            <a:off x="778643" y="5422827"/>
            <a:ext cx="6228772" cy="5137212"/>
          </a:xfrm>
          <a:prstGeom prst="rect">
            <a:avLst/>
          </a:prstGeom>
        </p:spPr>
        <p:txBody>
          <a:bodyPr lIns="0" tIns="0" rIns="0" bIns="0">
            <a:noAutofit/>
          </a:bodyPr>
          <a:lstStyle/>
          <a:p>
            <a:r>
              <a:rPr lang="id-ID" sz="2100" b="0" strike="noStrike" spc="-1">
                <a:latin typeface="Arial"/>
              </a:rPr>
              <a:t>Click to edit the notes format</a:t>
            </a:r>
          </a:p>
        </p:txBody>
      </p:sp>
      <p:sp>
        <p:nvSpPr>
          <p:cNvPr id="123" name="PlaceHolder 3"/>
          <p:cNvSpPr>
            <a:spLocks noGrp="1"/>
          </p:cNvSpPr>
          <p:nvPr>
            <p:ph type="hdr"/>
          </p:nvPr>
        </p:nvSpPr>
        <p:spPr>
          <a:xfrm>
            <a:off x="0" y="0"/>
            <a:ext cx="3378939" cy="570460"/>
          </a:xfrm>
          <a:prstGeom prst="rect">
            <a:avLst/>
          </a:prstGeom>
        </p:spPr>
        <p:txBody>
          <a:bodyPr lIns="0" tIns="0" rIns="0" bIns="0">
            <a:noAutofit/>
          </a:bodyPr>
          <a:lstStyle/>
          <a:p>
            <a:r>
              <a:rPr lang="id-ID" sz="1500" b="0" strike="noStrike" spc="-1">
                <a:latin typeface="Times New Roman"/>
              </a:rPr>
              <a:t>&lt;header&gt;</a:t>
            </a:r>
          </a:p>
        </p:txBody>
      </p:sp>
      <p:sp>
        <p:nvSpPr>
          <p:cNvPr id="124" name="PlaceHolder 4"/>
          <p:cNvSpPr>
            <a:spLocks noGrp="1"/>
          </p:cNvSpPr>
          <p:nvPr>
            <p:ph type="dt"/>
          </p:nvPr>
        </p:nvSpPr>
        <p:spPr>
          <a:xfrm>
            <a:off x="4407118" y="0"/>
            <a:ext cx="3378939" cy="570460"/>
          </a:xfrm>
          <a:prstGeom prst="rect">
            <a:avLst/>
          </a:prstGeom>
        </p:spPr>
        <p:txBody>
          <a:bodyPr lIns="0" tIns="0" rIns="0" bIns="0">
            <a:noAutofit/>
          </a:bodyPr>
          <a:lstStyle/>
          <a:p>
            <a:pPr algn="r"/>
            <a:r>
              <a:rPr lang="id-ID" sz="1500" b="0" strike="noStrike" spc="-1">
                <a:latin typeface="Times New Roman"/>
              </a:rPr>
              <a:t>&lt;date/time&gt;</a:t>
            </a:r>
          </a:p>
        </p:txBody>
      </p:sp>
      <p:sp>
        <p:nvSpPr>
          <p:cNvPr id="125" name="PlaceHolder 5"/>
          <p:cNvSpPr>
            <a:spLocks noGrp="1"/>
          </p:cNvSpPr>
          <p:nvPr>
            <p:ph type="ftr"/>
          </p:nvPr>
        </p:nvSpPr>
        <p:spPr>
          <a:xfrm>
            <a:off x="0" y="10846037"/>
            <a:ext cx="3378939" cy="570460"/>
          </a:xfrm>
          <a:prstGeom prst="rect">
            <a:avLst/>
          </a:prstGeom>
        </p:spPr>
        <p:txBody>
          <a:bodyPr lIns="0" tIns="0" rIns="0" bIns="0" anchor="b">
            <a:noAutofit/>
          </a:bodyPr>
          <a:lstStyle/>
          <a:p>
            <a:r>
              <a:rPr lang="id-ID" sz="1500" b="0" strike="noStrike" spc="-1">
                <a:latin typeface="Times New Roman"/>
              </a:rPr>
              <a:t>&lt;footer&gt;</a:t>
            </a:r>
          </a:p>
        </p:txBody>
      </p:sp>
      <p:sp>
        <p:nvSpPr>
          <p:cNvPr id="126" name="PlaceHolder 6"/>
          <p:cNvSpPr>
            <a:spLocks noGrp="1"/>
          </p:cNvSpPr>
          <p:nvPr>
            <p:ph type="sldNum"/>
          </p:nvPr>
        </p:nvSpPr>
        <p:spPr>
          <a:xfrm>
            <a:off x="4407118" y="10846037"/>
            <a:ext cx="3378939" cy="570460"/>
          </a:xfrm>
          <a:prstGeom prst="rect">
            <a:avLst/>
          </a:prstGeom>
        </p:spPr>
        <p:txBody>
          <a:bodyPr lIns="0" tIns="0" rIns="0" bIns="0" anchor="b">
            <a:noAutofit/>
          </a:bodyPr>
          <a:lstStyle/>
          <a:p>
            <a:pPr algn="r"/>
            <a:fld id="{FC83065C-07F1-4CB8-9AC7-8245F385ABA8}" type="slidenum">
              <a:rPr lang="id-ID" sz="1500" b="0" strike="noStrike" spc="-1">
                <a:latin typeface="Times New Roman"/>
              </a:rPr>
              <a:t>‹#›</a:t>
            </a:fld>
            <a:endParaRPr lang="id-ID" sz="1500" b="0" strike="noStrike" spc="-1">
              <a:latin typeface="Times New Roman"/>
            </a:endParaRPr>
          </a:p>
        </p:txBody>
      </p:sp>
    </p:spTree>
    <p:extLst>
      <p:ext uri="{BB962C8B-B14F-4D97-AF65-F5344CB8AC3E}">
        <p14:creationId xmlns:p14="http://schemas.microsoft.com/office/powerpoint/2010/main" val="30753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urulfikri.com/"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mailto:info@nurulfikri.co.id" TargetMode="External"/><Relationship Id="rId4" Type="http://schemas.openxmlformats.org/officeDocument/2006/relationships/hyperlink" Target="http://www.nurulfikri.ac.i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003300" y="906463"/>
            <a:ext cx="532606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r>
              <a:rPr lang="id-ID" spc="-1" dirty="0">
                <a:latin typeface="Times New Roman"/>
              </a:rPr>
              <a:t>Penyusun naskah (</a:t>
            </a:r>
            <a:r>
              <a:rPr lang="id-ID" i="1" spc="-1" dirty="0">
                <a:latin typeface="Times New Roman"/>
              </a:rPr>
              <a:t>writer</a:t>
            </a:r>
            <a:r>
              <a:rPr lang="id-ID" spc="-1" dirty="0">
                <a:latin typeface="Times New Roman"/>
              </a:rPr>
              <a:t>)	: Nasrul </a:t>
            </a:r>
          </a:p>
          <a:p>
            <a:pPr algn="just">
              <a:spcAft>
                <a:spcPts val="631"/>
              </a:spcAft>
            </a:pPr>
            <a:r>
              <a:rPr lang="id-ID" spc="-1" dirty="0">
                <a:latin typeface="Times New Roman"/>
              </a:rPr>
              <a:t>Penelaah (</a:t>
            </a:r>
            <a:r>
              <a:rPr lang="id-ID" i="1" spc="-1" dirty="0">
                <a:latin typeface="Times New Roman"/>
              </a:rPr>
              <a:t>reviewer</a:t>
            </a:r>
            <a:r>
              <a:rPr lang="id-ID" spc="-1" dirty="0">
                <a:latin typeface="Times New Roman"/>
              </a:rPr>
              <a:t>)	: Akhamd Arip</a:t>
            </a:r>
          </a:p>
          <a:p>
            <a:pPr algn="just">
              <a:spcAft>
                <a:spcPts val="631"/>
              </a:spcAft>
            </a:pPr>
            <a:r>
              <a:rPr lang="id-ID" spc="-1" dirty="0">
                <a:latin typeface="Times New Roman"/>
              </a:rPr>
              <a:t>Penyunting (</a:t>
            </a:r>
            <a:r>
              <a:rPr lang="id-ID" i="1" spc="-1" dirty="0">
                <a:latin typeface="Times New Roman"/>
              </a:rPr>
              <a:t>editor</a:t>
            </a:r>
            <a:r>
              <a:rPr lang="id-ID" spc="-1" dirty="0">
                <a:latin typeface="Times New Roman"/>
              </a:rPr>
              <a:t>)	: Rusmanto</a:t>
            </a:r>
          </a:p>
          <a:p>
            <a:pPr algn="just">
              <a:spcAft>
                <a:spcPts val="631"/>
              </a:spcAft>
            </a:pPr>
            <a:r>
              <a:rPr lang="id-ID" spc="-1" dirty="0">
                <a:latin typeface="Times New Roman"/>
              </a:rPr>
              <a:t>Merek (logo dan tulisan) NF COMPUTER adalah milik PT Nurul Fikri Cipta Inovasi </a:t>
            </a:r>
            <a:r>
              <a:rPr lang="id-ID" u="sng" spc="-1" dirty="0">
                <a:solidFill>
                  <a:srgbClr val="000000"/>
                </a:solidFill>
                <a:latin typeface="Times New Roman"/>
                <a:hlinkClick r:id="rId3"/>
              </a:rPr>
              <a:t>www.nurulfikri.com</a:t>
            </a:r>
            <a:r>
              <a:rPr lang="id-ID" spc="-1" dirty="0">
                <a:solidFill>
                  <a:srgbClr val="000000"/>
                </a:solidFill>
                <a:latin typeface="Times New Roman"/>
              </a:rPr>
              <a:t>, yang merupakan unit usaha di bawah Sekolah Tinggi Teknologi Terpadu Nurul Fikri – Yayasan Profesi Terpadu Nurul Fikri </a:t>
            </a:r>
            <a:r>
              <a:rPr lang="id-ID" u="sng" spc="-1" dirty="0">
                <a:solidFill>
                  <a:srgbClr val="000000"/>
                </a:solidFill>
                <a:latin typeface="Times New Roman"/>
                <a:hlinkClick r:id="rId4"/>
              </a:rPr>
              <a:t>www.nurulfikri.ac.id</a:t>
            </a:r>
            <a:r>
              <a:rPr lang="id-ID" spc="-1" dirty="0">
                <a:solidFill>
                  <a:srgbClr val="000000"/>
                </a:solidFill>
                <a:latin typeface="Times New Roman"/>
              </a:rPr>
              <a:t>.</a:t>
            </a:r>
          </a:p>
          <a:p>
            <a:pPr algn="just">
              <a:spcAft>
                <a:spcPts val="631"/>
              </a:spcAft>
            </a:pPr>
            <a:r>
              <a:rPr lang="id-ID" spc="-1" dirty="0">
                <a:solidFill>
                  <a:srgbClr val="000000"/>
                </a:solidFill>
                <a:latin typeface="Times New Roman"/>
              </a:rPr>
              <a:t>Bahan ajar secara keseluruhan – yang berupa antara lain konten teks, gambar, video, animasi, dan desain tata letak slide serta notes – ini diciptakan bersama oleh penulis, pendesain logo, dan pencipta konten lainnya, tanpa menyebutkan nama personal, kemudian didaftarkan sebagai hak cipta institusi NF COMPUTER atau PT Nurul Fikri Cipta Inovasi atau Sekolah Tinggi Teknologi Terpadu Nurul Fikri atau Yayasan Profesi Terpadu Nurul Fikri.</a:t>
            </a:r>
          </a:p>
          <a:p>
            <a:pPr algn="just">
              <a:spcAft>
                <a:spcPts val="631"/>
              </a:spcAft>
            </a:pPr>
            <a:r>
              <a:rPr lang="id-ID" spc="-1" dirty="0">
                <a:solidFill>
                  <a:srgbClr val="000000"/>
                </a:solidFill>
                <a:latin typeface="Times New Roman"/>
              </a:rPr>
              <a:t>Konten bahan ajar ini dapat disalin (di-</a:t>
            </a:r>
            <a:r>
              <a:rPr lang="id-ID" i="1" spc="-1" dirty="0">
                <a:solidFill>
                  <a:srgbClr val="000000"/>
                </a:solidFill>
                <a:latin typeface="Times New Roman"/>
              </a:rPr>
              <a:t>copy) </a:t>
            </a:r>
            <a:r>
              <a:rPr lang="id-ID" spc="-1" dirty="0">
                <a:solidFill>
                  <a:srgbClr val="000000"/>
                </a:solidFill>
                <a:latin typeface="Times New Roman"/>
              </a:rPr>
              <a:t>atau dikutip untuk tujuan non komersial, dengan syarat tetap menyebutkan nama institusi pemegang hak cipta. Jika penyalinan atau pengutipan akan menghilangkan sebagian atau seluruh identitas pemegang hak cipta, atau untuk tujuan komersial, maka penyalin atau pengutip harus lebih dahulu meminta persetujuan melalui email ke </a:t>
            </a:r>
            <a:r>
              <a:rPr lang="id-ID" u="sng" spc="-1" dirty="0">
                <a:solidFill>
                  <a:srgbClr val="000000"/>
                </a:solidFill>
                <a:latin typeface="Times New Roman"/>
                <a:hlinkClick r:id="rId5"/>
              </a:rPr>
              <a:t>lc@nurulfikri.co.id</a:t>
            </a:r>
            <a:r>
              <a:rPr lang="id-ID" spc="-1" dirty="0">
                <a:solidFill>
                  <a:srgbClr val="000000"/>
                </a:solidFill>
                <a:latin typeface="Times New Roman"/>
              </a:rPr>
              <a:t>. </a:t>
            </a: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PlaceHolder 1"/>
          <p:cNvSpPr>
            <a:spLocks noGrp="1" noRot="1" noChangeAspect="1"/>
          </p:cNvSpPr>
          <p:nvPr>
            <p:ph type="sldImg"/>
          </p:nvPr>
        </p:nvSpPr>
        <p:spPr>
          <a:xfrm>
            <a:off x="1003300" y="906463"/>
            <a:ext cx="5326063" cy="3357562"/>
          </a:xfrm>
          <a:prstGeom prst="rect">
            <a:avLst/>
          </a:prstGeom>
        </p:spPr>
      </p:sp>
      <p:sp>
        <p:nvSpPr>
          <p:cNvPr id="48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memotong layout web menjadi bagian-bagian file kecil, langkah selanjutnya adalah menyatukan kembali di halaman utama dengan nama file misalnya index.blade.php seperti tampak di dalam slide dengan penjelasan kode program sebagai berikut: </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&lt;link href="{{asset('css/bootstrap.min.css')}}" rel="stylesheet"&gt;</a:t>
            </a:r>
            <a:r>
              <a:rPr lang="id-ID" sz="1300" spc="-1">
                <a:solidFill>
                  <a:srgbClr val="000000"/>
                </a:solidFill>
                <a:latin typeface="Times New Roman"/>
              </a:rPr>
              <a:t> berarti menyertakan file css dengan fungsi asset() dari Laravel.</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@include('layouts.header’) </a:t>
            </a:r>
            <a:r>
              <a:rPr lang="id-ID" sz="1300" spc="-1">
                <a:solidFill>
                  <a:srgbClr val="000000"/>
                </a:solidFill>
                <a:latin typeface="Times New Roman"/>
              </a:rPr>
              <a:t>berarti menyertakan potongan file template.</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@yield('content’)</a:t>
            </a:r>
            <a:r>
              <a:rPr lang="id-ID" sz="1300" spc="-1">
                <a:solidFill>
                  <a:srgbClr val="000000"/>
                </a:solidFill>
                <a:latin typeface="Times New Roman"/>
              </a:rPr>
              <a:t> mendefinisikan area konten web yang akan ditampilkan.</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&lt;script src="{{asset('js/jquery.min.js')}}"&gt;&lt;/script&gt; </a:t>
            </a:r>
            <a:r>
              <a:rPr lang="id-ID" sz="1300" spc="-1">
                <a:solidFill>
                  <a:srgbClr val="000000"/>
                </a:solidFill>
                <a:latin typeface="Times New Roman"/>
              </a:rPr>
              <a:t>berarti menyertakan file javascript dengan fungsi asset() dari Laravel.</a:t>
            </a: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81019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PlaceHolder 1"/>
          <p:cNvSpPr>
            <a:spLocks noGrp="1" noRot="1" noChangeAspect="1"/>
          </p:cNvSpPr>
          <p:nvPr>
            <p:ph type="sldImg"/>
          </p:nvPr>
        </p:nvSpPr>
        <p:spPr>
          <a:xfrm>
            <a:off x="1003300" y="906463"/>
            <a:ext cx="5326063" cy="3357562"/>
          </a:xfrm>
          <a:prstGeom prst="rect">
            <a:avLst/>
          </a:prstGeom>
        </p:spPr>
      </p:sp>
      <p:sp>
        <p:nvSpPr>
          <p:cNvPr id="49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menyatukan potongan-potongan file layout web pada file index.blade.php, langkah selanjutnya adalah membuat link file yang akan diletakkan pada area  </a:t>
            </a:r>
            <a:r>
              <a:rPr lang="id-ID" sz="1300" b="1" spc="-1">
                <a:solidFill>
                  <a:srgbClr val="000000"/>
                </a:solidFill>
                <a:latin typeface="Times New Roman"/>
              </a:rPr>
              <a:t>@yield(‘content’)</a:t>
            </a:r>
            <a:r>
              <a:rPr lang="id-ID" sz="1300" spc="-1">
                <a:solidFill>
                  <a:srgbClr val="000000"/>
                </a:solidFill>
                <a:latin typeface="Times New Roman"/>
              </a:rPr>
              <a:t> pada index.blade.php seperti tampak di dalam slide dengan penjelasan kode program sebagai berikut: </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@extends('layouts.index’) </a:t>
            </a:r>
            <a:r>
              <a:rPr lang="id-ID" sz="1300" spc="-1">
                <a:solidFill>
                  <a:srgbClr val="000000"/>
                </a:solidFill>
                <a:latin typeface="Times New Roman"/>
              </a:rPr>
              <a:t>berarti menyertakan layout web pada file index.blade.php.</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@section('content’)</a:t>
            </a:r>
            <a:r>
              <a:rPr lang="id-ID" sz="1300" b="1" spc="-1">
                <a:solidFill>
                  <a:srgbClr val="000000"/>
                </a:solidFill>
                <a:latin typeface="Times New Roman"/>
              </a:rPr>
              <a:t> </a:t>
            </a:r>
            <a:r>
              <a:rPr lang="id-ID" sz="1300" spc="-1">
                <a:solidFill>
                  <a:srgbClr val="000000"/>
                </a:solidFill>
                <a:latin typeface="Times New Roman"/>
              </a:rPr>
              <a:t>batas awal area konten web yang akan ditampilkan.</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@endsection </a:t>
            </a:r>
            <a:r>
              <a:rPr lang="id-ID" sz="1300" spc="-1">
                <a:solidFill>
                  <a:srgbClr val="000000"/>
                </a:solidFill>
                <a:latin typeface="Times New Roman"/>
              </a:rPr>
              <a:t>batas akhir area konten web yang akan ditampilkan.</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667701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noRot="1" noChangeAspect="1"/>
          </p:cNvSpPr>
          <p:nvPr>
            <p:ph type="sldImg"/>
          </p:nvPr>
        </p:nvSpPr>
        <p:spPr>
          <a:xfrm>
            <a:off x="1003300" y="906463"/>
            <a:ext cx="5326063" cy="3357562"/>
          </a:xfrm>
          <a:prstGeom prst="rect">
            <a:avLst/>
          </a:prstGeom>
        </p:spPr>
      </p:sp>
      <p:sp>
        <p:nvSpPr>
          <p:cNvPr id="49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menyatukan potongan-potongan file layout web pada file header.blade.php, langkah selanjutnya adalah memberikan konten pada potongan-potongan layout tersebut. Potongan file pertama pada baris pertama adalah header.blade.php dengan 12 grid yang berisi:</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&lt;link href="{{ asset('css/bootstrap.min.css') }}" rel="stylesheet"&gt; </a:t>
            </a:r>
            <a:r>
              <a:rPr lang="id-ID" sz="1300" spc="-1">
                <a:solidFill>
                  <a:srgbClr val="000000"/>
                </a:solidFill>
                <a:latin typeface="Times New Roman"/>
              </a:rPr>
              <a:t>berisi file css untuk RWD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Komponen bootstrap carousel untuk slide banner web.</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 </a:t>
            </a:r>
            <a:r>
              <a:rPr lang="id-ID" sz="1300" b="1" spc="-1">
                <a:solidFill>
                  <a:srgbClr val="000000"/>
                </a:solidFill>
                <a:latin typeface="Courier New"/>
              </a:rPr>
              <a:t>&lt;img src="{{ url('images/1.jpg') }}“ /&gt; </a:t>
            </a:r>
            <a:r>
              <a:rPr lang="id-ID" sz="1300" spc="-1">
                <a:solidFill>
                  <a:srgbClr val="000000"/>
                </a:solidFill>
                <a:latin typeface="Times New Roman"/>
              </a:rPr>
              <a:t>berisi slider gambar dengan memanggil fungsi url() pada Laravel.</a:t>
            </a:r>
            <a:endParaRPr lang="id-ID" sz="1300" spc="-1">
              <a:latin typeface="Arial"/>
            </a:endParaRPr>
          </a:p>
        </p:txBody>
      </p:sp>
    </p:spTree>
    <p:extLst>
      <p:ext uri="{BB962C8B-B14F-4D97-AF65-F5344CB8AC3E}">
        <p14:creationId xmlns:p14="http://schemas.microsoft.com/office/powerpoint/2010/main" val="7217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laceHolder 1"/>
          <p:cNvSpPr>
            <a:spLocks noGrp="1" noRot="1" noChangeAspect="1"/>
          </p:cNvSpPr>
          <p:nvPr>
            <p:ph type="sldImg"/>
          </p:nvPr>
        </p:nvSpPr>
        <p:spPr>
          <a:xfrm>
            <a:off x="1003300" y="906463"/>
            <a:ext cx="5326063" cy="3357562"/>
          </a:xfrm>
          <a:prstGeom prst="rect">
            <a:avLst/>
          </a:prstGeom>
        </p:spPr>
      </p:sp>
      <p:sp>
        <p:nvSpPr>
          <p:cNvPr id="49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Potongan file layout web berikutnya adalah potongan file menu.blade.php dengan sistem grid kolom 12 grid yang berisi:</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Komponen navbar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Memanggil route web aplikasi yang berada di file routes/web.php, yaitu route:</a:t>
            </a:r>
            <a:endParaRPr lang="id-ID" sz="1300" spc="-1">
              <a:latin typeface="Arial"/>
            </a:endParaRPr>
          </a:p>
          <a:p>
            <a:pPr marL="588728" lvl="1" indent="-160046" algn="just">
              <a:lnSpc>
                <a:spcPct val="150000"/>
              </a:lnSpc>
              <a:buClr>
                <a:srgbClr val="000000"/>
              </a:buClr>
              <a:buFont typeface="Arial"/>
              <a:buChar char="•"/>
            </a:pPr>
            <a:r>
              <a:rPr lang="id-ID" sz="1300" b="1" spc="-1">
                <a:solidFill>
                  <a:srgbClr val="000000"/>
                </a:solidFill>
                <a:latin typeface="Courier New"/>
              </a:rPr>
              <a:t>{{ url(‘/home’) }} </a:t>
            </a:r>
            <a:endParaRPr lang="id-ID" sz="1300" spc="-1">
              <a:latin typeface="Arial"/>
            </a:endParaRPr>
          </a:p>
          <a:p>
            <a:pPr marL="588728" lvl="1" indent="-160046" algn="just">
              <a:lnSpc>
                <a:spcPct val="150000"/>
              </a:lnSpc>
              <a:buClr>
                <a:srgbClr val="000000"/>
              </a:buClr>
              <a:buFont typeface="Arial"/>
              <a:buChar char="•"/>
            </a:pPr>
            <a:r>
              <a:rPr lang="id-ID" sz="1300" b="1" spc="-1">
                <a:solidFill>
                  <a:srgbClr val="000000"/>
                </a:solidFill>
                <a:latin typeface="Courier New"/>
              </a:rPr>
              <a:t>{{ url(‘/about’) }}</a:t>
            </a:r>
            <a:endParaRPr lang="id-ID" sz="1300" spc="-1">
              <a:latin typeface="Arial"/>
            </a:endParaRPr>
          </a:p>
          <a:p>
            <a:pPr marL="428304" algn="just">
              <a:lnSpc>
                <a:spcPct val="150000"/>
              </a:lnSpc>
            </a:pPr>
            <a:endParaRPr lang="id-ID" sz="1300" spc="-1">
              <a:latin typeface="Arial"/>
            </a:endParaRPr>
          </a:p>
          <a:p>
            <a:pPr marL="428304"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978066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PlaceHolder 1"/>
          <p:cNvSpPr>
            <a:spLocks noGrp="1" noRot="1" noChangeAspect="1"/>
          </p:cNvSpPr>
          <p:nvPr>
            <p:ph type="sldImg"/>
          </p:nvPr>
        </p:nvSpPr>
        <p:spPr>
          <a:xfrm>
            <a:off x="1003300" y="906463"/>
            <a:ext cx="5326063" cy="3357562"/>
          </a:xfrm>
          <a:prstGeom prst="rect">
            <a:avLst/>
          </a:prstGeom>
        </p:spPr>
      </p:sp>
      <p:sp>
        <p:nvSpPr>
          <p:cNvPr id="49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Potongan file layout web berikutnya adalah potongan file sidebar.blade.php dengan sistem grid kolom 3 grid yang berisi:</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Komponen list-group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Selanjutnya masing-masing listnya memanggil route web aplikasi yang berada di file routes/web.php.</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92767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laceHolder 1"/>
          <p:cNvSpPr>
            <a:spLocks noGrp="1" noRot="1" noChangeAspect="1"/>
          </p:cNvSpPr>
          <p:nvPr>
            <p:ph type="sldImg"/>
          </p:nvPr>
        </p:nvSpPr>
        <p:spPr>
          <a:xfrm>
            <a:off x="1003300" y="906463"/>
            <a:ext cx="5326063" cy="3357562"/>
          </a:xfrm>
          <a:prstGeom prst="rect">
            <a:avLst/>
          </a:prstGeom>
        </p:spPr>
      </p:sp>
      <p:sp>
        <p:nvSpPr>
          <p:cNvPr id="49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Potongan file layout web berikutnya adalah potongan file footer.blade.php dengan sistem grid kolom 12 grid yang berisi:</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Komponen alert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File-file javascript yang berada pada folder public/js yang dipanggil dengan fungsi asset bawaan dari Laravel yaitu fie:</a:t>
            </a:r>
            <a:endParaRPr lang="id-ID" sz="1300" spc="-1">
              <a:latin typeface="Arial"/>
            </a:endParaRPr>
          </a:p>
          <a:p>
            <a:pPr marL="588728" lvl="1" indent="-160046">
              <a:lnSpc>
                <a:spcPct val="150000"/>
              </a:lnSpc>
              <a:buClr>
                <a:srgbClr val="000000"/>
              </a:buClr>
              <a:buFont typeface="Arial"/>
              <a:buChar char="•"/>
            </a:pPr>
            <a:r>
              <a:rPr lang="id-ID" sz="1300" spc="-1">
                <a:solidFill>
                  <a:srgbClr val="000000"/>
                </a:solidFill>
                <a:latin typeface="Times New Roman"/>
              </a:rPr>
              <a:t>jquery.min.js</a:t>
            </a:r>
            <a:endParaRPr lang="id-ID" sz="1300" spc="-1">
              <a:latin typeface="Arial"/>
            </a:endParaRPr>
          </a:p>
          <a:p>
            <a:pPr marL="588728" lvl="1" indent="-160046">
              <a:lnSpc>
                <a:spcPct val="150000"/>
              </a:lnSpc>
              <a:buClr>
                <a:srgbClr val="000000"/>
              </a:buClr>
              <a:buFont typeface="Arial"/>
              <a:buChar char="•"/>
            </a:pPr>
            <a:r>
              <a:rPr lang="id-ID" sz="1300" spc="-1">
                <a:solidFill>
                  <a:srgbClr val="000000"/>
                </a:solidFill>
                <a:latin typeface="Times New Roman"/>
              </a:rPr>
              <a:t>popper.min.js</a:t>
            </a:r>
            <a:endParaRPr lang="id-ID" sz="1300" spc="-1">
              <a:latin typeface="Arial"/>
            </a:endParaRPr>
          </a:p>
          <a:p>
            <a:pPr marL="588728" lvl="1" indent="-160046">
              <a:lnSpc>
                <a:spcPct val="150000"/>
              </a:lnSpc>
              <a:buClr>
                <a:srgbClr val="000000"/>
              </a:buClr>
              <a:buFont typeface="Arial"/>
              <a:buChar char="•"/>
            </a:pPr>
            <a:r>
              <a:rPr lang="id-ID" sz="1300" spc="-1">
                <a:solidFill>
                  <a:srgbClr val="000000"/>
                </a:solidFill>
                <a:latin typeface="Times New Roman"/>
              </a:rPr>
              <a:t>bootstrap.min.js</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802395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PlaceHolder 1"/>
          <p:cNvSpPr>
            <a:spLocks noGrp="1" noRot="1" noChangeAspect="1"/>
          </p:cNvSpPr>
          <p:nvPr>
            <p:ph type="sldImg"/>
          </p:nvPr>
        </p:nvSpPr>
        <p:spPr>
          <a:xfrm>
            <a:off x="1003300" y="906463"/>
            <a:ext cx="5326063" cy="3357562"/>
          </a:xfrm>
          <a:prstGeom prst="rect">
            <a:avLst/>
          </a:prstGeom>
        </p:spPr>
      </p:sp>
      <p:sp>
        <p:nvSpPr>
          <p:cNvPr id="50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setelah membuat web layout dengan system grid, langkah selanjutnya adalah membuat halaman dinamis di layout web tersebut. Pada latihan kali ini kita akan membuat dua buah view yang nanti akan menjadi halaman dinamis di layout web yang sudah kita buat. Agar lebih dinamis, maka di halaman web tersebut kita buat hyperlink menunya. Halaman web dinamis tersebut adalah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Halaman home.blade.php yang berisi halaman beranda aplikasi web menggunakan komponen jumbotron dari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Halaman aboutus.blade.php yang berisi halaman profile aplikasi web menggunakan komponen accordion dari bootstrap.</a:t>
            </a:r>
            <a:endParaRPr lang="id-ID" sz="1300" spc="-1">
              <a:latin typeface="Arial"/>
            </a:endParaRPr>
          </a:p>
          <a:p>
            <a:pPr algn="just">
              <a:lnSpc>
                <a:spcPct val="150000"/>
              </a:lnSpc>
            </a:pPr>
            <a:endParaRPr lang="id-ID" sz="1300" spc="-1">
              <a:latin typeface="Arial"/>
            </a:endParaRPr>
          </a:p>
          <a:p>
            <a:pPr algn="just">
              <a:lnSpc>
                <a:spcPct val="150000"/>
              </a:lnSpc>
            </a:pPr>
            <a:r>
              <a:rPr lang="id-ID" sz="1300" spc="-1">
                <a:solidFill>
                  <a:srgbClr val="000000"/>
                </a:solidFill>
                <a:latin typeface="Times New Roman"/>
              </a:rPr>
              <a:t>Halaman web dinamis pertama yang kita buat adalah halaman home.blade.php yang berisi halaman beranda aplikasi web menggunakan komponen jumbotron dari bootstrap seperti tampak di dalam slide.</a:t>
            </a: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31942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laceHolder 1"/>
          <p:cNvSpPr>
            <a:spLocks noGrp="1" noRot="1" noChangeAspect="1"/>
          </p:cNvSpPr>
          <p:nvPr>
            <p:ph type="sldImg"/>
          </p:nvPr>
        </p:nvSpPr>
        <p:spPr>
          <a:xfrm>
            <a:off x="1003300" y="906463"/>
            <a:ext cx="5326063" cy="3357562"/>
          </a:xfrm>
          <a:prstGeom prst="rect">
            <a:avLst/>
          </a:prstGeom>
        </p:spPr>
      </p:sp>
      <p:sp>
        <p:nvSpPr>
          <p:cNvPr id="50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dirty="0">
                <a:solidFill>
                  <a:srgbClr val="000000"/>
                </a:solidFill>
                <a:latin typeface="Times New Roman" panose="02020603050405020304" pitchFamily="18" charset="0"/>
                <a:cs typeface="Times New Roman" panose="02020603050405020304" pitchFamily="18" charset="0"/>
              </a:rPr>
              <a:t>Halaman web dinamis yang kedua yang kita buat adalah halaman about.blade.php yang berisi halaman beranda aplikasi web menggunakan komponen accordion dari bootstrap seperti tampak di dalam slide dengan penjelasan kode program sebagai berikut:</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b="1" spc="-1" dirty="0">
                <a:solidFill>
                  <a:srgbClr val="000000"/>
                </a:solidFill>
                <a:latin typeface="Courier New"/>
              </a:rPr>
              <a:t>@extends('layouts.index’) </a:t>
            </a:r>
            <a:r>
              <a:rPr lang="id-ID" sz="1300" spc="-1" dirty="0">
                <a:solidFill>
                  <a:srgbClr val="000000"/>
                </a:solidFill>
                <a:latin typeface="Times New Roman"/>
              </a:rPr>
              <a:t>berarti menyertakan layout web pada file index.blade.php.</a:t>
            </a:r>
            <a:endParaRPr lang="id-ID" sz="1300" spc="-1" dirty="0">
              <a:latin typeface="Arial"/>
            </a:endParaRPr>
          </a:p>
          <a:p>
            <a:pPr marL="160425" indent="-160046" algn="just">
              <a:lnSpc>
                <a:spcPct val="150000"/>
              </a:lnSpc>
              <a:buClr>
                <a:srgbClr val="000000"/>
              </a:buClr>
              <a:buFont typeface="Arial"/>
              <a:buChar char="•"/>
            </a:pPr>
            <a:r>
              <a:rPr lang="id-ID" sz="1300" b="1" spc="-1" dirty="0">
                <a:solidFill>
                  <a:srgbClr val="000000"/>
                </a:solidFill>
                <a:latin typeface="Courier New"/>
              </a:rPr>
              <a:t>@section('content’)</a:t>
            </a:r>
            <a:r>
              <a:rPr lang="id-ID" sz="1300" b="1" spc="-1" dirty="0">
                <a:solidFill>
                  <a:srgbClr val="000000"/>
                </a:solidFill>
                <a:latin typeface="Times New Roman"/>
              </a:rPr>
              <a:t> </a:t>
            </a:r>
            <a:r>
              <a:rPr lang="id-ID" sz="1300" spc="-1" dirty="0">
                <a:solidFill>
                  <a:srgbClr val="000000"/>
                </a:solidFill>
                <a:latin typeface="Times New Roman"/>
              </a:rPr>
              <a:t>batas awal area konten web yang akan ditampilkan.</a:t>
            </a:r>
            <a:endParaRPr lang="id-ID" sz="1300" spc="-1" dirty="0">
              <a:latin typeface="Arial"/>
            </a:endParaRPr>
          </a:p>
          <a:p>
            <a:pPr marL="160425" indent="-160046" algn="just">
              <a:lnSpc>
                <a:spcPct val="150000"/>
              </a:lnSpc>
              <a:buClr>
                <a:srgbClr val="000000"/>
              </a:buClr>
              <a:buFont typeface="Arial"/>
              <a:buChar char="•"/>
            </a:pPr>
            <a:r>
              <a:rPr lang="id-ID" sz="1300" b="1" spc="-1" dirty="0">
                <a:solidFill>
                  <a:srgbClr val="000000"/>
                </a:solidFill>
                <a:latin typeface="Courier New"/>
              </a:rPr>
              <a:t>&lt;div class="accordion" id="accordionExample"&gt; </a:t>
            </a:r>
            <a:r>
              <a:rPr lang="id-ID" sz="1300" spc="-1" dirty="0">
                <a:solidFill>
                  <a:srgbClr val="000000"/>
                </a:solidFill>
                <a:latin typeface="Times New Roman"/>
              </a:rPr>
              <a:t>merupakan isi konten web menggunakan komponen accordion dari bootstrap.</a:t>
            </a:r>
            <a:endParaRPr lang="id-ID" sz="1300" spc="-1" dirty="0">
              <a:latin typeface="Arial"/>
            </a:endParaRPr>
          </a:p>
          <a:p>
            <a:pPr marL="160425" indent="-160046" algn="just">
              <a:lnSpc>
                <a:spcPct val="150000"/>
              </a:lnSpc>
              <a:buClr>
                <a:srgbClr val="000000"/>
              </a:buClr>
              <a:buFont typeface="Arial"/>
              <a:buChar char="•"/>
            </a:pPr>
            <a:r>
              <a:rPr lang="id-ID" sz="1300" b="1" spc="-1" dirty="0">
                <a:solidFill>
                  <a:srgbClr val="000000"/>
                </a:solidFill>
                <a:latin typeface="Courier New"/>
              </a:rPr>
              <a:t>@endsection </a:t>
            </a:r>
            <a:r>
              <a:rPr lang="id-ID" sz="1300" spc="-1" dirty="0">
                <a:solidFill>
                  <a:srgbClr val="000000"/>
                </a:solidFill>
                <a:latin typeface="Times New Roman"/>
              </a:rPr>
              <a:t>batas akhir area konten web yang akan ditampilkan.</a:t>
            </a: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94207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1"/>
          <p:cNvSpPr>
            <a:spLocks noGrp="1" noRot="1" noChangeAspect="1"/>
          </p:cNvSpPr>
          <p:nvPr>
            <p:ph type="sldImg"/>
          </p:nvPr>
        </p:nvSpPr>
        <p:spPr>
          <a:xfrm>
            <a:off x="1003300" y="906463"/>
            <a:ext cx="5326063" cy="3357562"/>
          </a:xfrm>
          <a:prstGeom prst="rect">
            <a:avLst/>
          </a:prstGeom>
        </p:spPr>
      </p:sp>
      <p:sp>
        <p:nvSpPr>
          <p:cNvPr id="505"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solidFill>
                  <a:srgbClr val="000000"/>
                </a:solidFill>
                <a:latin typeface="Times New Roman" panose="02020603050405020304" pitchFamily="18" charset="0"/>
                <a:cs typeface="Times New Roman" panose="02020603050405020304" pitchFamily="18" charset="0"/>
              </a:rPr>
              <a:t>Setelah membuat dua buah halaman web dinamis, langkah selanjutnya adalah membuat link menu di file menu.blade.php dengan penjelasan kode program sebagai berikut:</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&lt;a </a:t>
            </a:r>
            <a:r>
              <a:rPr lang="id-ID" sz="1300" b="1" i="1" spc="-1">
                <a:solidFill>
                  <a:srgbClr val="000000"/>
                </a:solidFill>
                <a:latin typeface="Courier New"/>
              </a:rPr>
              <a:t>class</a:t>
            </a:r>
            <a:r>
              <a:rPr lang="id-ID" sz="1300" b="1" spc="-1">
                <a:solidFill>
                  <a:srgbClr val="000000"/>
                </a:solidFill>
                <a:latin typeface="Courier New"/>
              </a:rPr>
              <a:t>="nav-link" </a:t>
            </a:r>
            <a:r>
              <a:rPr lang="id-ID" sz="1300" b="1" i="1" spc="-1">
                <a:solidFill>
                  <a:srgbClr val="000000"/>
                </a:solidFill>
                <a:latin typeface="Courier New"/>
              </a:rPr>
              <a:t>href</a:t>
            </a:r>
            <a:r>
              <a:rPr lang="id-ID" sz="1300" b="1" spc="-1">
                <a:solidFill>
                  <a:srgbClr val="000000"/>
                </a:solidFill>
                <a:latin typeface="Courier New"/>
              </a:rPr>
              <a:t>="{{ url('home') }}"&gt;Home&lt;/a&gt; </a:t>
            </a:r>
            <a:r>
              <a:rPr lang="id-ID" sz="1300" spc="-1">
                <a:solidFill>
                  <a:srgbClr val="000000"/>
                </a:solidFill>
                <a:latin typeface="Times New Roman"/>
              </a:rPr>
              <a:t>berarti mengarahkan request link menu home ke route home yang yang di file web.php yang ada di folder routes.</a:t>
            </a:r>
            <a:endParaRPr lang="id-ID" sz="1300" spc="-1">
              <a:latin typeface="Arial"/>
            </a:endParaRPr>
          </a:p>
          <a:p>
            <a:pPr marL="160425" indent="-160046">
              <a:lnSpc>
                <a:spcPct val="150000"/>
              </a:lnSpc>
              <a:buClr>
                <a:srgbClr val="000000"/>
              </a:buClr>
              <a:buFont typeface="Arial"/>
              <a:buChar char="•"/>
            </a:pPr>
            <a:r>
              <a:rPr lang="id-ID" sz="1300" b="1" i="1" spc="-1">
                <a:solidFill>
                  <a:srgbClr val="000000"/>
                </a:solidFill>
                <a:latin typeface="Courier New"/>
              </a:rPr>
              <a:t>&lt;a class="nav-link" href="{{url('about')}}"&gt;About Us&lt;/a&gt; </a:t>
            </a:r>
            <a:r>
              <a:rPr lang="id-ID" sz="1300" spc="-1">
                <a:solidFill>
                  <a:srgbClr val="000000"/>
                </a:solidFill>
                <a:latin typeface="Times New Roman"/>
              </a:rPr>
              <a:t>berarti mengarahkan request link menu aboiut ke route about yang yang di file web.php yang ada di folder routes.</a:t>
            </a: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480699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noRot="1" noChangeAspect="1"/>
          </p:cNvSpPr>
          <p:nvPr>
            <p:ph type="sldImg"/>
          </p:nvPr>
        </p:nvSpPr>
        <p:spPr>
          <a:xfrm>
            <a:off x="1003300" y="906463"/>
            <a:ext cx="5326063" cy="3357562"/>
          </a:xfrm>
          <a:prstGeom prst="rect">
            <a:avLst/>
          </a:prstGeom>
        </p:spPr>
      </p:sp>
      <p:sp>
        <p:nvSpPr>
          <p:cNvPr id="50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00000"/>
              </a:lnSpc>
            </a:pPr>
            <a:r>
              <a:rPr lang="id-ID" sz="1300" spc="-1">
                <a:solidFill>
                  <a:srgbClr val="000000"/>
                </a:solidFill>
                <a:latin typeface="Times New Roman" panose="02020603050405020304" pitchFamily="18" charset="0"/>
                <a:cs typeface="Times New Roman" panose="02020603050405020304" pitchFamily="18" charset="0"/>
              </a:rPr>
              <a:t>Setelah membuat dua buah halaman web dinamis dan membuat link menu, langkah selanjutnya adalah menambahkan route di file web.php yang berada di folder routes dengan penjelasan kode program sebagai berikut:</a:t>
            </a:r>
            <a:endParaRPr lang="id-ID" sz="1300" spc="-1">
              <a:latin typeface="Times New Roman" panose="02020603050405020304" pitchFamily="18" charset="0"/>
              <a:cs typeface="Times New Roman" panose="02020603050405020304" pitchFamily="18" charset="0"/>
            </a:endParaRPr>
          </a:p>
          <a:p>
            <a:pPr marL="227016" indent="-227016" algn="just"/>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Route::get(‘/home', function() { ... })</a:t>
            </a:r>
            <a:endParaRPr lang="id-ID" sz="1300" spc="-1">
              <a:latin typeface="Arial"/>
            </a:endParaRPr>
          </a:p>
          <a:p>
            <a:pPr algn="just">
              <a:lnSpc>
                <a:spcPct val="100000"/>
              </a:lnSpc>
            </a:pPr>
            <a:r>
              <a:rPr lang="id-ID" sz="1300" spc="-1">
                <a:solidFill>
                  <a:srgbClr val="000000"/>
                </a:solidFill>
                <a:latin typeface="Times New Roman"/>
              </a:rPr>
              <a:t>Parameter get menjelaskan jenis request yang diterima dalam contoh ini </a:t>
            </a:r>
            <a:r>
              <a:rPr lang="id-ID" sz="1300" b="1" spc="-1">
                <a:solidFill>
                  <a:srgbClr val="000000"/>
                </a:solidFill>
                <a:latin typeface="Times New Roman"/>
              </a:rPr>
              <a:t>GET</a:t>
            </a:r>
            <a:r>
              <a:rPr lang="id-ID" sz="1300" spc="-1">
                <a:solidFill>
                  <a:srgbClr val="000000"/>
                </a:solidFill>
                <a:latin typeface="Times New Roman"/>
              </a:rPr>
              <a:t> request. </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/home</a:t>
            </a:r>
            <a:endParaRPr lang="id-ID" sz="1300" spc="-1">
              <a:latin typeface="Arial"/>
            </a:endParaRPr>
          </a:p>
          <a:p>
            <a:pPr algn="just">
              <a:lnSpc>
                <a:spcPct val="100000"/>
              </a:lnSpc>
            </a:pPr>
            <a:r>
              <a:rPr lang="id-ID" sz="1300" spc="-1">
                <a:solidFill>
                  <a:srgbClr val="000000"/>
                </a:solidFill>
                <a:latin typeface="Times New Roman"/>
              </a:rPr>
              <a:t>Merupakan URL yang kita inginkan untuk diakses.</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return view(‘layouts/index')</a:t>
            </a:r>
            <a:endParaRPr lang="id-ID" sz="1300" spc="-1">
              <a:latin typeface="Arial"/>
            </a:endParaRPr>
          </a:p>
          <a:p>
            <a:pPr algn="just">
              <a:lnSpc>
                <a:spcPct val="100000"/>
              </a:lnSpc>
            </a:pPr>
            <a:r>
              <a:rPr lang="id-ID" sz="1300" spc="-1">
                <a:solidFill>
                  <a:srgbClr val="000000"/>
                </a:solidFill>
                <a:latin typeface="Times New Roman"/>
              </a:rPr>
              <a:t>Request akan di arahkan ke halaman home.blade.php yang berada di dalam folder layouts.</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Route::get(‘/about', function() { ... })</a:t>
            </a:r>
            <a:endParaRPr lang="id-ID" sz="1300" spc="-1">
              <a:latin typeface="Arial"/>
            </a:endParaRPr>
          </a:p>
          <a:p>
            <a:pPr algn="just">
              <a:lnSpc>
                <a:spcPct val="100000"/>
              </a:lnSpc>
            </a:pPr>
            <a:r>
              <a:rPr lang="id-ID" sz="1300" spc="-1">
                <a:solidFill>
                  <a:srgbClr val="000000"/>
                </a:solidFill>
                <a:latin typeface="Times New Roman"/>
              </a:rPr>
              <a:t>Parameter get menjelaskan jenis request yang diterima dalam contoh ini </a:t>
            </a:r>
            <a:r>
              <a:rPr lang="id-ID" sz="1300" b="1" spc="-1">
                <a:solidFill>
                  <a:srgbClr val="000000"/>
                </a:solidFill>
                <a:latin typeface="Times New Roman"/>
              </a:rPr>
              <a:t>GET</a:t>
            </a:r>
            <a:r>
              <a:rPr lang="id-ID" sz="1300" spc="-1">
                <a:solidFill>
                  <a:srgbClr val="000000"/>
                </a:solidFill>
                <a:latin typeface="Times New Roman"/>
              </a:rPr>
              <a:t> request.</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/about</a:t>
            </a:r>
            <a:endParaRPr lang="id-ID" sz="1300" spc="-1">
              <a:latin typeface="Arial"/>
            </a:endParaRPr>
          </a:p>
          <a:p>
            <a:pPr algn="just">
              <a:lnSpc>
                <a:spcPct val="100000"/>
              </a:lnSpc>
            </a:pPr>
            <a:r>
              <a:rPr lang="id-ID" sz="1300" spc="-1">
                <a:solidFill>
                  <a:srgbClr val="000000"/>
                </a:solidFill>
                <a:latin typeface="Times New Roman"/>
              </a:rPr>
              <a:t>Merupakan URL yang kita inginkan untuk diakses.</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return view(‘about')</a:t>
            </a:r>
            <a:endParaRPr lang="id-ID" sz="1300" spc="-1">
              <a:latin typeface="Arial"/>
            </a:endParaRPr>
          </a:p>
          <a:p>
            <a:pPr algn="just">
              <a:lnSpc>
                <a:spcPct val="100000"/>
              </a:lnSpc>
            </a:pPr>
            <a:r>
              <a:rPr lang="id-ID" sz="1300" spc="-1">
                <a:solidFill>
                  <a:srgbClr val="000000"/>
                </a:solidFill>
                <a:latin typeface="Times New Roman"/>
              </a:rPr>
              <a:t>Request akan di arahkan ke halaman about.blade.php yang berada di dalam folder layouts.</a:t>
            </a:r>
            <a:endParaRPr lang="id-ID" sz="1300" spc="-1">
              <a:latin typeface="Arial"/>
            </a:endParaRPr>
          </a:p>
          <a:p>
            <a:pPr>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42956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PlaceHolder 1"/>
          <p:cNvSpPr>
            <a:spLocks noGrp="1" noRot="1" noChangeAspect="1"/>
          </p:cNvSpPr>
          <p:nvPr>
            <p:ph type="sldImg"/>
          </p:nvPr>
        </p:nvSpPr>
        <p:spPr>
          <a:xfrm>
            <a:off x="1003300" y="906463"/>
            <a:ext cx="5326063" cy="3357562"/>
          </a:xfrm>
          <a:prstGeom prst="rect">
            <a:avLst/>
          </a:prstGeom>
        </p:spPr>
      </p:sp>
      <p:sp>
        <p:nvSpPr>
          <p:cNvPr id="50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Untuk menampilkan hasil  route dengan menggunakan Controller melalui web browser ikuti langkah-langkah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CMD, lalu masuk ke folder aplikasi web Laravel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CMD ketikkan perintah: </a:t>
            </a:r>
            <a:r>
              <a:rPr lang="id-ID" sz="1300" b="1" spc="-1">
                <a:solidFill>
                  <a:srgbClr val="000000"/>
                </a:solidFill>
                <a:latin typeface="Courier New"/>
              </a:rPr>
              <a:t>php artisan serve.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Hidupkan service apache/web server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salah satu web browser kesukaan Anda, misal: Google Chrome atau Firefox.</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Klik menu home. Pada alamat web/url akan terlihat request http://localhost:8000/home.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Selamat Anda sudah berhasil menampilkan route dinamis view pada aplikasi framework Laravel Anda.</a:t>
            </a:r>
            <a:endParaRPr lang="id-ID" sz="1300" spc="-1">
              <a:latin typeface="Arial"/>
            </a:endParaRPr>
          </a:p>
          <a:p>
            <a:pPr>
              <a:lnSpc>
                <a:spcPct val="100000"/>
              </a:lnSpc>
            </a:pPr>
            <a:endParaRPr lang="id-ID" sz="1300" spc="-1">
              <a:latin typeface="Arial"/>
            </a:endParaRPr>
          </a:p>
          <a:p>
            <a:pPr algn="just">
              <a:lnSpc>
                <a:spcPct val="150000"/>
              </a:lnSpc>
            </a:pPr>
            <a:endParaRPr lang="id-ID" sz="1300" spc="-1">
              <a:latin typeface="Arial"/>
            </a:endParaRPr>
          </a:p>
        </p:txBody>
      </p:sp>
    </p:spTree>
    <p:extLst>
      <p:ext uri="{BB962C8B-B14F-4D97-AF65-F5344CB8AC3E}">
        <p14:creationId xmlns:p14="http://schemas.microsoft.com/office/powerpoint/2010/main" val="1837263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PlaceHolder 1"/>
          <p:cNvSpPr>
            <a:spLocks noGrp="1" noRot="1" noChangeAspect="1"/>
          </p:cNvSpPr>
          <p:nvPr>
            <p:ph type="sldImg"/>
          </p:nvPr>
        </p:nvSpPr>
        <p:spPr>
          <a:xfrm>
            <a:off x="1003300" y="906463"/>
            <a:ext cx="5326063" cy="3357562"/>
          </a:xfrm>
          <a:prstGeom prst="rect">
            <a:avLst/>
          </a:prstGeom>
        </p:spPr>
      </p:sp>
      <p:sp>
        <p:nvSpPr>
          <p:cNvPr id="51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Untuk menampilkan hasil  route dengan menggunakan Controller melalui web browser ikuti langkah-langkah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CMD, lalu masuk ke folder aplikasi web Laravel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CMD ketikkan perintah: </a:t>
            </a:r>
            <a:r>
              <a:rPr lang="id-ID" sz="1300" b="1" spc="-1">
                <a:solidFill>
                  <a:srgbClr val="000000"/>
                </a:solidFill>
                <a:latin typeface="Courier New"/>
              </a:rPr>
              <a:t>php artisan serve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Hidupkan service apache/web server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salah satu web browser kesukaan Anda, misal: Google Chrome atau Firefox.</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Klik menu about. Pada alamat web/url akan terlihat request http://localhost:8000/about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Selamat Anda sudah berhasil menampilkan route dinamis view pada aplikasi framework Laravel Anda.</a:t>
            </a:r>
            <a:endParaRPr lang="id-ID" sz="1300" spc="-1">
              <a:latin typeface="Arial"/>
            </a:endParaRPr>
          </a:p>
          <a:p>
            <a:pPr algn="just">
              <a:lnSpc>
                <a:spcPct val="150000"/>
              </a:lnSpc>
            </a:pPr>
            <a:endParaRPr lang="id-ID" sz="1300" spc="-1">
              <a:latin typeface="Arial"/>
            </a:endParaRPr>
          </a:p>
        </p:txBody>
      </p:sp>
    </p:spTree>
    <p:extLst>
      <p:ext uri="{BB962C8B-B14F-4D97-AF65-F5344CB8AC3E}">
        <p14:creationId xmlns:p14="http://schemas.microsoft.com/office/powerpoint/2010/main" val="138158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PlaceHolder 1"/>
          <p:cNvSpPr>
            <a:spLocks noGrp="1" noRot="1" noChangeAspect="1"/>
          </p:cNvSpPr>
          <p:nvPr>
            <p:ph type="sldImg"/>
          </p:nvPr>
        </p:nvSpPr>
        <p:spPr>
          <a:xfrm>
            <a:off x="1003300" y="906463"/>
            <a:ext cx="5326063" cy="3357562"/>
          </a:xfrm>
          <a:prstGeom prst="rect">
            <a:avLst/>
          </a:prstGeom>
        </p:spPr>
      </p:sp>
      <p:sp>
        <p:nvSpPr>
          <p:cNvPr id="475"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solidFill>
                  <a:srgbClr val="000000"/>
                </a:solidFill>
                <a:latin typeface="Times New Roman"/>
              </a:rPr>
              <a:t>Pada kesempatan kali ini kita menggunakan layout web Responsive Web Design (RWD) Boostrap, dengan komponen-komponen</a:t>
            </a:r>
            <a:r>
              <a:rPr lang="id-ID" spc="-1">
                <a:solidFill>
                  <a:srgbClr val="000000"/>
                </a:solidFill>
                <a:latin typeface="Times New Roman"/>
              </a:rPr>
              <a:t> berikut:</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HTML5</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CSS3</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jQuery</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Bootstrap 4</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Fontawesome (optional)</a:t>
            </a:r>
            <a:endParaRPr lang="id-ID" sz="1300" spc="-1">
              <a:latin typeface="Arial"/>
            </a:endParaRPr>
          </a:p>
        </p:txBody>
      </p:sp>
    </p:spTree>
    <p:extLst>
      <p:ext uri="{BB962C8B-B14F-4D97-AF65-F5344CB8AC3E}">
        <p14:creationId xmlns:p14="http://schemas.microsoft.com/office/powerpoint/2010/main" val="3643362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PlaceHolder 1"/>
          <p:cNvSpPr>
            <a:spLocks noGrp="1" noRot="1" noChangeAspect="1"/>
          </p:cNvSpPr>
          <p:nvPr>
            <p:ph type="sldImg"/>
          </p:nvPr>
        </p:nvSpPr>
        <p:spPr>
          <a:xfrm>
            <a:off x="1003300" y="906463"/>
            <a:ext cx="5326063" cy="3357562"/>
          </a:xfrm>
          <a:prstGeom prst="rect">
            <a:avLst/>
          </a:prstGeom>
        </p:spPr>
      </p:sp>
      <p:sp>
        <p:nvSpPr>
          <p:cNvPr id="477"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r>
              <a:rPr lang="id-ID" sz="1300" spc="-1">
                <a:solidFill>
                  <a:srgbClr val="000000"/>
                </a:solidFill>
                <a:latin typeface="Times New Roman"/>
              </a:rPr>
              <a:t>Pada kesempatan kali ini kita akan melayout aplikasi web kita menggunakan  Responsive Web Design (RWD) Bootstrap (https://getbootstrap.com/) yang merupakan sebuah pendekatan yang menunjukkan bahwa desain dan pengembangan harus menanggapi perilaku dan lingkungan pengguna berdasarkan pada ukuran, platform dan orientasi layar.</a:t>
            </a:r>
            <a:endParaRPr lang="id-ID" sz="1300" spc="-1">
              <a:latin typeface="Arial"/>
            </a:endParaRPr>
          </a:p>
          <a:p>
            <a:pPr>
              <a:lnSpc>
                <a:spcPct val="100000"/>
              </a:lnSpc>
            </a:pPr>
            <a:endParaRPr lang="id-ID" sz="1300" spc="-1">
              <a:latin typeface="Arial"/>
            </a:endParaRPr>
          </a:p>
          <a:p>
            <a:pPr>
              <a:lnSpc>
                <a:spcPct val="100000"/>
              </a:lnSpc>
            </a:pPr>
            <a:r>
              <a:rPr lang="id-ID" sz="1300" spc="-1">
                <a:solidFill>
                  <a:srgbClr val="000000"/>
                </a:solidFill>
                <a:latin typeface="Times New Roman"/>
              </a:rPr>
              <a:t>Praktik ini meliputi penggunan perpaduan grid fleksibel dan layout, gambar dan CSS media query. Sebagaimana pengguna saat ini yang beralih dari laptop ke tablet, website secara otomatis harus menyesuaikan resolusi, ukuran gambar dan kemampuan scriptingnya. Dengan kata lain, website harus memiliki teknologi untuk secara otomatis merespon preferensi pengguna yang didasarkan pada resolusi layar gadget yang digunakan (komputer pc, laptop, netbook,tablet, smart phone dan mobile phone).</a:t>
            </a:r>
            <a:endParaRPr lang="id-ID" sz="1300" spc="-1">
              <a:latin typeface="Arial"/>
            </a:endParaRPr>
          </a:p>
          <a:p>
            <a:pPr>
              <a:lnSpc>
                <a:spcPct val="100000"/>
              </a:lnSpc>
            </a:pPr>
            <a:endParaRPr lang="id-ID" sz="1300" spc="-1">
              <a:latin typeface="Arial"/>
            </a:endParaRPr>
          </a:p>
          <a:p>
            <a:pPr>
              <a:lnSpc>
                <a:spcPct val="100000"/>
              </a:lnSpc>
            </a:pPr>
            <a:r>
              <a:rPr lang="id-ID" sz="1300" spc="-1">
                <a:solidFill>
                  <a:srgbClr val="000000"/>
                </a:solidFill>
                <a:latin typeface="Times New Roman"/>
              </a:rPr>
              <a:t>Framework Bootstrap sudah didukung tehik-tenik RWD, berikut dukungan-dukungan terhadap responsive framework :</a:t>
            </a:r>
            <a:endParaRPr lang="id-ID" sz="1300" spc="-1">
              <a:latin typeface="Arial"/>
            </a:endParaRPr>
          </a:p>
          <a:p>
            <a:pPr marL="227016" indent="-227016"/>
            <a:endParaRPr lang="id-ID" sz="1300" spc="-1">
              <a:latin typeface="Arial"/>
            </a:endParaRPr>
          </a:p>
          <a:p>
            <a:pPr marL="160425" indent="-160046">
              <a:buClr>
                <a:srgbClr val="000000"/>
              </a:buClr>
              <a:buFont typeface="Arial"/>
              <a:buChar char="•"/>
            </a:pPr>
            <a:r>
              <a:rPr lang="id-ID" sz="1300" spc="-1">
                <a:solidFill>
                  <a:srgbClr val="000000"/>
                </a:solidFill>
                <a:latin typeface="Times New Roman"/>
              </a:rPr>
              <a:t>Kumpulan library DHTML yang mendukung pengembangan website dengan responsive</a:t>
            </a:r>
            <a:endParaRPr lang="id-ID" sz="1300" spc="-1">
              <a:latin typeface="Arial"/>
            </a:endParaRPr>
          </a:p>
          <a:p>
            <a:pPr marL="160425" indent="-160046">
              <a:buClr>
                <a:srgbClr val="000000"/>
              </a:buClr>
              <a:buFont typeface="Arial"/>
              <a:buChar char="•"/>
            </a:pPr>
            <a:r>
              <a:rPr lang="id-ID" sz="1300" spc="-1">
                <a:solidFill>
                  <a:srgbClr val="000000"/>
                </a:solidFill>
                <a:latin typeface="Times New Roman"/>
              </a:rPr>
              <a:t>web design</a:t>
            </a:r>
            <a:endParaRPr lang="id-ID" sz="1300" spc="-1">
              <a:latin typeface="Arial"/>
            </a:endParaRPr>
          </a:p>
          <a:p>
            <a:pPr marL="160425" indent="-160046">
              <a:buClr>
                <a:srgbClr val="000000"/>
              </a:buClr>
              <a:buFont typeface="Arial"/>
              <a:buChar char="•"/>
            </a:pPr>
            <a:r>
              <a:rPr lang="id-ID" sz="1300" spc="-1">
                <a:solidFill>
                  <a:srgbClr val="000000"/>
                </a:solidFill>
                <a:latin typeface="Times New Roman"/>
              </a:rPr>
              <a:t>Framework meyediakan styling CSS yang mendukung teknik-teknik RWD</a:t>
            </a:r>
            <a:endParaRPr lang="id-ID" sz="1300" spc="-1">
              <a:latin typeface="Arial"/>
            </a:endParaRPr>
          </a:p>
          <a:p>
            <a:pPr marL="160425" indent="-160046">
              <a:buClr>
                <a:srgbClr val="000000"/>
              </a:buClr>
              <a:buFont typeface="Arial"/>
              <a:buChar char="•"/>
            </a:pPr>
            <a:r>
              <a:rPr lang="id-ID" sz="1300" spc="-1">
                <a:solidFill>
                  <a:srgbClr val="000000"/>
                </a:solidFill>
                <a:latin typeface="Times New Roman"/>
              </a:rPr>
              <a:t>Framework dilengkapi dengan library JavaScript yang mendukung RWD</a:t>
            </a:r>
            <a:endParaRPr lang="id-ID" sz="1300" spc="-1">
              <a:latin typeface="Arial"/>
            </a:endParaRPr>
          </a:p>
        </p:txBody>
      </p:sp>
    </p:spTree>
    <p:extLst>
      <p:ext uri="{BB962C8B-B14F-4D97-AF65-F5344CB8AC3E}">
        <p14:creationId xmlns:p14="http://schemas.microsoft.com/office/powerpoint/2010/main" val="359908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PlaceHolder 1"/>
          <p:cNvSpPr>
            <a:spLocks noGrp="1" noRot="1" noChangeAspect="1"/>
          </p:cNvSpPr>
          <p:nvPr>
            <p:ph type="sldImg"/>
          </p:nvPr>
        </p:nvSpPr>
        <p:spPr>
          <a:xfrm>
            <a:off x="1003300" y="906463"/>
            <a:ext cx="5326063" cy="3357562"/>
          </a:xfrm>
          <a:prstGeom prst="rect">
            <a:avLst/>
          </a:prstGeom>
        </p:spPr>
      </p:sp>
      <p:sp>
        <p:nvSpPr>
          <p:cNvPr id="479"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dirty="0">
                <a:solidFill>
                  <a:srgbClr val="000000"/>
                </a:solidFill>
                <a:latin typeface="Times New Roman" panose="02020603050405020304" pitchFamily="18" charset="0"/>
                <a:cs typeface="Times New Roman" panose="02020603050405020304" pitchFamily="18" charset="0"/>
              </a:rPr>
              <a:t>Langkah pertama untuk membuat layout aplikasi web framework adalah mendownload komponen-komponen web RWD Bootstrap dari laman resminya di https://getbootstrap.com untuk mendapatkan layout web dengan sstem grid.</a:t>
            </a:r>
            <a:endParaRPr lang="id-ID" sz="1300" spc="-1" dirty="0">
              <a:latin typeface="Times New Roman" panose="02020603050405020304" pitchFamily="18" charset="0"/>
              <a:cs typeface="Times New Roman" panose="02020603050405020304" pitchFamily="18" charset="0"/>
            </a:endParaRPr>
          </a:p>
          <a:p>
            <a:pPr>
              <a:lnSpc>
                <a:spcPct val="150000"/>
              </a:lnSpc>
            </a:pPr>
            <a:endParaRPr lang="id-ID" sz="1300" spc="-1" dirty="0">
              <a:latin typeface="Times New Roman" panose="02020603050405020304" pitchFamily="18" charset="0"/>
              <a:cs typeface="Times New Roman" panose="02020603050405020304" pitchFamily="18" charset="0"/>
            </a:endParaRPr>
          </a:p>
          <a:p>
            <a:pPr>
              <a:lnSpc>
                <a:spcPct val="150000"/>
              </a:lnSpc>
            </a:pPr>
            <a:r>
              <a:rPr lang="id-ID" sz="1300" spc="-1" dirty="0">
                <a:solidFill>
                  <a:srgbClr val="000000"/>
                </a:solidFill>
                <a:latin typeface="Times New Roman" panose="02020603050405020304" pitchFamily="18" charset="0"/>
                <a:cs typeface="Times New Roman" panose="02020603050405020304" pitchFamily="18" charset="0"/>
              </a:rPr>
              <a:t>Sistem grid memudahkan kita mengatur tata letak elemen di web. Zaman dulu, kebanyakan web menggunakan tag </a:t>
            </a:r>
            <a:r>
              <a:rPr lang="id-ID" sz="1300" i="1" spc="-1" dirty="0">
                <a:solidFill>
                  <a:srgbClr val="000000"/>
                </a:solidFill>
                <a:latin typeface="Times New Roman" panose="02020603050405020304" pitchFamily="18" charset="0"/>
                <a:cs typeface="Times New Roman" panose="02020603050405020304" pitchFamily="18" charset="0"/>
              </a:rPr>
              <a:t>table</a:t>
            </a:r>
            <a:r>
              <a:rPr lang="id-ID" sz="1300" spc="-1" dirty="0">
                <a:solidFill>
                  <a:srgbClr val="000000"/>
                </a:solidFill>
                <a:latin typeface="Times New Roman" panose="02020603050405020304" pitchFamily="18" charset="0"/>
                <a:cs typeface="Times New Roman" panose="02020603050405020304" pitchFamily="18" charset="0"/>
              </a:rPr>
              <a:t> untuk mengatur tata letaknya. Sekarang sudah tidak lagi. Karena kurang efektif dan tidak </a:t>
            </a:r>
            <a:r>
              <a:rPr lang="id-ID" sz="1300" i="1" spc="-1" dirty="0">
                <a:solidFill>
                  <a:srgbClr val="000000"/>
                </a:solidFill>
                <a:latin typeface="Times New Roman" panose="02020603050405020304" pitchFamily="18" charset="0"/>
                <a:cs typeface="Times New Roman" panose="02020603050405020304" pitchFamily="18" charset="0"/>
              </a:rPr>
              <a:t>SEO friendly</a:t>
            </a:r>
            <a:r>
              <a:rPr lang="id-ID" sz="1300" spc="-1" dirty="0">
                <a:solidFill>
                  <a:srgbClr val="000000"/>
                </a:solidFill>
                <a:latin typeface="Times New Roman" panose="02020603050405020304" pitchFamily="18" charset="0"/>
                <a:cs typeface="Times New Roman" panose="02020603050405020304" pitchFamily="18" charset="0"/>
              </a:rPr>
              <a:t>. Oleh karena itu, website zaman sekarang menggunakan CSS untuk mengatur tata letaknya. Sistem grid di Bootstrap mengadopsi konsep tabel. Karena itu, Kita hanya perlu menggunakan tiga kelas untuk membuatnya. Kelas tersebut kita terapkan dalam tag &lt;div&gt;. Berikut ini tiga kelas yang dimaksud:</a:t>
            </a:r>
            <a:endParaRPr lang="id-ID" sz="1300" spc="-1"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solidFill>
                  <a:srgbClr val="000000"/>
                </a:solidFill>
                <a:latin typeface="Times New Roman" panose="02020603050405020304" pitchFamily="18" charset="0"/>
                <a:cs typeface="Times New Roman" panose="02020603050405020304" pitchFamily="18" charset="0"/>
              </a:rPr>
              <a:t>Kelas .container</a:t>
            </a:r>
            <a:endParaRPr lang="id-ID" sz="1300" spc="-1"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solidFill>
                  <a:srgbClr val="000000"/>
                </a:solidFill>
                <a:latin typeface="Times New Roman" panose="02020603050405020304" pitchFamily="18" charset="0"/>
                <a:cs typeface="Times New Roman" panose="02020603050405020304" pitchFamily="18" charset="0"/>
              </a:rPr>
              <a:t>Kelas .row</a:t>
            </a:r>
            <a:endParaRPr lang="id-ID" sz="1300" spc="-1"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solidFill>
                  <a:srgbClr val="000000"/>
                </a:solidFill>
                <a:latin typeface="Times New Roman" panose="02020603050405020304" pitchFamily="18" charset="0"/>
                <a:cs typeface="Times New Roman" panose="02020603050405020304" pitchFamily="18" charset="0"/>
              </a:rPr>
              <a:t>Kelas .col-*</a:t>
            </a:r>
            <a:endParaRPr lang="id-ID" sz="13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684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PlaceHolder 1"/>
          <p:cNvSpPr>
            <a:spLocks noGrp="1" noRot="1" noChangeAspect="1"/>
          </p:cNvSpPr>
          <p:nvPr>
            <p:ph type="sldImg"/>
          </p:nvPr>
        </p:nvSpPr>
        <p:spPr>
          <a:xfrm>
            <a:off x="1003300" y="906463"/>
            <a:ext cx="5326063" cy="3357562"/>
          </a:xfrm>
          <a:prstGeom prst="rect">
            <a:avLst/>
          </a:prstGeom>
        </p:spPr>
      </p:sp>
      <p:sp>
        <p:nvSpPr>
          <p:cNvPr id="481"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r>
              <a:rPr lang="id-ID" sz="1300" b="1" spc="-1">
                <a:solidFill>
                  <a:srgbClr val="000000"/>
                </a:solidFill>
                <a:latin typeface="Times New Roman"/>
              </a:rPr>
              <a:t>Kelas .container</a:t>
            </a:r>
            <a:endParaRPr lang="id-ID" sz="1300" spc="-1">
              <a:latin typeface="Arial"/>
            </a:endParaRPr>
          </a:p>
          <a:p>
            <a:pPr>
              <a:lnSpc>
                <a:spcPct val="100000"/>
              </a:lnSpc>
            </a:pPr>
            <a:r>
              <a:rPr lang="id-ID" sz="1300" spc="-1">
                <a:solidFill>
                  <a:srgbClr val="000000"/>
                </a:solidFill>
                <a:latin typeface="Times New Roman"/>
              </a:rPr>
              <a:t>Kelas kontainer berfungsi membungkus konten web. Kelas ini sama fungsinya seperti tag &lt;table&gt; dalam pembuatan tabel. Ada dua jenis kelas .container: </a:t>
            </a:r>
          </a:p>
          <a:p>
            <a:pPr marL="240259" indent="-240259">
              <a:buAutoNum type="arabicParenBoth"/>
            </a:pPr>
            <a:r>
              <a:rPr lang="id-ID" sz="1300" spc="-1">
                <a:solidFill>
                  <a:srgbClr val="000000"/>
                </a:solidFill>
                <a:latin typeface="Times New Roman"/>
              </a:rPr>
              <a:t>Kelas .container yang ukuran lebarnya tetap </a:t>
            </a:r>
            <a:r>
              <a:rPr lang="id-ID" sz="1300" i="1" spc="-1">
                <a:solidFill>
                  <a:srgbClr val="000000"/>
                </a:solidFill>
                <a:latin typeface="Times New Roman"/>
              </a:rPr>
              <a:t>(fixed),</a:t>
            </a:r>
            <a:r>
              <a:rPr lang="id-ID" sz="1300" spc="-1">
                <a:solidFill>
                  <a:srgbClr val="000000"/>
                </a:solidFill>
                <a:latin typeface="Times New Roman"/>
              </a:rPr>
              <a:t> dan </a:t>
            </a:r>
          </a:p>
          <a:p>
            <a:pPr marL="240259" indent="-240259">
              <a:buAutoNum type="arabicParenBoth"/>
            </a:pPr>
            <a:r>
              <a:rPr lang="id-ID" sz="1300" spc="-1">
                <a:solidFill>
                  <a:srgbClr val="000000"/>
                </a:solidFill>
                <a:latin typeface="Times New Roman"/>
              </a:rPr>
              <a:t>Kelas .container-fluid yang ukuran lebarnya mengikuti lebar browser.</a:t>
            </a:r>
            <a:endParaRPr lang="id-ID" sz="1300" spc="-1">
              <a:latin typeface="Arial"/>
            </a:endParaRPr>
          </a:p>
          <a:p>
            <a:pPr>
              <a:lnSpc>
                <a:spcPct val="100000"/>
              </a:lnSpc>
            </a:pPr>
            <a:endParaRPr lang="id-ID" sz="1300" spc="-1">
              <a:latin typeface="Arial"/>
            </a:endParaRPr>
          </a:p>
          <a:p>
            <a:pPr>
              <a:lnSpc>
                <a:spcPct val="100000"/>
              </a:lnSpc>
            </a:pPr>
            <a:r>
              <a:rPr lang="id-ID" sz="1300" b="1" spc="-1">
                <a:solidFill>
                  <a:srgbClr val="000000"/>
                </a:solidFill>
                <a:latin typeface="Times New Roman"/>
              </a:rPr>
              <a:t>Kelas .row</a:t>
            </a:r>
            <a:endParaRPr lang="id-ID" sz="1300" spc="-1">
              <a:latin typeface="Arial"/>
            </a:endParaRPr>
          </a:p>
          <a:p>
            <a:pPr>
              <a:lnSpc>
                <a:spcPct val="100000"/>
              </a:lnSpc>
            </a:pPr>
            <a:r>
              <a:rPr lang="id-ID" sz="1300" spc="-1">
                <a:solidFill>
                  <a:srgbClr val="000000"/>
                </a:solidFill>
                <a:latin typeface="Times New Roman"/>
              </a:rPr>
              <a:t>Di dalam kelas .container ada kelas lagi, yaitu kelas .row. Fungsinya untuk membuat baris. Bila dibandungkan dengan tabel, kelas ini seperti tag &lt;tr&gt;. Kita harus membuat elemen </a:t>
            </a:r>
            <a:r>
              <a:rPr lang="id-ID" sz="1300" i="1" spc="-1">
                <a:solidFill>
                  <a:srgbClr val="000000"/>
                </a:solidFill>
                <a:latin typeface="Times New Roman"/>
              </a:rPr>
              <a:t>div</a:t>
            </a:r>
            <a:r>
              <a:rPr lang="id-ID" sz="1300" spc="-1">
                <a:solidFill>
                  <a:srgbClr val="000000"/>
                </a:solidFill>
                <a:latin typeface="Times New Roman"/>
              </a:rPr>
              <a:t> dengan kelas </a:t>
            </a:r>
            <a:r>
              <a:rPr lang="id-ID" sz="1300" i="1" spc="-1">
                <a:solidFill>
                  <a:srgbClr val="000000"/>
                </a:solidFill>
                <a:latin typeface="Times New Roman"/>
              </a:rPr>
              <a:t>row</a:t>
            </a:r>
            <a:r>
              <a:rPr lang="id-ID" sz="1300" spc="-1">
                <a:solidFill>
                  <a:srgbClr val="000000"/>
                </a:solidFill>
                <a:latin typeface="Times New Roman"/>
              </a:rPr>
              <a:t> di dalam kontainer. Jangan membuatnya di luar. </a:t>
            </a:r>
            <a:endParaRPr lang="id-ID" sz="1300" spc="-1">
              <a:latin typeface="Arial"/>
            </a:endParaRPr>
          </a:p>
          <a:p>
            <a:pPr marL="227016" indent="-227016"/>
            <a:endParaRPr lang="id-ID" sz="1300" spc="-1">
              <a:latin typeface="Arial"/>
            </a:endParaRPr>
          </a:p>
          <a:p>
            <a:pPr marL="227016" indent="-227016"/>
            <a:r>
              <a:rPr lang="id-ID" sz="1300" b="1" spc="-1">
                <a:solidFill>
                  <a:srgbClr val="000000"/>
                </a:solidFill>
                <a:latin typeface="Times New Roman"/>
              </a:rPr>
              <a:t>Kelas .col-*</a:t>
            </a:r>
            <a:endParaRPr lang="id-ID" sz="1300" spc="-1">
              <a:latin typeface="Arial"/>
            </a:endParaRPr>
          </a:p>
          <a:p>
            <a:pPr marL="227016">
              <a:buClr>
                <a:srgbClr val="000000"/>
              </a:buClr>
              <a:buFont typeface="Arial"/>
              <a:buChar char="•"/>
            </a:pPr>
            <a:r>
              <a:rPr lang="id-ID" sz="1300" spc="-1">
                <a:solidFill>
                  <a:srgbClr val="000000"/>
                </a:solidFill>
                <a:latin typeface="Times New Roman"/>
              </a:rPr>
              <a:t>Di dalam elemen </a:t>
            </a:r>
            <a:r>
              <a:rPr lang="id-ID" sz="1300" i="1" spc="-1">
                <a:solidFill>
                  <a:srgbClr val="000000"/>
                </a:solidFill>
                <a:latin typeface="Times New Roman"/>
              </a:rPr>
              <a:t>row</a:t>
            </a:r>
            <a:r>
              <a:rPr lang="id-ID" sz="1300" spc="-1">
                <a:solidFill>
                  <a:srgbClr val="000000"/>
                </a:solidFill>
                <a:latin typeface="Times New Roman"/>
              </a:rPr>
              <a:t>, ada kelas .col-*. Fungsinya untuk membuat kolom. Bila dibandingkan dengan tabel, kelas .col-* seperti tag &lt;td&gt;. Kelas .col-* memiliki ukuran-ukuran:</a:t>
            </a:r>
            <a:endParaRPr lang="id-ID" sz="1300" spc="-1">
              <a:latin typeface="Arial"/>
            </a:endParaRPr>
          </a:p>
          <a:p>
            <a:pPr marL="227016">
              <a:buClr>
                <a:srgbClr val="000000"/>
              </a:buClr>
              <a:buFont typeface="Arial"/>
              <a:buChar char="•"/>
            </a:pPr>
            <a:r>
              <a:rPr lang="id-ID" sz="1300" spc="-1">
                <a:solidFill>
                  <a:srgbClr val="000000"/>
                </a:solidFill>
                <a:latin typeface="Times New Roman"/>
              </a:rPr>
              <a:t>col-xs-* </a:t>
            </a:r>
            <a:r>
              <a:rPr lang="id-ID" sz="1300" i="1" spc="-1">
                <a:solidFill>
                  <a:srgbClr val="000000"/>
                </a:solidFill>
                <a:latin typeface="Times New Roman"/>
              </a:rPr>
              <a:t>(Extra Small)</a:t>
            </a:r>
            <a:r>
              <a:rPr lang="id-ID" sz="1300" spc="-1">
                <a:solidFill>
                  <a:srgbClr val="000000"/>
                </a:solidFill>
                <a:latin typeface="Times New Roman"/>
              </a:rPr>
              <a:t> untuk perangkat dengan layar kecil seperti </a:t>
            </a:r>
            <a:r>
              <a:rPr lang="id-ID" sz="1300" b="1" u="sng" spc="-1">
                <a:solidFill>
                  <a:srgbClr val="000000"/>
                </a:solidFill>
                <a:latin typeface="Times New Roman"/>
              </a:rPr>
              <a:t>ponsel</a:t>
            </a:r>
            <a:r>
              <a:rPr lang="id-ID" sz="1300" u="sng" spc="-1">
                <a:solidFill>
                  <a:srgbClr val="000000"/>
                </a:solidFill>
                <a:latin typeface="Times New Roman"/>
              </a:rPr>
              <a:t>.</a:t>
            </a:r>
            <a:endParaRPr lang="id-ID" sz="1300" spc="-1">
              <a:latin typeface="Arial"/>
            </a:endParaRPr>
          </a:p>
          <a:p>
            <a:pPr marL="227016">
              <a:buClr>
                <a:srgbClr val="000000"/>
              </a:buClr>
              <a:buFont typeface="Arial"/>
              <a:buChar char="•"/>
            </a:pPr>
            <a:r>
              <a:rPr lang="id-ID" sz="1300" spc="-1">
                <a:solidFill>
                  <a:srgbClr val="000000"/>
                </a:solidFill>
                <a:latin typeface="Times New Roman"/>
              </a:rPr>
              <a:t>col-sm-* </a:t>
            </a:r>
            <a:r>
              <a:rPr lang="id-ID" sz="1300" i="1" spc="-1">
                <a:solidFill>
                  <a:srgbClr val="000000"/>
                </a:solidFill>
                <a:latin typeface="Times New Roman"/>
              </a:rPr>
              <a:t>(Small)</a:t>
            </a:r>
            <a:r>
              <a:rPr lang="id-ID" sz="1300" spc="-1">
                <a:solidFill>
                  <a:srgbClr val="000000"/>
                </a:solidFill>
                <a:latin typeface="Times New Roman"/>
              </a:rPr>
              <a:t> untuk perangkat dengan layar agak kecil seperti </a:t>
            </a:r>
            <a:r>
              <a:rPr lang="id-ID" sz="1300" b="1" u="sng" spc="-1">
                <a:solidFill>
                  <a:srgbClr val="000000"/>
                </a:solidFill>
                <a:latin typeface="Times New Roman"/>
              </a:rPr>
              <a:t>tablet</a:t>
            </a:r>
            <a:r>
              <a:rPr lang="id-ID" sz="1300" u="sng" spc="-1">
                <a:solidFill>
                  <a:srgbClr val="000000"/>
                </a:solidFill>
                <a:latin typeface="Times New Roman"/>
              </a:rPr>
              <a:t>.</a:t>
            </a:r>
            <a:endParaRPr lang="id-ID" sz="1300" spc="-1">
              <a:latin typeface="Arial"/>
            </a:endParaRPr>
          </a:p>
          <a:p>
            <a:pPr marL="227016">
              <a:buClr>
                <a:srgbClr val="000000"/>
              </a:buClr>
              <a:buFont typeface="Arial"/>
              <a:buChar char="•"/>
            </a:pPr>
            <a:r>
              <a:rPr lang="id-ID" sz="1300" spc="-1">
                <a:solidFill>
                  <a:srgbClr val="000000"/>
                </a:solidFill>
                <a:latin typeface="Times New Roman"/>
              </a:rPr>
              <a:t>col-md-* </a:t>
            </a:r>
            <a:r>
              <a:rPr lang="id-ID" sz="1300" i="1" spc="-1">
                <a:solidFill>
                  <a:srgbClr val="000000"/>
                </a:solidFill>
                <a:latin typeface="Times New Roman"/>
              </a:rPr>
              <a:t>(medium)</a:t>
            </a:r>
            <a:r>
              <a:rPr lang="id-ID" sz="1300" spc="-1">
                <a:solidFill>
                  <a:srgbClr val="000000"/>
                </a:solidFill>
                <a:latin typeface="Times New Roman"/>
              </a:rPr>
              <a:t> untuk perangkat dengan layar sedang seperti </a:t>
            </a:r>
            <a:r>
              <a:rPr lang="id-ID" sz="1300" b="1" u="sng" spc="-1">
                <a:solidFill>
                  <a:srgbClr val="000000"/>
                </a:solidFill>
                <a:latin typeface="Times New Roman"/>
              </a:rPr>
              <a:t>laptop</a:t>
            </a:r>
            <a:r>
              <a:rPr lang="id-ID" sz="1300" u="sng" spc="-1">
                <a:solidFill>
                  <a:srgbClr val="000000"/>
                </a:solidFill>
                <a:latin typeface="Times New Roman"/>
              </a:rPr>
              <a:t>.</a:t>
            </a:r>
            <a:endParaRPr lang="id-ID" sz="1300" spc="-1">
              <a:latin typeface="Arial"/>
            </a:endParaRPr>
          </a:p>
          <a:p>
            <a:pPr marL="227016">
              <a:buClr>
                <a:srgbClr val="000000"/>
              </a:buClr>
              <a:buFont typeface="Arial"/>
              <a:buChar char="•"/>
            </a:pPr>
            <a:r>
              <a:rPr lang="id-ID" sz="1300" spc="-1">
                <a:solidFill>
                  <a:srgbClr val="000000"/>
                </a:solidFill>
                <a:latin typeface="Times New Roman"/>
              </a:rPr>
              <a:t>col-lg-* </a:t>
            </a:r>
            <a:r>
              <a:rPr lang="id-ID" sz="1300" i="1" spc="-1">
                <a:solidFill>
                  <a:srgbClr val="000000"/>
                </a:solidFill>
                <a:latin typeface="Times New Roman"/>
              </a:rPr>
              <a:t>(Large)</a:t>
            </a:r>
            <a:r>
              <a:rPr lang="id-ID" sz="1300" spc="-1">
                <a:solidFill>
                  <a:srgbClr val="000000"/>
                </a:solidFill>
                <a:latin typeface="Times New Roman"/>
              </a:rPr>
              <a:t> untuk perangkat dengan layar besar seperti </a:t>
            </a:r>
            <a:r>
              <a:rPr lang="id-ID" sz="1300" b="1" u="sng" spc="-1">
                <a:solidFill>
                  <a:srgbClr val="000000"/>
                </a:solidFill>
                <a:latin typeface="Times New Roman"/>
              </a:rPr>
              <a:t>komputer (PC)</a:t>
            </a:r>
            <a:r>
              <a:rPr lang="id-ID" sz="1300" spc="-1">
                <a:solidFill>
                  <a:srgbClr val="000000"/>
                </a:solidFill>
                <a:latin typeface="Times New Roman"/>
              </a:rPr>
              <a:t>.</a:t>
            </a:r>
            <a:endParaRPr lang="id-ID" sz="1300" spc="-1">
              <a:latin typeface="Arial"/>
            </a:endParaRPr>
          </a:p>
        </p:txBody>
      </p:sp>
    </p:spTree>
    <p:extLst>
      <p:ext uri="{BB962C8B-B14F-4D97-AF65-F5344CB8AC3E}">
        <p14:creationId xmlns:p14="http://schemas.microsoft.com/office/powerpoint/2010/main" val="8703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PlaceHolder 1"/>
          <p:cNvSpPr>
            <a:spLocks noGrp="1" noRot="1" noChangeAspect="1"/>
          </p:cNvSpPr>
          <p:nvPr>
            <p:ph type="sldImg"/>
          </p:nvPr>
        </p:nvSpPr>
        <p:spPr>
          <a:xfrm>
            <a:off x="1003300" y="906463"/>
            <a:ext cx="5326063" cy="3357562"/>
          </a:xfrm>
          <a:prstGeom prst="rect">
            <a:avLst/>
          </a:prstGeom>
        </p:spPr>
      </p:sp>
      <p:sp>
        <p:nvSpPr>
          <p:cNvPr id="48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memahami konsep container RWD Boostrap, , selanjutnya adalah melayout halaman aplikasi web framework Laravel Anda dengan system grid bawaan dari framework Bootstrap. Sebagai contoh kita akan membuat layout web dengan settingan sebagai berikut:</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 header.blade.php (12 grid): grid ini akan menampilkan banner aplikasi web.</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 menu.blade.php (12 grid): grid ini akan menampilkan menu utama aplikasi web.</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 main.blade.php (9 grid): grid ini akan menampilkan halaman web yang bersifat dinamis hasil hyperlink dari menu utama aplikasi web.</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 sidebar.blade.php (3 grid): grid ini akan menampilkan content sidebar aplikasi web.</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footer.blade.php (12 grid): grid ini akan menampilkan content footer aplikasi web.</a:t>
            </a:r>
            <a:endParaRPr lang="id-ID" sz="1300" spc="-1">
              <a:latin typeface="Arial"/>
            </a:endParaRPr>
          </a:p>
        </p:txBody>
      </p:sp>
    </p:spTree>
    <p:extLst>
      <p:ext uri="{BB962C8B-B14F-4D97-AF65-F5344CB8AC3E}">
        <p14:creationId xmlns:p14="http://schemas.microsoft.com/office/powerpoint/2010/main" val="284371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PlaceHolder 1"/>
          <p:cNvSpPr>
            <a:spLocks noGrp="1" noRot="1" noChangeAspect="1"/>
          </p:cNvSpPr>
          <p:nvPr>
            <p:ph type="sldImg"/>
          </p:nvPr>
        </p:nvSpPr>
        <p:spPr>
          <a:xfrm>
            <a:off x="1003300" y="906463"/>
            <a:ext cx="5326063" cy="3357562"/>
          </a:xfrm>
          <a:prstGeom prst="rect">
            <a:avLst/>
          </a:prstGeom>
        </p:spPr>
      </p:sp>
      <p:sp>
        <p:nvSpPr>
          <p:cNvPr id="48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memahami konsep RWD Boostrap, selanjutnya adalah membuat layout halaman aplikasi web framework Laravel Anda dengan sistem grid dari framework Bootstrap. Unduhlah RWD Bootstrap pada halaman resmi di https://getbootstrap.com/, lalu letakkanlah folder-folder pendukung RWD Bootstrap pada folder public di aplikasi web Laravel Anda seperti tampak gambar di dalam slide dengan struktur folder sebagai berikut:</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Folder css untuk menyimpan file-file css.</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Folder fonts untuk menyimpan file-file pendukung RWD Bootstrap lainnya seperti font dan icon.</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Folder images untuk menyimpan file-file gambar.</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Folder js untuk menyimpan file-file javascript.</a:t>
            </a:r>
            <a:endParaRPr lang="id-ID" sz="1300" spc="-1">
              <a:latin typeface="Arial"/>
            </a:endParaRPr>
          </a:p>
        </p:txBody>
      </p:sp>
    </p:spTree>
    <p:extLst>
      <p:ext uri="{BB962C8B-B14F-4D97-AF65-F5344CB8AC3E}">
        <p14:creationId xmlns:p14="http://schemas.microsoft.com/office/powerpoint/2010/main" val="268949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laceHolder 1"/>
          <p:cNvSpPr>
            <a:spLocks noGrp="1" noRot="1" noChangeAspect="1"/>
          </p:cNvSpPr>
          <p:nvPr>
            <p:ph type="sldImg"/>
          </p:nvPr>
        </p:nvSpPr>
        <p:spPr>
          <a:xfrm>
            <a:off x="1003300" y="906463"/>
            <a:ext cx="5326063" cy="3357562"/>
          </a:xfrm>
          <a:prstGeom prst="rect">
            <a:avLst/>
          </a:prstGeom>
        </p:spPr>
      </p:sp>
      <p:sp>
        <p:nvSpPr>
          <p:cNvPr id="48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00000"/>
              </a:lnSpc>
            </a:pPr>
            <a:r>
              <a:rPr lang="id-ID" sz="1300" spc="-1">
                <a:solidFill>
                  <a:srgbClr val="000000"/>
                </a:solidFill>
                <a:latin typeface="Times New Roman"/>
              </a:rPr>
              <a:t>Teknologi Responsive Web Design (RWD) terus berkembang untuk menyamankan pengguna aplikasi web, beberapa library RWD seperti twitter bootstrap membantu pengembang software untuk membuat aplikasi lebih enak digunakan oleh pengguna. Pada tutorial ini akan diperlihatkan setup dan instalasi twitter bootstrap  pada framework Laravel. Berikut langkah-langkah installasinya:</a:t>
            </a:r>
            <a:endParaRPr lang="id-ID" sz="1300" spc="-1">
              <a:latin typeface="Arial"/>
            </a:endParaRPr>
          </a:p>
          <a:p>
            <a:pPr marL="214152" indent="-213773" algn="just">
              <a:buClr>
                <a:srgbClr val="000000"/>
              </a:buClr>
              <a:buFont typeface="+mj-lt"/>
              <a:buAutoNum type="arabicPeriod"/>
            </a:pPr>
            <a:r>
              <a:rPr lang="id-ID" sz="1300" spc="-1">
                <a:solidFill>
                  <a:srgbClr val="000000"/>
                </a:solidFill>
                <a:latin typeface="Times New Roman"/>
              </a:rPr>
              <a:t>Download dan designlah layout utama dengan template bootstrap dari laman https://getbootstrap.com/</a:t>
            </a:r>
            <a:endParaRPr lang="id-ID" sz="1300" spc="-1">
              <a:latin typeface="Arial"/>
            </a:endParaRPr>
          </a:p>
          <a:p>
            <a:pPr marL="214152" indent="-213773" algn="just">
              <a:buClr>
                <a:srgbClr val="000000"/>
              </a:buClr>
              <a:buFont typeface="+mj-lt"/>
              <a:buAutoNum type="arabicPeriod"/>
            </a:pPr>
            <a:r>
              <a:rPr lang="id-ID" sz="1300" spc="-1">
                <a:solidFill>
                  <a:srgbClr val="000000"/>
                </a:solidFill>
                <a:latin typeface="Times New Roman"/>
              </a:rPr>
              <a:t>Designlah layout utama dengan grid system bootstrap seperti tampak di dalam slide.</a:t>
            </a:r>
            <a:endParaRPr lang="id-ID" sz="1300" spc="-1">
              <a:latin typeface="Arial"/>
            </a:endParaRPr>
          </a:p>
          <a:p>
            <a:pPr marL="214152" indent="-213773" algn="just">
              <a:buClr>
                <a:srgbClr val="000000"/>
              </a:buClr>
              <a:buFont typeface="+mj-lt"/>
              <a:buAutoNum type="arabicPeriod"/>
            </a:pPr>
            <a:r>
              <a:rPr lang="id-ID" sz="1300" spc="-1">
                <a:solidFill>
                  <a:srgbClr val="000000"/>
                </a:solidFill>
                <a:latin typeface="Times New Roman"/>
              </a:rPr>
              <a:t>Potonglah menjadi bagian-bagian file kecil dari layout utama:</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header.blade.php</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menu.blade.php</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sidebar.blade.php</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main.blade.php</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footer.blade.php</a:t>
            </a: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56020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6"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7"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9"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2"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4"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9"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6"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8"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1"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5"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7"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8"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3"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5"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6"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7"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8"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9"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20"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6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181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00691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3403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194090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5609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488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807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1986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3788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0430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76553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6"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0"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4"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3"/>
          <p:cNvPicPr/>
          <p:nvPr/>
        </p:nvPicPr>
        <p:blipFill>
          <a:blip r:embed="rId15"/>
          <a:stretch/>
        </p:blipFill>
        <p:spPr>
          <a:xfrm>
            <a:off x="4502880" y="6898320"/>
            <a:ext cx="2646360" cy="672120"/>
          </a:xfrm>
          <a:prstGeom prst="rect">
            <a:avLst/>
          </a:prstGeom>
          <a:ln>
            <a:noFill/>
          </a:ln>
        </p:spPr>
      </p:pic>
      <p:sp>
        <p:nvSpPr>
          <p:cNvPr id="5"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id-ID"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44"/>
          <p:cNvPicPr/>
          <p:nvPr/>
        </p:nvPicPr>
        <p:blipFill>
          <a:blip r:embed="rId15"/>
          <a:stretch/>
        </p:blipFill>
        <p:spPr>
          <a:xfrm>
            <a:off x="9246125" y="95760"/>
            <a:ext cx="2752200" cy="722160"/>
          </a:xfrm>
          <a:prstGeom prst="rect">
            <a:avLst/>
          </a:prstGeom>
          <a:ln>
            <a:noFill/>
          </a:ln>
        </p:spPr>
      </p:pic>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r>
              <a:rPr lang="id-ID" sz="1800" b="0" strike="noStrike" spc="-1">
                <a:solidFill>
                  <a:srgbClr val="000000"/>
                </a:solidFill>
                <a:latin typeface="Arial"/>
              </a:rPr>
              <a:t>Click to edit the title text format</a:t>
            </a:r>
          </a:p>
        </p:txBody>
      </p:sp>
      <p:sp>
        <p:nvSpPr>
          <p:cNvPr id="8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11" name="TextBox 10">
            <a:extLst>
              <a:ext uri="{FF2B5EF4-FFF2-40B4-BE49-F238E27FC236}">
                <a16:creationId xmlns:a16="http://schemas.microsoft.com/office/drawing/2014/main" id="{7BD3EF3F-3E8F-48CE-93F8-8BB50190B0F0}"/>
              </a:ext>
            </a:extLst>
          </p:cNvPr>
          <p:cNvSpPr txBox="1"/>
          <p:nvPr userDrawn="1"/>
        </p:nvSpPr>
        <p:spPr>
          <a:xfrm>
            <a:off x="2168758" y="6996745"/>
            <a:ext cx="7653004" cy="461665"/>
          </a:xfrm>
          <a:prstGeom prst="rect">
            <a:avLst/>
          </a:prstGeom>
          <a:noFill/>
        </p:spPr>
        <p:txBody>
          <a:bodyPr wrap="square" rtlCol="0">
            <a:spAutoFit/>
          </a:bodyPr>
          <a:lstStyle/>
          <a:p>
            <a:r>
              <a:rPr lang="en-US" sz="2000" b="1" dirty="0">
                <a:solidFill>
                  <a:srgbClr val="0070C0"/>
                </a:solidFill>
                <a:latin typeface="Consolas" panose="020B0609020204030204" pitchFamily="49" charset="0"/>
              </a:rPr>
              <a:t> </a:t>
            </a:r>
            <a:r>
              <a:rPr lang="en-US" sz="2400" b="1" dirty="0">
                <a:solidFill>
                  <a:srgbClr val="0070C0"/>
                </a:solidFill>
                <a:latin typeface="Consolas" panose="020B0609020204030204" pitchFamily="49" charset="0"/>
              </a:rPr>
              <a:t>nasrul99@gmail.com         Nasrul Tutorial</a:t>
            </a:r>
            <a:endParaRPr lang="en-US" sz="2000" b="1" dirty="0">
              <a:solidFill>
                <a:srgbClr val="0070C0"/>
              </a:solidFill>
              <a:latin typeface="Consolas" panose="020B0609020204030204" pitchFamily="49" charset="0"/>
            </a:endParaRPr>
          </a:p>
        </p:txBody>
      </p:sp>
      <p:pic>
        <p:nvPicPr>
          <p:cNvPr id="12" name="Picture 11">
            <a:extLst>
              <a:ext uri="{FF2B5EF4-FFF2-40B4-BE49-F238E27FC236}">
                <a16:creationId xmlns:a16="http://schemas.microsoft.com/office/drawing/2014/main" id="{96B48FFB-1071-4331-84D7-2E6161C50825}"/>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684845" y="6883981"/>
            <a:ext cx="574734" cy="574734"/>
          </a:xfrm>
          <a:prstGeom prst="rect">
            <a:avLst/>
          </a:prstGeom>
        </p:spPr>
      </p:pic>
      <p:pic>
        <p:nvPicPr>
          <p:cNvPr id="13" name="Picture 12">
            <a:extLst>
              <a:ext uri="{FF2B5EF4-FFF2-40B4-BE49-F238E27FC236}">
                <a16:creationId xmlns:a16="http://schemas.microsoft.com/office/drawing/2014/main" id="{962717F6-A09C-42E8-8AAE-E3A582820889}"/>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215063" y="6883676"/>
            <a:ext cx="574734" cy="574734"/>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5"/>
          <a:stretch/>
        </p:blipFill>
        <p:spPr>
          <a:xfrm>
            <a:off x="9245765" y="3510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
        <p:nvSpPr>
          <p:cNvPr id="5" name="TextBox 4">
            <a:extLst>
              <a:ext uri="{FF2B5EF4-FFF2-40B4-BE49-F238E27FC236}">
                <a16:creationId xmlns:a16="http://schemas.microsoft.com/office/drawing/2014/main" id="{87979266-D371-4E14-B471-488051F9E79C}"/>
              </a:ext>
            </a:extLst>
          </p:cNvPr>
          <p:cNvSpPr txBox="1"/>
          <p:nvPr userDrawn="1"/>
        </p:nvSpPr>
        <p:spPr>
          <a:xfrm>
            <a:off x="2168758" y="6996745"/>
            <a:ext cx="7653004" cy="461665"/>
          </a:xfrm>
          <a:prstGeom prst="rect">
            <a:avLst/>
          </a:prstGeom>
          <a:noFill/>
        </p:spPr>
        <p:txBody>
          <a:bodyPr wrap="square" rtlCol="0">
            <a:spAutoFit/>
          </a:bodyPr>
          <a:lstStyle/>
          <a:p>
            <a:r>
              <a:rPr lang="en-US" sz="2000" b="1" dirty="0">
                <a:solidFill>
                  <a:srgbClr val="0070C0"/>
                </a:solidFill>
                <a:latin typeface="Consolas" panose="020B0609020204030204" pitchFamily="49" charset="0"/>
              </a:rPr>
              <a:t> </a:t>
            </a:r>
            <a:r>
              <a:rPr lang="en-US" sz="2400" b="1" dirty="0">
                <a:solidFill>
                  <a:srgbClr val="0070C0"/>
                </a:solidFill>
                <a:latin typeface="Consolas" panose="020B0609020204030204" pitchFamily="49" charset="0"/>
              </a:rPr>
              <a:t>nasrul99@gmail.com         Nasrul Tutorial</a:t>
            </a:r>
            <a:endParaRPr lang="en-US" sz="2000" b="1" dirty="0">
              <a:solidFill>
                <a:srgbClr val="0070C0"/>
              </a:solidFill>
              <a:latin typeface="Consolas" panose="020B0609020204030204" pitchFamily="49" charset="0"/>
            </a:endParaRPr>
          </a:p>
        </p:txBody>
      </p:sp>
      <p:pic>
        <p:nvPicPr>
          <p:cNvPr id="6" name="Picture 5">
            <a:extLst>
              <a:ext uri="{FF2B5EF4-FFF2-40B4-BE49-F238E27FC236}">
                <a16:creationId xmlns:a16="http://schemas.microsoft.com/office/drawing/2014/main" id="{7ED2BC91-95DF-47D2-B018-6795AC93CA3C}"/>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684845" y="6883981"/>
            <a:ext cx="574734" cy="574734"/>
          </a:xfrm>
          <a:prstGeom prst="rect">
            <a:avLst/>
          </a:prstGeom>
        </p:spPr>
      </p:pic>
      <p:pic>
        <p:nvPicPr>
          <p:cNvPr id="7" name="Picture 6">
            <a:extLst>
              <a:ext uri="{FF2B5EF4-FFF2-40B4-BE49-F238E27FC236}">
                <a16:creationId xmlns:a16="http://schemas.microsoft.com/office/drawing/2014/main" id="{1FF03ACF-B627-42EF-945E-6B83ACCEC625}"/>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215063" y="6883676"/>
            <a:ext cx="574734" cy="574734"/>
          </a:xfrm>
          <a:prstGeom prst="rect">
            <a:avLst/>
          </a:prstGeom>
        </p:spPr>
      </p:pic>
    </p:spTree>
    <p:extLst>
      <p:ext uri="{BB962C8B-B14F-4D97-AF65-F5344CB8AC3E}">
        <p14:creationId xmlns:p14="http://schemas.microsoft.com/office/powerpoint/2010/main" val="855646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99760" y="1665000"/>
            <a:ext cx="10798200" cy="179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5400" b="0" strike="noStrike" spc="-1" dirty="0">
                <a:solidFill>
                  <a:srgbClr val="0066B3"/>
                </a:solidFill>
                <a:latin typeface="Arial"/>
                <a:ea typeface="DejaVu Sans"/>
              </a:rPr>
              <a:t>Pelatihan </a:t>
            </a:r>
            <a:endParaRPr lang="id-ID" sz="5400" b="0" strike="noStrike" spc="-1" dirty="0">
              <a:latin typeface="Arial"/>
            </a:endParaRPr>
          </a:p>
          <a:p>
            <a:pPr algn="ctr">
              <a:lnSpc>
                <a:spcPct val="100000"/>
              </a:lnSpc>
            </a:pPr>
            <a:r>
              <a:rPr lang="id-ID" sz="5400" b="0" strike="noStrike" spc="-1" dirty="0">
                <a:solidFill>
                  <a:srgbClr val="0070C0"/>
                </a:solidFill>
                <a:latin typeface="Arial"/>
                <a:ea typeface="DejaVu Sans"/>
              </a:rPr>
              <a:t>Laravel</a:t>
            </a:r>
            <a:r>
              <a:rPr lang="en-US" sz="5400" b="0" strike="noStrike" spc="-1" dirty="0">
                <a:solidFill>
                  <a:srgbClr val="0070C0"/>
                </a:solidFill>
                <a:latin typeface="Arial"/>
                <a:ea typeface="DejaVu Sans"/>
              </a:rPr>
              <a:t> </a:t>
            </a:r>
            <a:r>
              <a:rPr lang="id-ID" sz="5400" spc="-1" dirty="0">
                <a:solidFill>
                  <a:srgbClr val="0070C0"/>
                </a:solidFill>
              </a:rPr>
              <a:t>Framework</a:t>
            </a:r>
            <a:endParaRPr lang="id-ID" sz="5400" b="0" strike="noStrike" spc="-1" dirty="0">
              <a:latin typeface="Arial"/>
            </a:endParaRPr>
          </a:p>
        </p:txBody>
      </p:sp>
      <p:sp>
        <p:nvSpPr>
          <p:cNvPr id="128" name="CustomShape 2"/>
          <p:cNvSpPr/>
          <p:nvPr/>
        </p:nvSpPr>
        <p:spPr>
          <a:xfrm>
            <a:off x="552960" y="5216400"/>
            <a:ext cx="1078956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id-ID" sz="3600" b="1" strike="noStrike" spc="-1">
                <a:solidFill>
                  <a:srgbClr val="DBF5F9"/>
                </a:solidFill>
                <a:latin typeface="Source Sans Pro"/>
                <a:ea typeface="DejaVu Sans"/>
              </a:rPr>
              <a:t>LEARNING CENTER</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PT NURUL FIKRI CIPTA INOVASI</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YAYASAN PROFESI TERPADU NURUL FIKRI</a:t>
            </a:r>
            <a:endParaRPr lang="id-ID" sz="3600" b="0" strike="noStrike" spc="-1">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8229599" y="-353314"/>
            <a:ext cx="3604133" cy="20183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55"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(4)</a:t>
            </a:r>
            <a:endParaRPr lang="id-ID" sz="4400" b="0" strike="noStrike" spc="-1">
              <a:latin typeface="Arial"/>
            </a:endParaRPr>
          </a:p>
        </p:txBody>
      </p:sp>
      <p:sp>
        <p:nvSpPr>
          <p:cNvPr id="256"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57" name="Picture 1"/>
          <p:cNvPicPr/>
          <p:nvPr/>
        </p:nvPicPr>
        <p:blipFill>
          <a:blip r:embed="rId4"/>
          <a:stretch/>
        </p:blipFill>
        <p:spPr>
          <a:xfrm>
            <a:off x="2244960" y="1510560"/>
            <a:ext cx="7446600" cy="604908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58"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(5)</a:t>
            </a:r>
            <a:endParaRPr lang="id-ID" sz="4400" b="0" strike="noStrike" spc="-1">
              <a:latin typeface="Arial"/>
            </a:endParaRPr>
          </a:p>
        </p:txBody>
      </p:sp>
      <p:sp>
        <p:nvSpPr>
          <p:cNvPr id="259"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60" name="CustomShape 3"/>
          <p:cNvSpPr/>
          <p:nvPr/>
        </p:nvSpPr>
        <p:spPr>
          <a:xfrm>
            <a:off x="2158560" y="3066840"/>
            <a:ext cx="5755320" cy="23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333333"/>
                </a:solidFill>
                <a:latin typeface="Consolas"/>
                <a:ea typeface="DejaVu Sans"/>
              </a:rPr>
              <a:t>@extends('layouts.index')</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@section('content')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 Isi Konten Web ...</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@endsection</a:t>
            </a:r>
            <a:endParaRPr lang="id-ID" sz="2800" b="0" strike="noStrike" spc="-1">
              <a:latin typeface="Arial"/>
            </a:endParaRPr>
          </a:p>
          <a:p>
            <a:pPr>
              <a:lnSpc>
                <a:spcPct val="100000"/>
              </a:lnSpc>
            </a:pPr>
            <a:b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61"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(6)</a:t>
            </a:r>
            <a:endParaRPr lang="id-ID" sz="4400" b="0" strike="noStrike" spc="-1">
              <a:latin typeface="Arial"/>
            </a:endParaRPr>
          </a:p>
        </p:txBody>
      </p:sp>
      <p:sp>
        <p:nvSpPr>
          <p:cNvPr id="262"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63" name="Picture 3"/>
          <p:cNvPicPr/>
          <p:nvPr/>
        </p:nvPicPr>
        <p:blipFill>
          <a:blip r:embed="rId4"/>
          <a:stretch/>
        </p:blipFill>
        <p:spPr>
          <a:xfrm>
            <a:off x="1204560" y="1537200"/>
            <a:ext cx="9588960" cy="604980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6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(7)</a:t>
            </a:r>
            <a:endParaRPr lang="id-ID" sz="4400" b="0" strike="noStrike" spc="-1">
              <a:latin typeface="Arial"/>
            </a:endParaRPr>
          </a:p>
        </p:txBody>
      </p:sp>
      <p:sp>
        <p:nvSpPr>
          <p:cNvPr id="265"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66" name="Picture 1"/>
          <p:cNvPicPr/>
          <p:nvPr/>
        </p:nvPicPr>
        <p:blipFill>
          <a:blip r:embed="rId4"/>
          <a:stretch/>
        </p:blipFill>
        <p:spPr>
          <a:xfrm>
            <a:off x="1263960" y="1920240"/>
            <a:ext cx="9468000" cy="49273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67"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(8)</a:t>
            </a:r>
            <a:endParaRPr lang="id-ID" sz="4400" b="0" strike="noStrike" spc="-1">
              <a:latin typeface="Arial"/>
            </a:endParaRPr>
          </a:p>
        </p:txBody>
      </p:sp>
      <p:sp>
        <p:nvSpPr>
          <p:cNvPr id="268"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69" name="Picture 3"/>
          <p:cNvPicPr/>
          <p:nvPr/>
        </p:nvPicPr>
        <p:blipFill>
          <a:blip r:embed="rId4"/>
          <a:stretch/>
        </p:blipFill>
        <p:spPr>
          <a:xfrm>
            <a:off x="1250640" y="2207160"/>
            <a:ext cx="9494640" cy="408888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(9)</a:t>
            </a:r>
            <a:endParaRPr lang="id-ID" sz="4400" b="0" strike="noStrike" spc="-1">
              <a:latin typeface="Arial"/>
            </a:endParaRPr>
          </a:p>
        </p:txBody>
      </p:sp>
      <p:sp>
        <p:nvSpPr>
          <p:cNvPr id="271"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72" name="Picture 2"/>
          <p:cNvPicPr/>
          <p:nvPr/>
        </p:nvPicPr>
        <p:blipFill>
          <a:blip r:embed="rId4"/>
          <a:stretch/>
        </p:blipFill>
        <p:spPr>
          <a:xfrm>
            <a:off x="2138760" y="1597680"/>
            <a:ext cx="7659360" cy="530784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7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Dinamis View (1)</a:t>
            </a:r>
            <a:endParaRPr lang="id-ID" sz="4400" b="0" strike="noStrike" spc="-1">
              <a:latin typeface="Arial"/>
            </a:endParaRPr>
          </a:p>
        </p:txBody>
      </p:sp>
      <p:sp>
        <p:nvSpPr>
          <p:cNvPr id="27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75" name="CustomShape 3"/>
          <p:cNvSpPr/>
          <p:nvPr/>
        </p:nvSpPr>
        <p:spPr>
          <a:xfrm>
            <a:off x="955080" y="2266560"/>
            <a:ext cx="10026360" cy="392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4B69C6"/>
                </a:solidFill>
                <a:latin typeface="Consolas"/>
                <a:ea typeface="DejaVu Sans"/>
              </a:rPr>
              <a:t>@extends</a:t>
            </a:r>
            <a:r>
              <a:rPr lang="id-ID" sz="2800" b="0" strike="noStrike" spc="-1">
                <a:solidFill>
                  <a:srgbClr val="333333"/>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layouts.index</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endParaRPr lang="id-ID" sz="2800" b="0" strike="noStrike" spc="-1">
              <a:latin typeface="Arial"/>
            </a:endParaRPr>
          </a:p>
          <a:p>
            <a:pPr>
              <a:lnSpc>
                <a:spcPct val="100000"/>
              </a:lnSpc>
            </a:pPr>
            <a:r>
              <a:rPr lang="id-ID" sz="2800" b="0" strike="noStrike" spc="-1">
                <a:solidFill>
                  <a:srgbClr val="4B69C6"/>
                </a:solidFill>
                <a:latin typeface="Consolas"/>
                <a:ea typeface="DejaVu Sans"/>
              </a:rPr>
              <a:t>@section</a:t>
            </a:r>
            <a:r>
              <a:rPr lang="id-ID" sz="2800" b="0" strike="noStrike" spc="-1">
                <a:solidFill>
                  <a:srgbClr val="333333"/>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content</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jumbotron</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h1</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display-4</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Selamat Belajar</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h1</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p</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lead</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Laravel Framework</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p</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btn btn-primary btn-lg</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href</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role</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button</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Learn more</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4B69C6"/>
                </a:solidFill>
                <a:latin typeface="Consolas"/>
                <a:ea typeface="DejaVu Sans"/>
              </a:rPr>
              <a:t>@endsection</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76"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Dinamis View (2)</a:t>
            </a:r>
            <a:endParaRPr lang="id-ID" sz="4400" b="0" strike="noStrike" spc="-1">
              <a:latin typeface="Arial"/>
            </a:endParaRPr>
          </a:p>
        </p:txBody>
      </p:sp>
      <p:sp>
        <p:nvSpPr>
          <p:cNvPr id="277"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78" name="CustomShape 3"/>
          <p:cNvSpPr/>
          <p:nvPr/>
        </p:nvSpPr>
        <p:spPr>
          <a:xfrm>
            <a:off x="955080" y="2266560"/>
            <a:ext cx="1002636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4B69C6"/>
                </a:solidFill>
                <a:latin typeface="Consolas"/>
                <a:ea typeface="DejaVu Sans"/>
              </a:rPr>
              <a:t>@extends</a:t>
            </a:r>
            <a:r>
              <a:rPr lang="id-ID" sz="2800" b="0" strike="noStrike" spc="-1">
                <a:solidFill>
                  <a:srgbClr val="333333"/>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layouts.index</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endParaRPr lang="id-ID" sz="2800" b="0" strike="noStrike" spc="-1">
              <a:latin typeface="Arial"/>
            </a:endParaRPr>
          </a:p>
          <a:p>
            <a:pPr>
              <a:lnSpc>
                <a:spcPct val="100000"/>
              </a:lnSpc>
            </a:pPr>
            <a:r>
              <a:rPr lang="id-ID" sz="2800" b="0" strike="noStrike" spc="-1">
                <a:solidFill>
                  <a:srgbClr val="4B69C6"/>
                </a:solidFill>
                <a:latin typeface="Consolas"/>
                <a:ea typeface="DejaVu Sans"/>
              </a:rPr>
              <a:t>@section</a:t>
            </a:r>
            <a:r>
              <a:rPr lang="id-ID" sz="2800" b="0" strike="noStrike" spc="-1">
                <a:solidFill>
                  <a:srgbClr val="333333"/>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content</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accordion</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id</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accordionExample</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card</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 	</a:t>
            </a: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 Isi Konten Web ...</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  &lt;/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4B69C6"/>
                </a:solidFill>
                <a:latin typeface="Consolas"/>
                <a:ea typeface="DejaVu Sans"/>
              </a:rPr>
              <a:t>@endsection</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79"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Membuat Menu</a:t>
            </a:r>
            <a:endParaRPr lang="id-ID" sz="4400" b="0" strike="noStrike" spc="-1">
              <a:latin typeface="Arial"/>
            </a:endParaRPr>
          </a:p>
        </p:txBody>
      </p:sp>
      <p:sp>
        <p:nvSpPr>
          <p:cNvPr id="280"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81" name="CustomShape 3"/>
          <p:cNvSpPr/>
          <p:nvPr/>
        </p:nvSpPr>
        <p:spPr>
          <a:xfrm>
            <a:off x="315360" y="2625840"/>
            <a:ext cx="1141380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li</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nav-item active</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                     </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nav-link</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href</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a:t>
            </a:r>
            <a:r>
              <a:rPr lang="id-ID" sz="2800" b="0" strike="noStrike" spc="-1">
                <a:solidFill>
                  <a:srgbClr val="448C27"/>
                </a:solidFill>
                <a:latin typeface="Consolas"/>
                <a:ea typeface="DejaVu Sans"/>
              </a:rPr>
              <a:t> </a:t>
            </a:r>
            <a:r>
              <a:rPr lang="id-ID" sz="2800" b="1" strike="noStrike" spc="-1">
                <a:solidFill>
                  <a:srgbClr val="AA3731"/>
                </a:solidFill>
                <a:latin typeface="Consolas"/>
                <a:ea typeface="DejaVu Sans"/>
              </a:rPr>
              <a:t>url</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home</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 </a:t>
            </a:r>
            <a:r>
              <a:rPr lang="id-ID" sz="2800" b="1" strike="noStrike" spc="-1">
                <a:solidFill>
                  <a:srgbClr val="AA3731"/>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Home</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li</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li</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nav-item</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nav-link</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href</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{{url</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about</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About Us</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li</a:t>
            </a:r>
            <a:r>
              <a:rPr lang="id-ID" sz="2800" b="0" strike="noStrike" spc="-1">
                <a:solidFill>
                  <a:srgbClr val="91B3E0"/>
                </a:solidFill>
                <a:latin typeface="Consolas"/>
                <a:ea typeface="DejaVu Sans"/>
              </a:rPr>
              <a:t>&gt;</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82"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Menambahkan Routes</a:t>
            </a:r>
            <a:endParaRPr lang="id-ID" sz="4400" b="0" strike="noStrike" spc="-1">
              <a:latin typeface="Arial"/>
            </a:endParaRPr>
          </a:p>
        </p:txBody>
      </p:sp>
      <p:sp>
        <p:nvSpPr>
          <p:cNvPr id="283"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84" name="CustomShape 3"/>
          <p:cNvSpPr/>
          <p:nvPr/>
        </p:nvSpPr>
        <p:spPr>
          <a:xfrm>
            <a:off x="2183040" y="1724400"/>
            <a:ext cx="7630200" cy="478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1" strike="noStrike" spc="-1">
                <a:solidFill>
                  <a:srgbClr val="7A3E9D"/>
                </a:solidFill>
                <a:latin typeface="Consolas"/>
                <a:ea typeface="DejaVu Sans"/>
              </a:rPr>
              <a:t>Route</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get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A3E9D"/>
                </a:solidFill>
                <a:latin typeface="Consolas"/>
                <a:ea typeface="DejaVu Sans"/>
              </a:rPr>
              <a:t>function</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4B69C6"/>
                </a:solidFill>
                <a:latin typeface="Consolas"/>
                <a:ea typeface="DejaVu Sans"/>
              </a:rPr>
              <a:t>return</a:t>
            </a:r>
            <a:r>
              <a:rPr lang="id-ID" sz="2800" b="0" strike="noStrike" spc="-1">
                <a:solidFill>
                  <a:srgbClr val="333333"/>
                </a:solidFill>
                <a:latin typeface="Consolas"/>
                <a:ea typeface="DejaVu Sans"/>
              </a:rPr>
              <a:t> </a:t>
            </a:r>
            <a:r>
              <a:rPr lang="id-ID" sz="2800" b="1" strike="noStrike" spc="-1">
                <a:solidFill>
                  <a:srgbClr val="AA3731"/>
                </a:solidFill>
                <a:latin typeface="Consolas"/>
                <a:ea typeface="DejaVu Sans"/>
              </a:rPr>
              <a:t>view</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layouts/home</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br/>
            <a:r>
              <a:rPr lang="id-ID" sz="2800" b="1" strike="noStrike" spc="-1">
                <a:solidFill>
                  <a:srgbClr val="7A3E9D"/>
                </a:solidFill>
                <a:latin typeface="Consolas"/>
                <a:ea typeface="DejaVu Sans"/>
              </a:rPr>
              <a:t>Route</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get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/home</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A3E9D"/>
                </a:solidFill>
                <a:latin typeface="Consolas"/>
                <a:ea typeface="DejaVu Sans"/>
              </a:rPr>
              <a:t>function</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4B69C6"/>
                </a:solidFill>
                <a:latin typeface="Consolas"/>
                <a:ea typeface="DejaVu Sans"/>
              </a:rPr>
              <a:t>return</a:t>
            </a:r>
            <a:r>
              <a:rPr lang="id-ID" sz="2800" b="0" strike="noStrike" spc="-1">
                <a:solidFill>
                  <a:srgbClr val="333333"/>
                </a:solidFill>
                <a:latin typeface="Consolas"/>
                <a:ea typeface="DejaVu Sans"/>
              </a:rPr>
              <a:t> </a:t>
            </a:r>
            <a:r>
              <a:rPr lang="id-ID" sz="2800" b="1" strike="noStrike" spc="-1">
                <a:solidFill>
                  <a:srgbClr val="AA3731"/>
                </a:solidFill>
                <a:latin typeface="Consolas"/>
                <a:ea typeface="DejaVu Sans"/>
              </a:rPr>
              <a:t>view</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layouts/home</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br/>
            <a:r>
              <a:rPr lang="id-ID" sz="2800" b="1" strike="noStrike" spc="-1">
                <a:solidFill>
                  <a:srgbClr val="7A3E9D"/>
                </a:solidFill>
                <a:latin typeface="Consolas"/>
                <a:ea typeface="DejaVu Sans"/>
              </a:rPr>
              <a:t>Route</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get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/about</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A3E9D"/>
                </a:solidFill>
                <a:latin typeface="Consolas"/>
                <a:ea typeface="DejaVu Sans"/>
              </a:rPr>
              <a:t>function</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4B69C6"/>
                </a:solidFill>
                <a:latin typeface="Consolas"/>
                <a:ea typeface="DejaVu Sans"/>
              </a:rPr>
              <a:t>return</a:t>
            </a:r>
            <a:r>
              <a:rPr lang="id-ID" sz="2800" b="0" strike="noStrike" spc="-1">
                <a:solidFill>
                  <a:srgbClr val="333333"/>
                </a:solidFill>
                <a:latin typeface="Consolas"/>
                <a:ea typeface="DejaVu Sans"/>
              </a:rPr>
              <a:t> </a:t>
            </a:r>
            <a:r>
              <a:rPr lang="id-ID" sz="2800" b="1" strike="noStrike" spc="-1">
                <a:solidFill>
                  <a:srgbClr val="AA3731"/>
                </a:solidFill>
                <a:latin typeface="Consolas"/>
                <a:ea typeface="DejaVu Sans"/>
              </a:rPr>
              <a:t>view</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layouts/about</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777777"/>
                </a:solidFill>
                <a:latin typeface="Consolas"/>
                <a:ea typeface="DejaVu Sans"/>
              </a:rPr>
              <a:t>});</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177253" y="1920240"/>
            <a:ext cx="5691299" cy="3858769"/>
          </a:xfrm>
        </p:spPr>
        <p:txBody>
          <a:bodyPr/>
          <a:lstStyle/>
          <a:p>
            <a:pPr marL="457200" indent="-457200">
              <a:buFont typeface="Wingdings" panose="05000000000000000000" pitchFamily="2" charset="2"/>
              <a:buChar char="q"/>
            </a:pPr>
            <a:r>
              <a:rPr lang="en-US" sz="3200" dirty="0" err="1"/>
              <a:t>Dosen</a:t>
            </a:r>
            <a:r>
              <a:rPr lang="en-US" sz="3200" dirty="0"/>
              <a:t> </a:t>
            </a:r>
            <a:r>
              <a:rPr lang="en-US" sz="3200" dirty="0" err="1"/>
              <a:t>Tetap</a:t>
            </a:r>
            <a:r>
              <a:rPr lang="en-US" sz="3200" dirty="0"/>
              <a:t> STT Nurul </a:t>
            </a:r>
            <a:r>
              <a:rPr lang="en-US" sz="3200" dirty="0" err="1"/>
              <a:t>Fikri</a:t>
            </a:r>
            <a:endParaRPr lang="en-US" sz="3200" dirty="0"/>
          </a:p>
          <a:p>
            <a:pPr marL="457200" indent="-457200">
              <a:buFont typeface="Wingdings" panose="05000000000000000000" pitchFamily="2" charset="2"/>
              <a:buChar char="q"/>
            </a:pPr>
            <a:r>
              <a:rPr lang="en-US" sz="3200" dirty="0" err="1"/>
              <a:t>Instruktur</a:t>
            </a:r>
            <a:r>
              <a:rPr lang="en-US" sz="3200" dirty="0"/>
              <a:t> IT NF Computer</a:t>
            </a:r>
          </a:p>
          <a:p>
            <a:pPr marL="457200" indent="-457200">
              <a:buFont typeface="Wingdings" panose="05000000000000000000" pitchFamily="2" charset="2"/>
              <a:buChar char="q"/>
            </a:pPr>
            <a:r>
              <a:rPr lang="en-US" sz="3200" dirty="0" err="1"/>
              <a:t>Instruktur</a:t>
            </a:r>
            <a:r>
              <a:rPr lang="en-US" sz="3200" dirty="0"/>
              <a:t> IT </a:t>
            </a:r>
            <a:r>
              <a:rPr lang="en-US" sz="3200" dirty="0" err="1"/>
              <a:t>Sekolah</a:t>
            </a:r>
            <a:r>
              <a:rPr lang="en-US" sz="3200" dirty="0"/>
              <a:t> Programmer YBM PLN</a:t>
            </a:r>
          </a:p>
          <a:p>
            <a:pPr marL="457200" indent="-457200">
              <a:buFont typeface="Wingdings" panose="05000000000000000000" pitchFamily="2" charset="2"/>
              <a:buChar char="q"/>
            </a:pPr>
            <a:r>
              <a:rPr lang="en-US" sz="3200" dirty="0" err="1"/>
              <a:t>Instruktur</a:t>
            </a:r>
            <a:r>
              <a:rPr lang="en-US" sz="3200" dirty="0"/>
              <a:t> IT Fast Com</a:t>
            </a:r>
          </a:p>
          <a:p>
            <a:pPr marL="457200" indent="-457200">
              <a:buFont typeface="Wingdings" panose="05000000000000000000" pitchFamily="2" charset="2"/>
              <a:buChar char="q"/>
            </a:pPr>
            <a:r>
              <a:rPr lang="en-US" sz="32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449560" y="1920241"/>
            <a:ext cx="5113541" cy="385876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8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Menampilkan Dinamis View (1)</a:t>
            </a:r>
            <a:endParaRPr lang="id-ID" sz="4400" b="0" strike="noStrike" spc="-1">
              <a:latin typeface="Arial"/>
            </a:endParaRPr>
          </a:p>
        </p:txBody>
      </p:sp>
      <p:pic>
        <p:nvPicPr>
          <p:cNvPr id="286" name="Picture 2"/>
          <p:cNvPicPr/>
          <p:nvPr/>
        </p:nvPicPr>
        <p:blipFill>
          <a:blip r:embed="rId4"/>
          <a:stretch/>
        </p:blipFill>
        <p:spPr>
          <a:xfrm>
            <a:off x="0" y="1432440"/>
            <a:ext cx="11998080" cy="612288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87"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Menampilkan Dinamis View (2)</a:t>
            </a:r>
            <a:endParaRPr lang="id-ID" sz="4400" b="0" strike="noStrike" spc="-1">
              <a:latin typeface="Arial"/>
            </a:endParaRPr>
          </a:p>
        </p:txBody>
      </p:sp>
      <p:pic>
        <p:nvPicPr>
          <p:cNvPr id="288" name="Picture 3"/>
          <p:cNvPicPr/>
          <p:nvPr/>
        </p:nvPicPr>
        <p:blipFill>
          <a:blip r:embed="rId4"/>
          <a:stretch/>
        </p:blipFill>
        <p:spPr>
          <a:xfrm>
            <a:off x="0" y="1517040"/>
            <a:ext cx="11998080" cy="629100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3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Sistem Template</a:t>
            </a:r>
            <a:endParaRPr lang="id-ID" sz="4400" b="0" strike="noStrike" spc="-1">
              <a:latin typeface="Arial"/>
            </a:endParaRPr>
          </a:p>
        </p:txBody>
      </p:sp>
      <p:sp>
        <p:nvSpPr>
          <p:cNvPr id="235"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36" name="CustomShape 3"/>
          <p:cNvSpPr/>
          <p:nvPr/>
        </p:nvSpPr>
        <p:spPr>
          <a:xfrm>
            <a:off x="569520" y="2502720"/>
            <a:ext cx="10797840" cy="30455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id-ID" sz="3200" b="0" strike="noStrike" spc="-1">
                <a:latin typeface="Times New Roman"/>
                <a:ea typeface="DejaVu Sans"/>
              </a:rPr>
              <a:t>Jika sebelumnya kita telah membuat sebuah aplikasi web dan membuat &amp; routing halaman homepage pada framework Laravel, kali ini kita akan mencoba menerapkan styling  menggunakan RWD Bootstrap pada framework Laravel untuk membuat tampilan web kita menjadi lebih baik dan lebih menarik.</a:t>
            </a: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37"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Bootstrap (1)</a:t>
            </a:r>
            <a:endParaRPr lang="id-ID" sz="4400" b="0" strike="noStrike" spc="-1">
              <a:latin typeface="Arial"/>
            </a:endParaRPr>
          </a:p>
        </p:txBody>
      </p:sp>
      <p:sp>
        <p:nvSpPr>
          <p:cNvPr id="238"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8AB55D48-46C3-4D8C-83EB-A0DFA9D1E30C}"/>
              </a:ext>
            </a:extLst>
          </p:cNvPr>
          <p:cNvPicPr>
            <a:picLocks noChangeAspect="1"/>
          </p:cNvPicPr>
          <p:nvPr/>
        </p:nvPicPr>
        <p:blipFill>
          <a:blip r:embed="rId4"/>
          <a:stretch>
            <a:fillRect/>
          </a:stretch>
        </p:blipFill>
        <p:spPr>
          <a:xfrm>
            <a:off x="134131" y="1663337"/>
            <a:ext cx="11727658" cy="517652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4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Bootstrap (2)</a:t>
            </a:r>
            <a:endParaRPr lang="id-ID" sz="4400" b="0" strike="noStrike" spc="-1">
              <a:latin typeface="Arial"/>
            </a:endParaRPr>
          </a:p>
        </p:txBody>
      </p:sp>
      <p:sp>
        <p:nvSpPr>
          <p:cNvPr id="241"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8CDAD8F7-8DCB-4227-9EEE-DA80A0993B2A}"/>
              </a:ext>
            </a:extLst>
          </p:cNvPr>
          <p:cNvPicPr>
            <a:picLocks noChangeAspect="1"/>
          </p:cNvPicPr>
          <p:nvPr/>
        </p:nvPicPr>
        <p:blipFill>
          <a:blip r:embed="rId4"/>
          <a:stretch>
            <a:fillRect/>
          </a:stretch>
        </p:blipFill>
        <p:spPr>
          <a:xfrm>
            <a:off x="840959" y="1730341"/>
            <a:ext cx="9930673" cy="50425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4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Container</a:t>
            </a:r>
            <a:endParaRPr lang="id-ID" sz="4400" b="0" strike="noStrike" spc="-1">
              <a:latin typeface="Arial"/>
            </a:endParaRPr>
          </a:p>
        </p:txBody>
      </p:sp>
      <p:sp>
        <p:nvSpPr>
          <p:cNvPr id="24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45" name="Picture 3"/>
          <p:cNvPicPr/>
          <p:nvPr/>
        </p:nvPicPr>
        <p:blipFill>
          <a:blip r:embed="rId4"/>
          <a:stretch/>
        </p:blipFill>
        <p:spPr>
          <a:xfrm>
            <a:off x="2167560" y="1920240"/>
            <a:ext cx="7662600" cy="446976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46"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(1)</a:t>
            </a:r>
            <a:endParaRPr lang="id-ID" sz="4400" b="0" strike="noStrike" spc="-1">
              <a:latin typeface="Arial"/>
            </a:endParaRPr>
          </a:p>
        </p:txBody>
      </p:sp>
      <p:sp>
        <p:nvSpPr>
          <p:cNvPr id="247"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48" name="Picture 1"/>
          <p:cNvPicPr/>
          <p:nvPr/>
        </p:nvPicPr>
        <p:blipFill>
          <a:blip r:embed="rId4"/>
          <a:stretch/>
        </p:blipFill>
        <p:spPr>
          <a:xfrm>
            <a:off x="1792080" y="2145240"/>
            <a:ext cx="8411760" cy="42127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49"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(2)</a:t>
            </a:r>
            <a:endParaRPr lang="id-ID" sz="4400" b="0" strike="noStrike" spc="-1">
              <a:latin typeface="Arial"/>
            </a:endParaRPr>
          </a:p>
        </p:txBody>
      </p:sp>
      <p:sp>
        <p:nvSpPr>
          <p:cNvPr id="250"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51" name="Picture 1"/>
          <p:cNvPicPr/>
          <p:nvPr/>
        </p:nvPicPr>
        <p:blipFill>
          <a:blip r:embed="rId4"/>
          <a:stretch/>
        </p:blipFill>
        <p:spPr>
          <a:xfrm>
            <a:off x="3568320" y="2400120"/>
            <a:ext cx="4800600" cy="37033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52"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(3)</a:t>
            </a:r>
            <a:endParaRPr lang="id-ID" sz="4400" b="0" strike="noStrike" spc="-1">
              <a:latin typeface="Arial"/>
            </a:endParaRPr>
          </a:p>
        </p:txBody>
      </p:sp>
      <p:sp>
        <p:nvSpPr>
          <p:cNvPr id="253"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54" name="Picture 2"/>
          <p:cNvPicPr/>
          <p:nvPr/>
        </p:nvPicPr>
        <p:blipFill>
          <a:blip r:embed="rId4"/>
          <a:stretch/>
        </p:blipFill>
        <p:spPr>
          <a:xfrm>
            <a:off x="4976267" y="121320"/>
            <a:ext cx="4398840" cy="73951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14047</TotalTime>
  <Words>2659</Words>
  <Application>Microsoft Office PowerPoint</Application>
  <PresentationFormat>Custom</PresentationFormat>
  <Paragraphs>219</Paragraphs>
  <Slides>21</Slides>
  <Notes>21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Consolas</vt:lpstr>
      <vt:lpstr>Courier New</vt:lpstr>
      <vt:lpstr>Source Sans Pro</vt:lpstr>
      <vt:lpstr>Symbol</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cp:lastModifiedBy>
  <cp:revision>639</cp:revision>
  <cp:lastPrinted>2020-02-04T05:56:17Z</cp:lastPrinted>
  <dcterms:created xsi:type="dcterms:W3CDTF">2020-03-11T07:55:13Z</dcterms:created>
  <dcterms:modified xsi:type="dcterms:W3CDTF">2021-01-14T10:31:15Z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113</vt:i4>
  </property>
</Properties>
</file>