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7" r:id="rId2"/>
  </p:sldMasterIdLst>
  <p:notesMasterIdLst>
    <p:notesMasterId r:id="rId14"/>
  </p:notesMasterIdLst>
  <p:sldIdLst>
    <p:sldId id="256" r:id="rId3"/>
    <p:sldId id="269" r:id="rId4"/>
    <p:sldId id="651" r:id="rId5"/>
    <p:sldId id="497" r:id="rId6"/>
    <p:sldId id="652" r:id="rId7"/>
    <p:sldId id="653" r:id="rId8"/>
    <p:sldId id="655" r:id="rId9"/>
    <p:sldId id="654" r:id="rId10"/>
    <p:sldId id="656" r:id="rId11"/>
    <p:sldId id="657" r:id="rId12"/>
    <p:sldId id="358" r:id="rId13"/>
  </p:sldIdLst>
  <p:sldSz cx="11998325" cy="7559675"/>
  <p:notesSz cx="7102475" cy="89916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89687" autoAdjust="0"/>
  </p:normalViewPr>
  <p:slideViewPr>
    <p:cSldViewPr snapToGrid="0">
      <p:cViewPr varScale="1">
        <p:scale>
          <a:sx n="53" d="100"/>
          <a:sy n="53" d="100"/>
        </p:scale>
        <p:origin x="14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849313"/>
            <a:ext cx="4989512" cy="314325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US" sz="7100" b="0" strike="noStrike" spc="-1">
                <a:solidFill>
                  <a:srgbClr val="04617B"/>
                </a:solidFill>
                <a:latin typeface="Source Sans Pro Light"/>
              </a:rPr>
              <a:t>Click to move the slide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67777" y="4286071"/>
            <a:ext cx="5584138" cy="3773511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100" b="0" strike="noStrike" spc="-1">
                <a:latin typeface="Times New Roman"/>
              </a:rPr>
              <a:t>Click to edit the notes format</a:t>
            </a:r>
          </a:p>
        </p:txBody>
      </p:sp>
    </p:spTree>
    <p:extLst>
      <p:ext uri="{BB962C8B-B14F-4D97-AF65-F5344CB8AC3E}">
        <p14:creationId xmlns:p14="http://schemas.microsoft.com/office/powerpoint/2010/main" val="2776221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849313"/>
            <a:ext cx="4987925" cy="3143250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767777" y="4286071"/>
            <a:ext cx="5584138" cy="3773511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100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5565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3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849313"/>
            <a:ext cx="4987925" cy="314325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767777" y="4286071"/>
            <a:ext cx="5669710" cy="377320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90447" indent="-190447"/>
            <a:endParaRPr lang="id-ID" sz="11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71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6800" y="849313"/>
            <a:ext cx="4987925" cy="3143250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67777" y="4286071"/>
            <a:ext cx="5669710" cy="377320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90447" indent="-190447"/>
            <a:endParaRPr lang="id-ID" sz="1100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defined function (function)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didefinisikan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pemakai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database,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SQL yang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dieksekusi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kesatuan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Definisi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disimpan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dieksekusi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oleh database server.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defined function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dikenal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istilah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'stored procedure‘.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53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06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009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096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1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314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5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17636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75080" y="137160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7800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17636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75080" y="4202640"/>
            <a:ext cx="36172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709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9006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820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2584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448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84305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15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 strike="noStrike" spc="-1">
                <a:solidFill>
                  <a:srgbClr val="04617B"/>
                </a:solidFill>
                <a:latin typeface="Source Sans Pro Black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7090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588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0479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01610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486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193320"/>
            <a:ext cx="1079856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b="1" strike="noStrike" spc="-1">
                <a:solidFill>
                  <a:srgbClr val="04617B"/>
                </a:solidFill>
                <a:latin typeface="Source Sans Pro Black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>
                <a:solidFill>
                  <a:srgbClr val="04617B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Times New Roman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5EA130-F203-477A-BE1C-00DA8B6BE4B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115" y="6791400"/>
            <a:ext cx="409424" cy="4094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1D71587-8E7C-45BA-8429-E99483BB790F}"/>
              </a:ext>
            </a:extLst>
          </p:cNvPr>
          <p:cNvSpPr/>
          <p:nvPr userDrawn="1"/>
        </p:nvSpPr>
        <p:spPr>
          <a:xfrm>
            <a:off x="4628539" y="6814051"/>
            <a:ext cx="273344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Nasrul Tutorial</a:t>
            </a:r>
          </a:p>
        </p:txBody>
      </p:sp>
    </p:spTree>
    <p:extLst>
      <p:ext uri="{BB962C8B-B14F-4D97-AF65-F5344CB8AC3E}">
        <p14:creationId xmlns:p14="http://schemas.microsoft.com/office/powerpoint/2010/main" val="85823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99882" y="500537"/>
            <a:ext cx="10798560" cy="29221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pPr algn="ctr"/>
            <a:r>
              <a:rPr lang="en-US" sz="8800" b="1" spc="-1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Basis Data</a:t>
            </a:r>
            <a:r>
              <a:rPr lang="en-US" sz="8800" b="1" strike="noStrike" spc="-1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 </a:t>
            </a:r>
            <a:endParaRPr lang="en-US" sz="8800" b="1" strike="noStrike" spc="-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800" b="1" spc="-1" dirty="0">
                <a:solidFill>
                  <a:srgbClr val="0070C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MariaDB / MySQL</a:t>
            </a:r>
            <a:endParaRPr lang="id-ID" sz="8800" b="1" strike="noStrike" spc="-1" dirty="0">
              <a:solidFill>
                <a:srgbClr val="0070C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6B9FD8-E598-4D34-A54F-6417BC4B64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163" y="3680682"/>
            <a:ext cx="5399280" cy="3599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3A6E11-EEF7-4CE3-8D0C-7C3693A0376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06" y="3883416"/>
            <a:ext cx="8456785" cy="2108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E5B89A69-5943-4535-8812-2E5EBA291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103" y="43242"/>
            <a:ext cx="10893400" cy="1351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6725" hangingPunct="0"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56725" algn="l"/>
                <a:tab pos="913448" algn="l"/>
                <a:tab pos="1371923" algn="l"/>
                <a:tab pos="1828647" algn="l"/>
                <a:tab pos="2285371" algn="l"/>
                <a:tab pos="2742096" algn="l"/>
                <a:tab pos="3200570" algn="l"/>
                <a:tab pos="3657294" algn="l"/>
                <a:tab pos="4114018" algn="l"/>
                <a:tab pos="4570742" algn="l"/>
                <a:tab pos="5029216" algn="l"/>
                <a:tab pos="5485941" algn="l"/>
                <a:tab pos="5942665" algn="l"/>
                <a:tab pos="6399389" algn="l"/>
                <a:tab pos="6857864" algn="l"/>
                <a:tab pos="7314587" algn="l"/>
                <a:tab pos="7771312" algn="l"/>
                <a:tab pos="8228036" algn="l"/>
                <a:tab pos="8686510" algn="l"/>
                <a:tab pos="9143235" algn="l"/>
              </a:tabLst>
              <a:defRPr/>
            </a:pPr>
            <a:r>
              <a:rPr lang="en-US" sz="4400" b="1">
                <a:solidFill>
                  <a:schemeClr val="bg1"/>
                </a:solidFill>
                <a:ea typeface="Arial Unicode MS" pitchFamily="34" charset="-128"/>
                <a:cs typeface="Aharoni" pitchFamily="2" charset="-79"/>
              </a:rPr>
              <a:t>Membuat Procedure dengan Return Value </a:t>
            </a:r>
            <a:endParaRPr lang="en-GB" sz="4400" b="1" dirty="0">
              <a:solidFill>
                <a:schemeClr val="bg1"/>
              </a:solidFill>
              <a:ea typeface="Arial Unicode MS" pitchFamily="34" charset="-128"/>
              <a:cs typeface="Aharoni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E9F428-869C-4235-A235-BDB1C8EE2D38}"/>
              </a:ext>
            </a:extLst>
          </p:cNvPr>
          <p:cNvSpPr txBox="1"/>
          <p:nvPr/>
        </p:nvSpPr>
        <p:spPr>
          <a:xfrm>
            <a:off x="450103" y="1847328"/>
            <a:ext cx="1109110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DELIMITER $$</a:t>
            </a:r>
          </a:p>
          <a:p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CREATE PROCEDURE totalHarga(in hrg double, in jml int, out total double)</a:t>
            </a:r>
          </a:p>
          <a:p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SET total = hrg * jml;</a:t>
            </a:r>
          </a:p>
          <a:p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SELECT @total;</a:t>
            </a:r>
            <a:endParaRPr lang="en-US" sz="2400" b="0" i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END$$</a:t>
            </a:r>
          </a:p>
          <a:p>
            <a:endParaRPr lang="en-US" sz="240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DELIMITER ;</a:t>
            </a:r>
          </a:p>
          <a:p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CALL totalHarga(25000,4,@totalHarga);</a:t>
            </a:r>
          </a:p>
          <a:p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SELECT @totalHarga;</a:t>
            </a:r>
          </a:p>
        </p:txBody>
      </p:sp>
    </p:spTree>
    <p:extLst>
      <p:ext uri="{BB962C8B-B14F-4D97-AF65-F5344CB8AC3E}">
        <p14:creationId xmlns:p14="http://schemas.microsoft.com/office/powerpoint/2010/main" val="408314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Referensi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0B220D-F209-4662-8757-3257C7A757F5}"/>
              </a:ext>
            </a:extLst>
          </p:cNvPr>
          <p:cNvSpPr/>
          <p:nvPr/>
        </p:nvSpPr>
        <p:spPr>
          <a:xfrm>
            <a:off x="599040" y="2040899"/>
            <a:ext cx="10739160" cy="1928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https://www.mariadb.org/</a:t>
            </a: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https://www.tutorialspoint.com/mariadb/</a:t>
            </a: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https://www.javatpoint.com/mariadb-tutorial/</a:t>
            </a:r>
          </a:p>
        </p:txBody>
      </p:sp>
    </p:spTree>
    <p:extLst>
      <p:ext uri="{BB962C8B-B14F-4D97-AF65-F5344CB8AC3E}">
        <p14:creationId xmlns:p14="http://schemas.microsoft.com/office/powerpoint/2010/main" val="64209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Nasrul,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S.Pd.I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S.Kom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M.Kom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F80E8-6F4B-4EF3-A91F-5834602CA19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998140" y="1962359"/>
            <a:ext cx="5339481" cy="363495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err="1">
                <a:solidFill>
                  <a:srgbClr val="002060"/>
                </a:solidFill>
                <a:latin typeface="Agency FB" panose="020B0503020202020204" pitchFamily="34" charset="0"/>
              </a:rPr>
              <a:t>Dosen</a:t>
            </a:r>
            <a:r>
              <a:rPr lang="en-US" b="1">
                <a:solidFill>
                  <a:srgbClr val="002060"/>
                </a:solidFill>
                <a:latin typeface="Agency FB" panose="020B0503020202020204" pitchFamily="34" charset="0"/>
              </a:rPr>
              <a:t> Tetap STT-NF</a:t>
            </a:r>
            <a:endParaRPr lang="en-US" b="1" dirty="0">
              <a:solidFill>
                <a:srgbClr val="002060"/>
              </a:solidFill>
              <a:latin typeface="Agency FB" panose="020B0503020202020204" pitchFamily="34" charset="0"/>
            </a:endParaRPr>
          </a:p>
          <a:p>
            <a:pPr algn="ctr"/>
            <a:r>
              <a:rPr lang="en-US" b="1" dirty="0" err="1">
                <a:solidFill>
                  <a:srgbClr val="002060"/>
                </a:solidFill>
                <a:latin typeface="Agency FB" panose="020B0503020202020204" pitchFamily="34" charset="0"/>
              </a:rPr>
              <a:t>Instruktur</a:t>
            </a:r>
            <a:r>
              <a:rPr lang="en-US" b="1" dirty="0">
                <a:solidFill>
                  <a:srgbClr val="002060"/>
                </a:solidFill>
                <a:latin typeface="Agency FB" panose="020B0503020202020204" pitchFamily="34" charset="0"/>
              </a:rPr>
              <a:t> IT NF Computer</a:t>
            </a:r>
          </a:p>
          <a:p>
            <a:pPr algn="ctr"/>
            <a:r>
              <a:rPr lang="en-US" b="1" dirty="0" err="1">
                <a:solidFill>
                  <a:srgbClr val="002060"/>
                </a:solidFill>
                <a:latin typeface="Agency FB" panose="020B0503020202020204" pitchFamily="34" charset="0"/>
              </a:rPr>
              <a:t>Instruktur</a:t>
            </a:r>
            <a:r>
              <a:rPr lang="en-US" b="1" dirty="0">
                <a:solidFill>
                  <a:srgbClr val="002060"/>
                </a:solidFill>
                <a:latin typeface="Agency FB" panose="020B0503020202020204" pitchFamily="34" charset="0"/>
              </a:rPr>
              <a:t> IT </a:t>
            </a:r>
            <a:r>
              <a:rPr lang="en-US" b="1" dirty="0" err="1">
                <a:solidFill>
                  <a:srgbClr val="002060"/>
                </a:solidFill>
                <a:latin typeface="Agency FB" panose="020B0503020202020204" pitchFamily="34" charset="0"/>
              </a:rPr>
              <a:t>Sekolah</a:t>
            </a:r>
            <a:r>
              <a:rPr lang="en-US" b="1" dirty="0">
                <a:solidFill>
                  <a:srgbClr val="002060"/>
                </a:solidFill>
                <a:latin typeface="Agency FB" panose="020B0503020202020204" pitchFamily="34" charset="0"/>
              </a:rPr>
              <a:t> Programmer YBM PLN</a:t>
            </a:r>
          </a:p>
          <a:p>
            <a:pPr algn="ctr"/>
            <a:r>
              <a:rPr lang="en-US" b="1" dirty="0" err="1">
                <a:solidFill>
                  <a:srgbClr val="002060"/>
                </a:solidFill>
                <a:latin typeface="Agency FB" panose="020B0503020202020204" pitchFamily="34" charset="0"/>
              </a:rPr>
              <a:t>Instruktur</a:t>
            </a:r>
            <a:r>
              <a:rPr lang="en-US" b="1" dirty="0">
                <a:solidFill>
                  <a:srgbClr val="002060"/>
                </a:solidFill>
                <a:latin typeface="Agency FB" panose="020B0503020202020204" pitchFamily="34" charset="0"/>
              </a:rPr>
              <a:t> IT </a:t>
            </a:r>
            <a:r>
              <a:rPr lang="en-US" b="1">
                <a:solidFill>
                  <a:srgbClr val="002060"/>
                </a:solidFill>
                <a:latin typeface="Agency FB" panose="020B0503020202020204" pitchFamily="34" charset="0"/>
              </a:rPr>
              <a:t>Fast Com</a:t>
            </a:r>
            <a:endParaRPr lang="en-US" b="1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AC116-5ACF-4A43-8532-E384EC41F674}"/>
              </a:ext>
            </a:extLst>
          </p:cNvPr>
          <p:cNvSpPr txBox="1"/>
          <p:nvPr/>
        </p:nvSpPr>
        <p:spPr>
          <a:xfrm>
            <a:off x="1076573" y="6033841"/>
            <a:ext cx="3407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gency FB" panose="020B0503020202020204" pitchFamily="34" charset="0"/>
                <a:ea typeface="DejaVu Sans"/>
                <a:cs typeface="DejaVu Sans"/>
              </a:rPr>
              <a:t>nasrul99@gmail.com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DED13F-0216-4B34-B8F1-F1B17DAC35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73" y="1709270"/>
            <a:ext cx="3233828" cy="414113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1A167065-FD5E-44C6-BEAD-6EA13316A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18" y="257431"/>
            <a:ext cx="5543762" cy="849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6725" hangingPunct="0"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56725" algn="l"/>
                <a:tab pos="913448" algn="l"/>
                <a:tab pos="1371923" algn="l"/>
                <a:tab pos="1828647" algn="l"/>
                <a:tab pos="2285371" algn="l"/>
                <a:tab pos="2742096" algn="l"/>
                <a:tab pos="3200570" algn="l"/>
                <a:tab pos="3657294" algn="l"/>
                <a:tab pos="4114018" algn="l"/>
                <a:tab pos="4570742" algn="l"/>
                <a:tab pos="5029216" algn="l"/>
                <a:tab pos="5485941" algn="l"/>
                <a:tab pos="5942665" algn="l"/>
                <a:tab pos="6399389" algn="l"/>
                <a:tab pos="6857864" algn="l"/>
                <a:tab pos="7314587" algn="l"/>
                <a:tab pos="7771312" algn="l"/>
                <a:tab pos="8228036" algn="l"/>
                <a:tab pos="8686510" algn="l"/>
                <a:tab pos="9143235" algn="l"/>
              </a:tabLst>
              <a:defRPr/>
            </a:pPr>
            <a:r>
              <a:rPr lang="en-US" sz="5291" b="1">
                <a:solidFill>
                  <a:srgbClr val="0036A2"/>
                </a:solidFill>
                <a:ea typeface="Arial Unicode MS" pitchFamily="34" charset="-128"/>
                <a:cs typeface="Aharoni" pitchFamily="2" charset="-79"/>
              </a:rPr>
              <a:t>	</a:t>
            </a:r>
            <a:r>
              <a:rPr lang="en-US" sz="4400" b="1">
                <a:solidFill>
                  <a:schemeClr val="bg1"/>
                </a:solidFill>
                <a:ea typeface="Arial Unicode MS" pitchFamily="34" charset="-128"/>
                <a:cs typeface="Aharoni" pitchFamily="2" charset="-79"/>
              </a:rPr>
              <a:t>Fungsi / Procedure </a:t>
            </a:r>
            <a:endParaRPr lang="en-GB" sz="4400" b="1" dirty="0">
              <a:solidFill>
                <a:schemeClr val="bg1"/>
              </a:solidFill>
              <a:ea typeface="Arial Unicode MS" pitchFamily="34" charset="-128"/>
              <a:cs typeface="Aharoni" pitchFamily="2" charset="-79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313E3998-9D5C-4C2A-B64B-0E92F5F01BD8}"/>
              </a:ext>
            </a:extLst>
          </p:cNvPr>
          <p:cNvSpPr txBox="1">
            <a:spLocks/>
          </p:cNvSpPr>
          <p:nvPr/>
        </p:nvSpPr>
        <p:spPr>
          <a:xfrm>
            <a:off x="525118" y="1496929"/>
            <a:ext cx="10948087" cy="4955787"/>
          </a:xfrm>
          <a:prstGeom prst="rect">
            <a:avLst/>
          </a:prstGeom>
        </p:spPr>
        <p:txBody>
          <a:bodyPr/>
          <a:lstStyle/>
          <a:p>
            <a:pPr algn="just">
              <a:defRPr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pemakai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seringkali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memerlukan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pengeksekusian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sekaligus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menyelesaikan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demikian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defRPr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7739" indent="-197739" algn="just">
              <a:buFont typeface="Arial" pitchFamily="34" charset="0"/>
              <a:buChar char="•"/>
              <a:defRPr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penjualan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stok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7739" indent="-197739" algn="just">
              <a:buFont typeface="Arial" pitchFamily="34" charset="0"/>
              <a:buChar char="•"/>
              <a:defRPr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Pencatatan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penerimaan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 status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7739" indent="-197739" algn="just">
              <a:buFont typeface="Arial" pitchFamily="34" charset="0"/>
              <a:buChar char="•"/>
              <a:defRPr/>
            </a:pPr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Transaksi penjualan dan posting jurnal penjualan (akunting)</a:t>
            </a:r>
          </a:p>
          <a:p>
            <a:pPr marL="197739" indent="-197739" algn="just">
              <a:defRPr/>
            </a:pPr>
            <a:endParaRPr lang="sv-S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programmer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sekumpulan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dibungkus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(encapsulated)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abstraksi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id-ID" sz="3527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E5B89A69-5943-4535-8812-2E5EBA291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098" y="449368"/>
            <a:ext cx="7804211" cy="722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6725" hangingPunct="0"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56725" algn="l"/>
                <a:tab pos="913448" algn="l"/>
                <a:tab pos="1371923" algn="l"/>
                <a:tab pos="1828647" algn="l"/>
                <a:tab pos="2285371" algn="l"/>
                <a:tab pos="2742096" algn="l"/>
                <a:tab pos="3200570" algn="l"/>
                <a:tab pos="3657294" algn="l"/>
                <a:tab pos="4114018" algn="l"/>
                <a:tab pos="4570742" algn="l"/>
                <a:tab pos="5029216" algn="l"/>
                <a:tab pos="5485941" algn="l"/>
                <a:tab pos="5942665" algn="l"/>
                <a:tab pos="6399389" algn="l"/>
                <a:tab pos="6857864" algn="l"/>
                <a:tab pos="7314587" algn="l"/>
                <a:tab pos="7771312" algn="l"/>
                <a:tab pos="8228036" algn="l"/>
                <a:tab pos="8686510" algn="l"/>
                <a:tab pos="9143235" algn="l"/>
              </a:tabLst>
              <a:defRPr/>
            </a:pPr>
            <a:r>
              <a:rPr lang="en-US" sz="4400" b="1">
                <a:solidFill>
                  <a:schemeClr val="bg1"/>
                </a:solidFill>
                <a:ea typeface="Arial Unicode MS" pitchFamily="34" charset="-128"/>
                <a:cs typeface="Aharoni" pitchFamily="2" charset="-79"/>
              </a:rPr>
              <a:t>Struktur Fungsi</a:t>
            </a:r>
            <a:endParaRPr lang="en-GB" sz="4400" b="1" dirty="0">
              <a:solidFill>
                <a:schemeClr val="bg1"/>
              </a:solidFill>
              <a:ea typeface="Arial Unicode MS" pitchFamily="34" charset="-128"/>
              <a:cs typeface="Aharoni" pitchFamily="2" charset="-79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96A0694-E477-4775-99F6-CD112F550B8A}"/>
              </a:ext>
            </a:extLst>
          </p:cNvPr>
          <p:cNvSpPr txBox="1">
            <a:spLocks/>
          </p:cNvSpPr>
          <p:nvPr/>
        </p:nvSpPr>
        <p:spPr>
          <a:xfrm>
            <a:off x="1463357" y="1793491"/>
            <a:ext cx="9071610" cy="49557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(function)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defRPr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3972" indent="-503972">
              <a:buFont typeface="+mj-lt"/>
              <a:buAutoNum type="arabicPeriod"/>
              <a:defRPr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Deklarasi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teridiri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07943" lvl="1" indent="-503972">
              <a:buFont typeface="+mj-lt"/>
              <a:buAutoNum type="alphaLcParenR"/>
              <a:defRPr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7943" lvl="1" indent="-503972">
              <a:buFont typeface="+mj-lt"/>
              <a:buAutoNum type="alphaLcParenR"/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(argument)</a:t>
            </a:r>
          </a:p>
          <a:p>
            <a:pPr marL="1007943" lvl="1" indent="-503972">
              <a:buFont typeface="+mj-lt"/>
              <a:buAutoNum type="alphaLcParenR"/>
              <a:defRPr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kembalian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(return data type)</a:t>
            </a:r>
          </a:p>
          <a:p>
            <a:pPr marL="1007943" lvl="1" indent="-503972">
              <a:buFont typeface="+mj-lt"/>
              <a:buAutoNum type="alphaLcParenR"/>
              <a:defRPr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Deklarasi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diperlukan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3972" indent="-503972">
              <a:buFont typeface="+mj-lt"/>
              <a:buAutoNum type="arabicPeriod"/>
              <a:defRPr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Tubuh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id-ID" sz="3527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E5B89A69-5943-4535-8812-2E5EBA291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103" y="449368"/>
            <a:ext cx="7804211" cy="722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6725" hangingPunct="0"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56725" algn="l"/>
                <a:tab pos="913448" algn="l"/>
                <a:tab pos="1371923" algn="l"/>
                <a:tab pos="1828647" algn="l"/>
                <a:tab pos="2285371" algn="l"/>
                <a:tab pos="2742096" algn="l"/>
                <a:tab pos="3200570" algn="l"/>
                <a:tab pos="3657294" algn="l"/>
                <a:tab pos="4114018" algn="l"/>
                <a:tab pos="4570742" algn="l"/>
                <a:tab pos="5029216" algn="l"/>
                <a:tab pos="5485941" algn="l"/>
                <a:tab pos="5942665" algn="l"/>
                <a:tab pos="6399389" algn="l"/>
                <a:tab pos="6857864" algn="l"/>
                <a:tab pos="7314587" algn="l"/>
                <a:tab pos="7771312" algn="l"/>
                <a:tab pos="8228036" algn="l"/>
                <a:tab pos="8686510" algn="l"/>
                <a:tab pos="9143235" algn="l"/>
              </a:tabLst>
              <a:defRPr/>
            </a:pPr>
            <a:r>
              <a:rPr lang="en-US" sz="4400" b="1">
                <a:solidFill>
                  <a:schemeClr val="bg1"/>
                </a:solidFill>
                <a:ea typeface="Arial Unicode MS" pitchFamily="34" charset="-128"/>
                <a:cs typeface="Aharoni" pitchFamily="2" charset="-79"/>
              </a:rPr>
              <a:t>Syntax Membuat Procedure </a:t>
            </a:r>
            <a:endParaRPr lang="en-GB" sz="4400" b="1" dirty="0">
              <a:solidFill>
                <a:schemeClr val="bg1"/>
              </a:solidFill>
              <a:ea typeface="Arial Unicode MS" pitchFamily="34" charset="-128"/>
              <a:cs typeface="Aharoni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6821D1-772D-4148-AE6B-740ED49A4D08}"/>
              </a:ext>
            </a:extLst>
          </p:cNvPr>
          <p:cNvSpPr txBox="1"/>
          <p:nvPr/>
        </p:nvSpPr>
        <p:spPr>
          <a:xfrm>
            <a:off x="1736081" y="2132735"/>
            <a:ext cx="852616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DELIMITER $$</a:t>
            </a:r>
          </a:p>
          <a:p>
            <a:r>
              <a:rPr lang="en-US" sz="3200">
                <a:latin typeface="Consolas" panose="020B0609020204030204" pitchFamily="49" charset="0"/>
              </a:rPr>
              <a:t> </a:t>
            </a:r>
          </a:p>
          <a:p>
            <a:r>
              <a:rPr lang="en-US" sz="3200">
                <a:latin typeface="Consolas" panose="020B0609020204030204" pitchFamily="49" charset="0"/>
              </a:rPr>
              <a:t>CREATE PROCEDURE nama_procedure()</a:t>
            </a:r>
          </a:p>
          <a:p>
            <a:r>
              <a:rPr lang="en-US" sz="3200">
                <a:latin typeface="Consolas" panose="020B0609020204030204" pitchFamily="49" charset="0"/>
              </a:rPr>
              <a:t>BEGIN</a:t>
            </a:r>
          </a:p>
          <a:p>
            <a:r>
              <a:rPr lang="en-US" sz="3200">
                <a:latin typeface="Consolas" panose="020B0609020204030204" pitchFamily="49" charset="0"/>
              </a:rPr>
              <a:t>    kode sql</a:t>
            </a:r>
          </a:p>
          <a:p>
            <a:r>
              <a:rPr lang="en-US" sz="3200">
                <a:latin typeface="Consolas" panose="020B0609020204030204" pitchFamily="49" charset="0"/>
              </a:rPr>
              <a:t>END$$</a:t>
            </a:r>
          </a:p>
          <a:p>
            <a:endParaRPr lang="en-US" sz="3200">
              <a:latin typeface="Consolas" panose="020B0609020204030204" pitchFamily="49" charset="0"/>
            </a:endParaRPr>
          </a:p>
          <a:p>
            <a:r>
              <a:rPr lang="en-US" sz="3200">
                <a:latin typeface="Consolas" panose="020B0609020204030204" pitchFamily="49" charset="0"/>
              </a:rPr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179543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E5B89A69-5943-4535-8812-2E5EBA291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103" y="449368"/>
            <a:ext cx="7804211" cy="722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6725" hangingPunct="0"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56725" algn="l"/>
                <a:tab pos="913448" algn="l"/>
                <a:tab pos="1371923" algn="l"/>
                <a:tab pos="1828647" algn="l"/>
                <a:tab pos="2285371" algn="l"/>
                <a:tab pos="2742096" algn="l"/>
                <a:tab pos="3200570" algn="l"/>
                <a:tab pos="3657294" algn="l"/>
                <a:tab pos="4114018" algn="l"/>
                <a:tab pos="4570742" algn="l"/>
                <a:tab pos="5029216" algn="l"/>
                <a:tab pos="5485941" algn="l"/>
                <a:tab pos="5942665" algn="l"/>
                <a:tab pos="6399389" algn="l"/>
                <a:tab pos="6857864" algn="l"/>
                <a:tab pos="7314587" algn="l"/>
                <a:tab pos="7771312" algn="l"/>
                <a:tab pos="8228036" algn="l"/>
                <a:tab pos="8686510" algn="l"/>
                <a:tab pos="9143235" algn="l"/>
              </a:tabLst>
              <a:defRPr/>
            </a:pPr>
            <a:r>
              <a:rPr lang="en-US" sz="4400" b="1">
                <a:solidFill>
                  <a:schemeClr val="bg1"/>
                </a:solidFill>
                <a:ea typeface="Arial Unicode MS" pitchFamily="34" charset="-128"/>
                <a:cs typeface="Aharoni" pitchFamily="2" charset="-79"/>
              </a:rPr>
              <a:t>Memanggil Procedure </a:t>
            </a:r>
            <a:endParaRPr lang="en-GB" sz="4400" b="1" dirty="0">
              <a:solidFill>
                <a:schemeClr val="bg1"/>
              </a:solidFill>
              <a:ea typeface="Arial Unicode MS" pitchFamily="34" charset="-128"/>
              <a:cs typeface="Aharoni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8E5F5-A3E2-4721-89F0-1BC14F398AA4}"/>
              </a:ext>
            </a:extLst>
          </p:cNvPr>
          <p:cNvSpPr txBox="1"/>
          <p:nvPr/>
        </p:nvSpPr>
        <p:spPr>
          <a:xfrm>
            <a:off x="3002649" y="3779837"/>
            <a:ext cx="59930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CALL nama_procedure();</a:t>
            </a:r>
          </a:p>
        </p:txBody>
      </p:sp>
    </p:spTree>
    <p:extLst>
      <p:ext uri="{BB962C8B-B14F-4D97-AF65-F5344CB8AC3E}">
        <p14:creationId xmlns:p14="http://schemas.microsoft.com/office/powerpoint/2010/main" val="291708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E5B89A69-5943-4535-8812-2E5EBA291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102" y="449368"/>
            <a:ext cx="11115821" cy="722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6725" hangingPunct="0"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56725" algn="l"/>
                <a:tab pos="913448" algn="l"/>
                <a:tab pos="1371923" algn="l"/>
                <a:tab pos="1828647" algn="l"/>
                <a:tab pos="2285371" algn="l"/>
                <a:tab pos="2742096" algn="l"/>
                <a:tab pos="3200570" algn="l"/>
                <a:tab pos="3657294" algn="l"/>
                <a:tab pos="4114018" algn="l"/>
                <a:tab pos="4570742" algn="l"/>
                <a:tab pos="5029216" algn="l"/>
                <a:tab pos="5485941" algn="l"/>
                <a:tab pos="5942665" algn="l"/>
                <a:tab pos="6399389" algn="l"/>
                <a:tab pos="6857864" algn="l"/>
                <a:tab pos="7314587" algn="l"/>
                <a:tab pos="7771312" algn="l"/>
                <a:tab pos="8228036" algn="l"/>
                <a:tab pos="8686510" algn="l"/>
                <a:tab pos="9143235" algn="l"/>
              </a:tabLst>
              <a:defRPr/>
            </a:pPr>
            <a:r>
              <a:rPr lang="en-US" sz="4400" b="1">
                <a:solidFill>
                  <a:schemeClr val="bg1"/>
                </a:solidFill>
                <a:ea typeface="Arial Unicode MS" pitchFamily="34" charset="-128"/>
                <a:cs typeface="Aharoni" pitchFamily="2" charset="-79"/>
              </a:rPr>
              <a:t>Membuat Procedure</a:t>
            </a:r>
            <a:endParaRPr lang="en-GB" sz="4400" b="1" dirty="0">
              <a:solidFill>
                <a:schemeClr val="bg1"/>
              </a:solidFill>
              <a:ea typeface="Arial Unicode MS" pitchFamily="34" charset="-128"/>
              <a:cs typeface="Aharoni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E9F428-869C-4235-A235-BDB1C8EE2D38}"/>
              </a:ext>
            </a:extLst>
          </p:cNvPr>
          <p:cNvSpPr txBox="1"/>
          <p:nvPr/>
        </p:nvSpPr>
        <p:spPr>
          <a:xfrm>
            <a:off x="1451875" y="1910832"/>
            <a:ext cx="909457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DELIMITER $$ </a:t>
            </a:r>
          </a:p>
          <a:p>
            <a:r>
              <a:rPr lang="en-US" sz="2800">
                <a:latin typeface="Consolas" panose="020B0609020204030204" pitchFamily="49" charset="0"/>
              </a:rPr>
              <a:t>CREATE PROCEDURE showProduk()</a:t>
            </a:r>
          </a:p>
          <a:p>
            <a:r>
              <a:rPr lang="en-US" sz="2800">
                <a:latin typeface="Consolas" panose="020B0609020204030204" pitchFamily="49" charset="0"/>
              </a:rPr>
              <a:t>BEGIN    </a:t>
            </a:r>
          </a:p>
          <a:p>
            <a:r>
              <a:rPr lang="en-US" sz="2800">
                <a:latin typeface="Consolas" panose="020B0609020204030204" pitchFamily="49" charset="0"/>
              </a:rPr>
              <a:t>	SELECT kode, nama, harga, stok</a:t>
            </a:r>
          </a:p>
          <a:p>
            <a:r>
              <a:rPr lang="en-US" sz="2800">
                <a:latin typeface="Consolas" panose="020B0609020204030204" pitchFamily="49" charset="0"/>
              </a:rPr>
              <a:t>	FROM produk;</a:t>
            </a:r>
          </a:p>
          <a:p>
            <a:r>
              <a:rPr lang="en-US" sz="2800">
                <a:latin typeface="Consolas" panose="020B0609020204030204" pitchFamily="49" charset="0"/>
              </a:rPr>
              <a:t>END</a:t>
            </a:r>
          </a:p>
          <a:p>
            <a:r>
              <a:rPr lang="en-US" sz="2800">
                <a:latin typeface="Consolas" panose="020B0609020204030204" pitchFamily="49" charset="0"/>
              </a:rPr>
              <a:t>$$</a:t>
            </a:r>
          </a:p>
          <a:p>
            <a:endParaRPr lang="en-US" sz="2800"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DELIMITER ;</a:t>
            </a:r>
          </a:p>
          <a:p>
            <a:endParaRPr lang="en-US" sz="2800"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CALL showProduk();</a:t>
            </a:r>
          </a:p>
          <a:p>
            <a:endParaRPr 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40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E5B89A69-5943-4535-8812-2E5EBA291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103" y="449368"/>
            <a:ext cx="10893400" cy="722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6725" hangingPunct="0"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56725" algn="l"/>
                <a:tab pos="913448" algn="l"/>
                <a:tab pos="1371923" algn="l"/>
                <a:tab pos="1828647" algn="l"/>
                <a:tab pos="2285371" algn="l"/>
                <a:tab pos="2742096" algn="l"/>
                <a:tab pos="3200570" algn="l"/>
                <a:tab pos="3657294" algn="l"/>
                <a:tab pos="4114018" algn="l"/>
                <a:tab pos="4570742" algn="l"/>
                <a:tab pos="5029216" algn="l"/>
                <a:tab pos="5485941" algn="l"/>
                <a:tab pos="5942665" algn="l"/>
                <a:tab pos="6399389" algn="l"/>
                <a:tab pos="6857864" algn="l"/>
                <a:tab pos="7314587" algn="l"/>
                <a:tab pos="7771312" algn="l"/>
                <a:tab pos="8228036" algn="l"/>
                <a:tab pos="8686510" algn="l"/>
                <a:tab pos="9143235" algn="l"/>
              </a:tabLst>
              <a:defRPr/>
            </a:pPr>
            <a:r>
              <a:rPr lang="en-US" sz="4400" b="1">
                <a:solidFill>
                  <a:schemeClr val="bg1"/>
                </a:solidFill>
                <a:ea typeface="Arial Unicode MS" pitchFamily="34" charset="-128"/>
                <a:cs typeface="Aharoni" pitchFamily="2" charset="-79"/>
              </a:rPr>
              <a:t>Membuat Procedure dengan Parameter </a:t>
            </a:r>
            <a:endParaRPr lang="en-GB" sz="4400" b="1" dirty="0">
              <a:solidFill>
                <a:schemeClr val="bg1"/>
              </a:solidFill>
              <a:ea typeface="Arial Unicode MS" pitchFamily="34" charset="-128"/>
              <a:cs typeface="Aharoni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E9F428-869C-4235-A235-BDB1C8EE2D38}"/>
              </a:ext>
            </a:extLst>
          </p:cNvPr>
          <p:cNvSpPr txBox="1"/>
          <p:nvPr/>
        </p:nvSpPr>
        <p:spPr>
          <a:xfrm>
            <a:off x="450103" y="2405102"/>
            <a:ext cx="108934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DELIMITER $$ </a:t>
            </a:r>
          </a:p>
          <a:p>
            <a:r>
              <a:rPr lang="en-US" sz="2800">
                <a:latin typeface="Consolas" panose="020B0609020204030204" pitchFamily="49" charset="0"/>
              </a:rPr>
              <a:t>CREATE PROCEDURE showProdukElektronik(idprod int)</a:t>
            </a:r>
          </a:p>
          <a:p>
            <a:r>
              <a:rPr lang="en-US" sz="2800">
                <a:latin typeface="Consolas" panose="020B0609020204030204" pitchFamily="49" charset="0"/>
              </a:rPr>
              <a:t>BEGIN</a:t>
            </a:r>
          </a:p>
          <a:p>
            <a:r>
              <a:rPr lang="en-US" sz="2800">
                <a:latin typeface="Consolas" panose="020B0609020204030204" pitchFamily="49" charset="0"/>
              </a:rPr>
              <a:t>    SELECT * FROM produk WHERE jenis_id = idprod;</a:t>
            </a:r>
          </a:p>
          <a:p>
            <a:r>
              <a:rPr lang="en-US" sz="2800">
                <a:latin typeface="Consolas" panose="020B0609020204030204" pitchFamily="49" charset="0"/>
              </a:rPr>
              <a:t>END$$</a:t>
            </a:r>
          </a:p>
          <a:p>
            <a:endParaRPr lang="en-US" sz="2800"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DELIMITER ;</a:t>
            </a:r>
          </a:p>
          <a:p>
            <a:endParaRPr lang="en-US" sz="2800"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CALL showProdukElektronik(1)</a:t>
            </a:r>
          </a:p>
        </p:txBody>
      </p:sp>
    </p:spTree>
    <p:extLst>
      <p:ext uri="{BB962C8B-B14F-4D97-AF65-F5344CB8AC3E}">
        <p14:creationId xmlns:p14="http://schemas.microsoft.com/office/powerpoint/2010/main" val="34209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E5B89A69-5943-4535-8812-2E5EBA291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103" y="142810"/>
            <a:ext cx="11362956" cy="1351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56725" hangingPunct="0">
              <a:lnSpc>
                <a:spcPct val="93000"/>
              </a:lnSpc>
              <a:buClr>
                <a:srgbClr val="000000"/>
              </a:buClr>
              <a:buSzPct val="45000"/>
              <a:tabLst>
                <a:tab pos="0" algn="l"/>
                <a:tab pos="456725" algn="l"/>
                <a:tab pos="913448" algn="l"/>
                <a:tab pos="1371923" algn="l"/>
                <a:tab pos="1828647" algn="l"/>
                <a:tab pos="2285371" algn="l"/>
                <a:tab pos="2742096" algn="l"/>
                <a:tab pos="3200570" algn="l"/>
                <a:tab pos="3657294" algn="l"/>
                <a:tab pos="4114018" algn="l"/>
                <a:tab pos="4570742" algn="l"/>
                <a:tab pos="5029216" algn="l"/>
                <a:tab pos="5485941" algn="l"/>
                <a:tab pos="5942665" algn="l"/>
                <a:tab pos="6399389" algn="l"/>
                <a:tab pos="6857864" algn="l"/>
                <a:tab pos="7314587" algn="l"/>
                <a:tab pos="7771312" algn="l"/>
                <a:tab pos="8228036" algn="l"/>
                <a:tab pos="8686510" algn="l"/>
                <a:tab pos="9143235" algn="l"/>
              </a:tabLst>
              <a:defRPr/>
            </a:pPr>
            <a:r>
              <a:rPr lang="en-US" sz="4400" b="1">
                <a:solidFill>
                  <a:schemeClr val="bg1"/>
                </a:solidFill>
                <a:ea typeface="Arial Unicode MS" pitchFamily="34" charset="-128"/>
                <a:cs typeface="Aharoni" pitchFamily="2" charset="-79"/>
              </a:rPr>
              <a:t>Membuat Procedure dengan Banyak Parameter </a:t>
            </a:r>
            <a:endParaRPr lang="en-GB" sz="4400" b="1" dirty="0">
              <a:solidFill>
                <a:schemeClr val="bg1"/>
              </a:solidFill>
              <a:ea typeface="Arial Unicode MS" pitchFamily="34" charset="-128"/>
              <a:cs typeface="Aharoni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E9F428-869C-4235-A235-BDB1C8EE2D38}"/>
              </a:ext>
            </a:extLst>
          </p:cNvPr>
          <p:cNvSpPr txBox="1"/>
          <p:nvPr/>
        </p:nvSpPr>
        <p:spPr>
          <a:xfrm>
            <a:off x="450103" y="1847328"/>
            <a:ext cx="1109110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DELIMITER $$</a:t>
            </a:r>
          </a:p>
          <a:p>
            <a:r>
              <a:rPr lang="en-US" sz="2400">
                <a:latin typeface="Consolas" panose="020B0609020204030204" pitchFamily="49" charset="0"/>
              </a:rPr>
              <a:t> </a:t>
            </a:r>
          </a:p>
          <a:p>
            <a:r>
              <a:rPr lang="en-US" sz="2400">
                <a:latin typeface="Consolas" panose="020B0609020204030204" pitchFamily="49" charset="0"/>
              </a:rPr>
              <a:t>CREATE PROCEDURE inputProduk(</a:t>
            </a:r>
          </a:p>
          <a:p>
            <a:r>
              <a:rPr lang="en-US" sz="2400">
                <a:latin typeface="Consolas" panose="020B0609020204030204" pitchFamily="49" charset="0"/>
              </a:rPr>
              <a:t>	kode char(4),prod VARCHAR(50),</a:t>
            </a:r>
          </a:p>
          <a:p>
            <a:r>
              <a:rPr lang="en-US" sz="2400">
                <a:latin typeface="Consolas" panose="020B0609020204030204" pitchFamily="49" charset="0"/>
              </a:rPr>
              <a:t>	hrg double, stok int, foto VARCHAR(50), idj int</a:t>
            </a:r>
          </a:p>
          <a:p>
            <a:r>
              <a:rPr lang="en-US" sz="2400">
                <a:latin typeface="Consolas" panose="020B0609020204030204" pitchFamily="49" charset="0"/>
              </a:rPr>
              <a:t>)</a:t>
            </a:r>
          </a:p>
          <a:p>
            <a:r>
              <a:rPr lang="en-US" sz="2400">
                <a:latin typeface="Consolas" panose="020B0609020204030204" pitchFamily="49" charset="0"/>
              </a:rPr>
              <a:t>BEGIN</a:t>
            </a:r>
          </a:p>
          <a:p>
            <a:r>
              <a:rPr lang="en-US" sz="2400">
                <a:latin typeface="Consolas" panose="020B0609020204030204" pitchFamily="49" charset="0"/>
              </a:rPr>
              <a:t>	INSERT INTO produk (kode, nama, harga, stok, foto,jenis_id)   </a:t>
            </a:r>
          </a:p>
          <a:p>
            <a:r>
              <a:rPr lang="en-US" sz="2400">
                <a:latin typeface="Consolas" panose="020B0609020204030204" pitchFamily="49" charset="0"/>
              </a:rPr>
              <a:t>	VALUES (kode, prod, hrg, stok, foto, idj);</a:t>
            </a:r>
          </a:p>
          <a:p>
            <a:r>
              <a:rPr lang="en-US" sz="2400">
                <a:latin typeface="Consolas" panose="020B0609020204030204" pitchFamily="49" charset="0"/>
              </a:rPr>
              <a:t>END$$</a:t>
            </a:r>
          </a:p>
          <a:p>
            <a:endParaRPr lang="en-US" sz="2400">
              <a:latin typeface="Consolas" panose="020B0609020204030204" pitchFamily="49" charset="0"/>
            </a:endParaRPr>
          </a:p>
          <a:p>
            <a:r>
              <a:rPr lang="en-US" sz="2400">
                <a:latin typeface="Consolas" panose="020B0609020204030204" pitchFamily="49" charset="0"/>
              </a:rPr>
              <a:t>DELIMITER ;</a:t>
            </a:r>
          </a:p>
          <a:p>
            <a:r>
              <a:rPr lang="en-US" sz="2400">
                <a:latin typeface="Consolas" panose="020B0609020204030204" pitchFamily="49" charset="0"/>
              </a:rPr>
              <a:t>CALL inputProduk(‘SM01’,’Susu Murni’, 15000,10,’susu.jpg’,1);</a:t>
            </a:r>
          </a:p>
        </p:txBody>
      </p:sp>
    </p:spTree>
    <p:extLst>
      <p:ext uri="{BB962C8B-B14F-4D97-AF65-F5344CB8AC3E}">
        <p14:creationId xmlns:p14="http://schemas.microsoft.com/office/powerpoint/2010/main" val="207635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duan_Menyusun_dan_Mereview_Modul_Pelatihan_NF_COMPUTER.pptx" id="{6A7C84BD-FECB-4F08-B00D-BB53D8CA55DF}" vid="{03FCB7D6-D073-4739-8F9D-085FDA196125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modul_es6</Template>
  <TotalTime>11170</TotalTime>
  <Words>464</Words>
  <Application>Microsoft Office PowerPoint</Application>
  <PresentationFormat>Custom</PresentationFormat>
  <Paragraphs>92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Agency FB</vt:lpstr>
      <vt:lpstr>Arial</vt:lpstr>
      <vt:lpstr>Consolas</vt:lpstr>
      <vt:lpstr>Source Sans Pro Black</vt:lpstr>
      <vt:lpstr>Source Sans Pro Light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nasrul</dc:creator>
  <dc:description/>
  <cp:lastModifiedBy>nasrul ivan</cp:lastModifiedBy>
  <cp:revision>429</cp:revision>
  <cp:lastPrinted>2020-02-04T05:56:17Z</cp:lastPrinted>
  <dcterms:created xsi:type="dcterms:W3CDTF">2020-03-11T07:55:13Z</dcterms:created>
  <dcterms:modified xsi:type="dcterms:W3CDTF">2022-04-27T03:05:00Z</dcterms:modified>
  <dc:language>en-US</dc:language>
</cp:coreProperties>
</file>