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17"/>
  </p:notesMasterIdLst>
  <p:sldIdLst>
    <p:sldId id="256" r:id="rId3"/>
    <p:sldId id="546" r:id="rId4"/>
    <p:sldId id="359" r:id="rId5"/>
    <p:sldId id="278" r:id="rId6"/>
    <p:sldId id="360" r:id="rId7"/>
    <p:sldId id="361" r:id="rId8"/>
    <p:sldId id="362" r:id="rId9"/>
    <p:sldId id="363" r:id="rId10"/>
    <p:sldId id="300" r:id="rId11"/>
    <p:sldId id="364" r:id="rId12"/>
    <p:sldId id="365" r:id="rId13"/>
    <p:sldId id="366" r:id="rId14"/>
    <p:sldId id="358" r:id="rId15"/>
    <p:sldId id="367" r:id="rId16"/>
  </p:sldIdLst>
  <p:sldSz cx="119983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6851" autoAdjust="0"/>
  </p:normalViewPr>
  <p:slideViewPr>
    <p:cSldViewPr snapToGrid="0">
      <p:cViewPr varScale="1">
        <p:scale>
          <a:sx n="38" d="100"/>
          <a:sy n="38" d="100"/>
        </p:scale>
        <p:origin x="18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custT="1"/>
      <dgm:spPr/>
      <dgm:t>
        <a:bodyPr/>
        <a:lstStyle/>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Dosen STT </a:t>
          </a:r>
        </a:p>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a:latin typeface="STXinwei" panose="02010800040101010101" pitchFamily="2" charset="-122"/>
            <a:ea typeface="STXinwei" panose="02010800040101010101" pitchFamily="2" charset="-122"/>
          </a:endParaRPr>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Fast Com</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3588F-1225-4ABC-8064-F6654B2A5E0F}"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1D2E9D3F-1C66-4362-93C1-79FE60AE1A90}">
      <dgm:prSet phldrT="[Text]"/>
      <dgm:spPr/>
      <dgm:t>
        <a:bodyPr/>
        <a:lstStyle/>
        <a:p>
          <a:r>
            <a:rPr lang="en-US"/>
            <a:t>Statis</a:t>
          </a:r>
        </a:p>
      </dgm:t>
    </dgm:pt>
    <dgm:pt modelId="{7DF79A78-5756-4D7F-B159-C926AD04EAD7}" type="parTrans" cxnId="{893CB6E9-AD94-4C02-B51B-4BC96EBB364F}">
      <dgm:prSet/>
      <dgm:spPr/>
      <dgm:t>
        <a:bodyPr/>
        <a:lstStyle/>
        <a:p>
          <a:endParaRPr lang="en-US"/>
        </a:p>
      </dgm:t>
    </dgm:pt>
    <dgm:pt modelId="{D5B64805-F62C-458E-B258-CF6AAD6DC37A}" type="sibTrans" cxnId="{893CB6E9-AD94-4C02-B51B-4BC96EBB364F}">
      <dgm:prSet/>
      <dgm:spPr/>
      <dgm:t>
        <a:bodyPr/>
        <a:lstStyle/>
        <a:p>
          <a:endParaRPr lang="en-US"/>
        </a:p>
      </dgm:t>
    </dgm:pt>
    <dgm:pt modelId="{597B2FB2-35B8-4A46-B73C-E1DE7F84CE86}">
      <dgm:prSet phldrT="[Text]"/>
      <dgm:spPr/>
      <dgm:t>
        <a:bodyPr/>
        <a:lstStyle/>
        <a:p>
          <a:r>
            <a:rPr lang="en-US"/>
            <a:t>Dinamis</a:t>
          </a:r>
        </a:p>
      </dgm:t>
    </dgm:pt>
    <dgm:pt modelId="{A7C3BE53-3E9D-49D7-8459-943166ADE1A9}" type="parTrans" cxnId="{835D8D0B-BCAD-4557-A344-CE69C08CB6B6}">
      <dgm:prSet/>
      <dgm:spPr/>
      <dgm:t>
        <a:bodyPr/>
        <a:lstStyle/>
        <a:p>
          <a:endParaRPr lang="en-US"/>
        </a:p>
      </dgm:t>
    </dgm:pt>
    <dgm:pt modelId="{13220871-0056-4D60-B915-A2E534AC3A7F}" type="sibTrans" cxnId="{835D8D0B-BCAD-4557-A344-CE69C08CB6B6}">
      <dgm:prSet/>
      <dgm:spPr/>
      <dgm:t>
        <a:bodyPr/>
        <a:lstStyle/>
        <a:p>
          <a:endParaRPr lang="en-US"/>
        </a:p>
      </dgm:t>
    </dgm:pt>
    <dgm:pt modelId="{5700032E-7D64-43A0-B91D-0453D238675D}" type="pres">
      <dgm:prSet presAssocID="{DE03588F-1225-4ABC-8064-F6654B2A5E0F}" presName="linear" presStyleCnt="0">
        <dgm:presLayoutVars>
          <dgm:dir/>
          <dgm:animLvl val="lvl"/>
          <dgm:resizeHandles val="exact"/>
        </dgm:presLayoutVars>
      </dgm:prSet>
      <dgm:spPr/>
    </dgm:pt>
    <dgm:pt modelId="{3ACB36BB-388E-47E0-9368-0F932CF82BA7}" type="pres">
      <dgm:prSet presAssocID="{1D2E9D3F-1C66-4362-93C1-79FE60AE1A90}" presName="parentLin" presStyleCnt="0"/>
      <dgm:spPr/>
    </dgm:pt>
    <dgm:pt modelId="{368E5B0B-2E98-4B40-A18B-F8081F4EF9E0}" type="pres">
      <dgm:prSet presAssocID="{1D2E9D3F-1C66-4362-93C1-79FE60AE1A90}" presName="parentLeftMargin" presStyleLbl="node1" presStyleIdx="0" presStyleCnt="2"/>
      <dgm:spPr/>
    </dgm:pt>
    <dgm:pt modelId="{DF7D315B-A501-420A-9E3A-E782061889D5}" type="pres">
      <dgm:prSet presAssocID="{1D2E9D3F-1C66-4362-93C1-79FE60AE1A90}" presName="parentText" presStyleLbl="node1" presStyleIdx="0" presStyleCnt="2">
        <dgm:presLayoutVars>
          <dgm:chMax val="0"/>
          <dgm:bulletEnabled val="1"/>
        </dgm:presLayoutVars>
      </dgm:prSet>
      <dgm:spPr/>
    </dgm:pt>
    <dgm:pt modelId="{4731B2C7-6C68-437C-8575-471E96AC77FA}" type="pres">
      <dgm:prSet presAssocID="{1D2E9D3F-1C66-4362-93C1-79FE60AE1A90}" presName="negativeSpace" presStyleCnt="0"/>
      <dgm:spPr/>
    </dgm:pt>
    <dgm:pt modelId="{C9E3B582-3FFA-4F62-B051-FC2F64B98B3F}" type="pres">
      <dgm:prSet presAssocID="{1D2E9D3F-1C66-4362-93C1-79FE60AE1A90}" presName="childText" presStyleLbl="conFgAcc1" presStyleIdx="0" presStyleCnt="2">
        <dgm:presLayoutVars>
          <dgm:bulletEnabled val="1"/>
        </dgm:presLayoutVars>
      </dgm:prSet>
      <dgm:spPr/>
    </dgm:pt>
    <dgm:pt modelId="{636EA9F3-EFC2-410D-9B0E-855719D21825}" type="pres">
      <dgm:prSet presAssocID="{D5B64805-F62C-458E-B258-CF6AAD6DC37A}" presName="spaceBetweenRectangles" presStyleCnt="0"/>
      <dgm:spPr/>
    </dgm:pt>
    <dgm:pt modelId="{E893BE77-100A-4C7D-ABE6-A1298FDB176E}" type="pres">
      <dgm:prSet presAssocID="{597B2FB2-35B8-4A46-B73C-E1DE7F84CE86}" presName="parentLin" presStyleCnt="0"/>
      <dgm:spPr/>
    </dgm:pt>
    <dgm:pt modelId="{0C32EADA-CBDD-430D-9A2F-854604853913}" type="pres">
      <dgm:prSet presAssocID="{597B2FB2-35B8-4A46-B73C-E1DE7F84CE86}" presName="parentLeftMargin" presStyleLbl="node1" presStyleIdx="0" presStyleCnt="2"/>
      <dgm:spPr/>
    </dgm:pt>
    <dgm:pt modelId="{17A1CBDF-5A62-4E53-8E48-AC437001D144}" type="pres">
      <dgm:prSet presAssocID="{597B2FB2-35B8-4A46-B73C-E1DE7F84CE86}" presName="parentText" presStyleLbl="node1" presStyleIdx="1" presStyleCnt="2">
        <dgm:presLayoutVars>
          <dgm:chMax val="0"/>
          <dgm:bulletEnabled val="1"/>
        </dgm:presLayoutVars>
      </dgm:prSet>
      <dgm:spPr/>
    </dgm:pt>
    <dgm:pt modelId="{F4768665-1CF6-4BC5-96E0-34A4775F6206}" type="pres">
      <dgm:prSet presAssocID="{597B2FB2-35B8-4A46-B73C-E1DE7F84CE86}" presName="negativeSpace" presStyleCnt="0"/>
      <dgm:spPr/>
    </dgm:pt>
    <dgm:pt modelId="{F1FC3093-39E1-466E-A0AB-62ED8C5E01B8}" type="pres">
      <dgm:prSet presAssocID="{597B2FB2-35B8-4A46-B73C-E1DE7F84CE86}" presName="childText" presStyleLbl="conFgAcc1" presStyleIdx="1" presStyleCnt="2">
        <dgm:presLayoutVars>
          <dgm:bulletEnabled val="1"/>
        </dgm:presLayoutVars>
      </dgm:prSet>
      <dgm:spPr/>
    </dgm:pt>
  </dgm:ptLst>
  <dgm:cxnLst>
    <dgm:cxn modelId="{835D8D0B-BCAD-4557-A344-CE69C08CB6B6}" srcId="{DE03588F-1225-4ABC-8064-F6654B2A5E0F}" destId="{597B2FB2-35B8-4A46-B73C-E1DE7F84CE86}" srcOrd="1" destOrd="0" parTransId="{A7C3BE53-3E9D-49D7-8459-943166ADE1A9}" sibTransId="{13220871-0056-4D60-B915-A2E534AC3A7F}"/>
    <dgm:cxn modelId="{2B316B6E-C5B2-4BBA-940A-92553334AD72}" type="presOf" srcId="{DE03588F-1225-4ABC-8064-F6654B2A5E0F}" destId="{5700032E-7D64-43A0-B91D-0453D238675D}" srcOrd="0" destOrd="0" presId="urn:microsoft.com/office/officeart/2005/8/layout/list1"/>
    <dgm:cxn modelId="{A1383253-0727-43F3-B269-4FD5BD435501}" type="presOf" srcId="{597B2FB2-35B8-4A46-B73C-E1DE7F84CE86}" destId="{17A1CBDF-5A62-4E53-8E48-AC437001D144}" srcOrd="1" destOrd="0" presId="urn:microsoft.com/office/officeart/2005/8/layout/list1"/>
    <dgm:cxn modelId="{9432B4E9-F35A-4C64-9316-1E43C35000DA}" type="presOf" srcId="{597B2FB2-35B8-4A46-B73C-E1DE7F84CE86}" destId="{0C32EADA-CBDD-430D-9A2F-854604853913}" srcOrd="0" destOrd="0" presId="urn:microsoft.com/office/officeart/2005/8/layout/list1"/>
    <dgm:cxn modelId="{893CB6E9-AD94-4C02-B51B-4BC96EBB364F}" srcId="{DE03588F-1225-4ABC-8064-F6654B2A5E0F}" destId="{1D2E9D3F-1C66-4362-93C1-79FE60AE1A90}" srcOrd="0" destOrd="0" parTransId="{7DF79A78-5756-4D7F-B159-C926AD04EAD7}" sibTransId="{D5B64805-F62C-458E-B258-CF6AAD6DC37A}"/>
    <dgm:cxn modelId="{A46285F9-8FFF-4506-B783-07A7281C2790}" type="presOf" srcId="{1D2E9D3F-1C66-4362-93C1-79FE60AE1A90}" destId="{368E5B0B-2E98-4B40-A18B-F8081F4EF9E0}" srcOrd="0" destOrd="0" presId="urn:microsoft.com/office/officeart/2005/8/layout/list1"/>
    <dgm:cxn modelId="{049F29FD-9BAA-4740-8EEC-324914735575}" type="presOf" srcId="{1D2E9D3F-1C66-4362-93C1-79FE60AE1A90}" destId="{DF7D315B-A501-420A-9E3A-E782061889D5}" srcOrd="1" destOrd="0" presId="urn:microsoft.com/office/officeart/2005/8/layout/list1"/>
    <dgm:cxn modelId="{37C91742-ADC2-45E3-9A6A-16EA2ABA76DB}" type="presParOf" srcId="{5700032E-7D64-43A0-B91D-0453D238675D}" destId="{3ACB36BB-388E-47E0-9368-0F932CF82BA7}" srcOrd="0" destOrd="0" presId="urn:microsoft.com/office/officeart/2005/8/layout/list1"/>
    <dgm:cxn modelId="{72EB3D84-4F69-4CDA-AC23-B3589B2B4552}" type="presParOf" srcId="{3ACB36BB-388E-47E0-9368-0F932CF82BA7}" destId="{368E5B0B-2E98-4B40-A18B-F8081F4EF9E0}" srcOrd="0" destOrd="0" presId="urn:microsoft.com/office/officeart/2005/8/layout/list1"/>
    <dgm:cxn modelId="{BFC14389-0AFB-4580-8F9D-28DA2A866D20}" type="presParOf" srcId="{3ACB36BB-388E-47E0-9368-0F932CF82BA7}" destId="{DF7D315B-A501-420A-9E3A-E782061889D5}" srcOrd="1" destOrd="0" presId="urn:microsoft.com/office/officeart/2005/8/layout/list1"/>
    <dgm:cxn modelId="{87177B70-C2C6-4D7A-92D8-82FDFFAC64AF}" type="presParOf" srcId="{5700032E-7D64-43A0-B91D-0453D238675D}" destId="{4731B2C7-6C68-437C-8575-471E96AC77FA}" srcOrd="1" destOrd="0" presId="urn:microsoft.com/office/officeart/2005/8/layout/list1"/>
    <dgm:cxn modelId="{C6458385-535D-47AA-A064-4467662D0B12}" type="presParOf" srcId="{5700032E-7D64-43A0-B91D-0453D238675D}" destId="{C9E3B582-3FFA-4F62-B051-FC2F64B98B3F}" srcOrd="2" destOrd="0" presId="urn:microsoft.com/office/officeart/2005/8/layout/list1"/>
    <dgm:cxn modelId="{19AACE6C-0D56-486C-84CC-1343D6F16131}" type="presParOf" srcId="{5700032E-7D64-43A0-B91D-0453D238675D}" destId="{636EA9F3-EFC2-410D-9B0E-855719D21825}" srcOrd="3" destOrd="0" presId="urn:microsoft.com/office/officeart/2005/8/layout/list1"/>
    <dgm:cxn modelId="{195835B0-16C5-48D5-A548-4D4B06B7E4F0}" type="presParOf" srcId="{5700032E-7D64-43A0-B91D-0453D238675D}" destId="{E893BE77-100A-4C7D-ABE6-A1298FDB176E}" srcOrd="4" destOrd="0" presId="urn:microsoft.com/office/officeart/2005/8/layout/list1"/>
    <dgm:cxn modelId="{819D5106-E853-41F2-997E-E8DE7B65C738}" type="presParOf" srcId="{E893BE77-100A-4C7D-ABE6-A1298FDB176E}" destId="{0C32EADA-CBDD-430D-9A2F-854604853913}" srcOrd="0" destOrd="0" presId="urn:microsoft.com/office/officeart/2005/8/layout/list1"/>
    <dgm:cxn modelId="{B98EE107-171E-4A30-AEA4-CE8FFA7D6CEF}" type="presParOf" srcId="{E893BE77-100A-4C7D-ABE6-A1298FDB176E}" destId="{17A1CBDF-5A62-4E53-8E48-AC437001D144}" srcOrd="1" destOrd="0" presId="urn:microsoft.com/office/officeart/2005/8/layout/list1"/>
    <dgm:cxn modelId="{3E57CF08-6508-43A4-9186-A58F5FDD2677}" type="presParOf" srcId="{5700032E-7D64-43A0-B91D-0453D238675D}" destId="{F4768665-1CF6-4BC5-96E0-34A4775F6206}" srcOrd="5" destOrd="0" presId="urn:microsoft.com/office/officeart/2005/8/layout/list1"/>
    <dgm:cxn modelId="{FA10C37E-08D9-4574-AAFE-1D392C8E3978}" type="presParOf" srcId="{5700032E-7D64-43A0-B91D-0453D238675D}" destId="{F1FC3093-39E1-466E-A0AB-62ED8C5E01B8}"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F141DB-5090-40CE-A621-781D44990270}"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en-US"/>
        </a:p>
      </dgm:t>
    </dgm:pt>
    <dgm:pt modelId="{4E333D69-D3E8-4E00-A422-46AC6E2B083D}">
      <dgm:prSet phldrT="[Text]"/>
      <dgm:spPr/>
      <dgm:t>
        <a:bodyPr/>
        <a:lstStyle/>
        <a:p>
          <a:r>
            <a:rPr lang="en-US"/>
            <a:t>GET</a:t>
          </a:r>
        </a:p>
      </dgm:t>
    </dgm:pt>
    <dgm:pt modelId="{EE94FA7B-8E17-4B45-9BF6-9DFF4B3AAB01}" type="parTrans" cxnId="{4DB51132-0918-4630-93DB-E1EA55FBE86F}">
      <dgm:prSet/>
      <dgm:spPr/>
      <dgm:t>
        <a:bodyPr/>
        <a:lstStyle/>
        <a:p>
          <a:endParaRPr lang="en-US"/>
        </a:p>
      </dgm:t>
    </dgm:pt>
    <dgm:pt modelId="{41A489E2-145C-4B6A-836D-769E73870968}" type="sibTrans" cxnId="{4DB51132-0918-4630-93DB-E1EA55FBE86F}">
      <dgm:prSet/>
      <dgm:spPr/>
      <dgm:t>
        <a:bodyPr/>
        <a:lstStyle/>
        <a:p>
          <a:endParaRPr lang="en-US"/>
        </a:p>
      </dgm:t>
    </dgm:pt>
    <dgm:pt modelId="{F6F22589-FCC5-44C1-A7B4-1289A30F6533}">
      <dgm:prSet phldrT="[Text]"/>
      <dgm:spPr/>
      <dgm:t>
        <a:bodyPr/>
        <a:lstStyle/>
        <a:p>
          <a:r>
            <a:rPr lang="en-US"/>
            <a:t>POST</a:t>
          </a:r>
        </a:p>
      </dgm:t>
    </dgm:pt>
    <dgm:pt modelId="{782AF19B-FCB5-4F7F-A30D-3CF5602DA7F0}" type="parTrans" cxnId="{ACB7F027-AD15-41E0-948D-61BCC2C141DC}">
      <dgm:prSet/>
      <dgm:spPr/>
      <dgm:t>
        <a:bodyPr/>
        <a:lstStyle/>
        <a:p>
          <a:endParaRPr lang="en-US"/>
        </a:p>
      </dgm:t>
    </dgm:pt>
    <dgm:pt modelId="{BF33ECE5-14B6-4025-82CE-35484121D1AE}" type="sibTrans" cxnId="{ACB7F027-AD15-41E0-948D-61BCC2C141DC}">
      <dgm:prSet/>
      <dgm:spPr/>
      <dgm:t>
        <a:bodyPr/>
        <a:lstStyle/>
        <a:p>
          <a:endParaRPr lang="en-US"/>
        </a:p>
      </dgm:t>
    </dgm:pt>
    <dgm:pt modelId="{521CFF40-25BB-4E44-BC89-982785AFDB2C}" type="pres">
      <dgm:prSet presAssocID="{33F141DB-5090-40CE-A621-781D44990270}" presName="Name0" presStyleCnt="0">
        <dgm:presLayoutVars>
          <dgm:chMax val="7"/>
          <dgm:chPref val="7"/>
          <dgm:dir/>
        </dgm:presLayoutVars>
      </dgm:prSet>
      <dgm:spPr/>
    </dgm:pt>
    <dgm:pt modelId="{3A260381-2F05-4A45-A8F8-EFC8A5C9FC91}" type="pres">
      <dgm:prSet presAssocID="{33F141DB-5090-40CE-A621-781D44990270}" presName="Name1" presStyleCnt="0"/>
      <dgm:spPr/>
    </dgm:pt>
    <dgm:pt modelId="{3E6969FD-12ED-45DB-B288-AAE0B9AC605E}" type="pres">
      <dgm:prSet presAssocID="{33F141DB-5090-40CE-A621-781D44990270}" presName="cycle" presStyleCnt="0"/>
      <dgm:spPr/>
    </dgm:pt>
    <dgm:pt modelId="{9DF27220-0A80-4CDF-8832-71A3CC96FCD6}" type="pres">
      <dgm:prSet presAssocID="{33F141DB-5090-40CE-A621-781D44990270}" presName="srcNode" presStyleLbl="node1" presStyleIdx="0" presStyleCnt="2"/>
      <dgm:spPr/>
    </dgm:pt>
    <dgm:pt modelId="{EB62F86F-8214-411A-8CBE-B520D25A2A65}" type="pres">
      <dgm:prSet presAssocID="{33F141DB-5090-40CE-A621-781D44990270}" presName="conn" presStyleLbl="parChTrans1D2" presStyleIdx="0" presStyleCnt="1"/>
      <dgm:spPr/>
    </dgm:pt>
    <dgm:pt modelId="{A53BCB10-788B-4BF7-9FC0-432C28C809F5}" type="pres">
      <dgm:prSet presAssocID="{33F141DB-5090-40CE-A621-781D44990270}" presName="extraNode" presStyleLbl="node1" presStyleIdx="0" presStyleCnt="2"/>
      <dgm:spPr/>
    </dgm:pt>
    <dgm:pt modelId="{AB499016-FD40-44B4-BE33-B897B8803959}" type="pres">
      <dgm:prSet presAssocID="{33F141DB-5090-40CE-A621-781D44990270}" presName="dstNode" presStyleLbl="node1" presStyleIdx="0" presStyleCnt="2"/>
      <dgm:spPr/>
    </dgm:pt>
    <dgm:pt modelId="{68494C4E-B710-42B2-89AC-83FF6AC4C4BD}" type="pres">
      <dgm:prSet presAssocID="{4E333D69-D3E8-4E00-A422-46AC6E2B083D}" presName="text_1" presStyleLbl="node1" presStyleIdx="0" presStyleCnt="2">
        <dgm:presLayoutVars>
          <dgm:bulletEnabled val="1"/>
        </dgm:presLayoutVars>
      </dgm:prSet>
      <dgm:spPr/>
    </dgm:pt>
    <dgm:pt modelId="{8E5EB6E4-6B08-4688-BCF8-209326822136}" type="pres">
      <dgm:prSet presAssocID="{4E333D69-D3E8-4E00-A422-46AC6E2B083D}" presName="accent_1" presStyleCnt="0"/>
      <dgm:spPr/>
    </dgm:pt>
    <dgm:pt modelId="{49E93D72-FAEB-4745-A82D-9F39957080CA}" type="pres">
      <dgm:prSet presAssocID="{4E333D69-D3E8-4E00-A422-46AC6E2B083D}" presName="accentRepeatNode" presStyleLbl="solidFgAcc1" presStyleIdx="0" presStyleCnt="2"/>
      <dgm:spPr/>
    </dgm:pt>
    <dgm:pt modelId="{6ECC3578-0C14-4E84-BFB0-50AD1E02F973}" type="pres">
      <dgm:prSet presAssocID="{F6F22589-FCC5-44C1-A7B4-1289A30F6533}" presName="text_2" presStyleLbl="node1" presStyleIdx="1" presStyleCnt="2">
        <dgm:presLayoutVars>
          <dgm:bulletEnabled val="1"/>
        </dgm:presLayoutVars>
      </dgm:prSet>
      <dgm:spPr/>
    </dgm:pt>
    <dgm:pt modelId="{DFD38808-E3BF-4D09-B768-2B0439EF125F}" type="pres">
      <dgm:prSet presAssocID="{F6F22589-FCC5-44C1-A7B4-1289A30F6533}" presName="accent_2" presStyleCnt="0"/>
      <dgm:spPr/>
    </dgm:pt>
    <dgm:pt modelId="{F8C3868D-40AE-4D27-BCC8-9125981E6A57}" type="pres">
      <dgm:prSet presAssocID="{F6F22589-FCC5-44C1-A7B4-1289A30F6533}" presName="accentRepeatNode" presStyleLbl="solidFgAcc1" presStyleIdx="1" presStyleCnt="2"/>
      <dgm:spPr/>
    </dgm:pt>
  </dgm:ptLst>
  <dgm:cxnLst>
    <dgm:cxn modelId="{ACB7F027-AD15-41E0-948D-61BCC2C141DC}" srcId="{33F141DB-5090-40CE-A621-781D44990270}" destId="{F6F22589-FCC5-44C1-A7B4-1289A30F6533}" srcOrd="1" destOrd="0" parTransId="{782AF19B-FCB5-4F7F-A30D-3CF5602DA7F0}" sibTransId="{BF33ECE5-14B6-4025-82CE-35484121D1AE}"/>
    <dgm:cxn modelId="{4DB51132-0918-4630-93DB-E1EA55FBE86F}" srcId="{33F141DB-5090-40CE-A621-781D44990270}" destId="{4E333D69-D3E8-4E00-A422-46AC6E2B083D}" srcOrd="0" destOrd="0" parTransId="{EE94FA7B-8E17-4B45-9BF6-9DFF4B3AAB01}" sibTransId="{41A489E2-145C-4B6A-836D-769E73870968}"/>
    <dgm:cxn modelId="{98B91042-2439-44E1-9548-59D309CD05EA}" type="presOf" srcId="{33F141DB-5090-40CE-A621-781D44990270}" destId="{521CFF40-25BB-4E44-BC89-982785AFDB2C}" srcOrd="0" destOrd="0" presId="urn:microsoft.com/office/officeart/2008/layout/VerticalCurvedList"/>
    <dgm:cxn modelId="{2125649B-4D14-489B-881D-ED1AB2C6D31C}" type="presOf" srcId="{F6F22589-FCC5-44C1-A7B4-1289A30F6533}" destId="{6ECC3578-0C14-4E84-BFB0-50AD1E02F973}" srcOrd="0" destOrd="0" presId="urn:microsoft.com/office/officeart/2008/layout/VerticalCurvedList"/>
    <dgm:cxn modelId="{503BB09F-2C3D-4708-A3DB-B2FB0F792D95}" type="presOf" srcId="{4E333D69-D3E8-4E00-A422-46AC6E2B083D}" destId="{68494C4E-B710-42B2-89AC-83FF6AC4C4BD}" srcOrd="0" destOrd="0" presId="urn:microsoft.com/office/officeart/2008/layout/VerticalCurvedList"/>
    <dgm:cxn modelId="{6F246EDA-D6B5-4AA4-B046-A0373DE8954A}" type="presOf" srcId="{41A489E2-145C-4B6A-836D-769E73870968}" destId="{EB62F86F-8214-411A-8CBE-B520D25A2A65}" srcOrd="0" destOrd="0" presId="urn:microsoft.com/office/officeart/2008/layout/VerticalCurvedList"/>
    <dgm:cxn modelId="{D0DB52AE-5876-4FFA-A1FF-EFFAE62D2DCF}" type="presParOf" srcId="{521CFF40-25BB-4E44-BC89-982785AFDB2C}" destId="{3A260381-2F05-4A45-A8F8-EFC8A5C9FC91}" srcOrd="0" destOrd="0" presId="urn:microsoft.com/office/officeart/2008/layout/VerticalCurvedList"/>
    <dgm:cxn modelId="{BAF4AD53-4FD5-438F-8505-85DC2286F315}" type="presParOf" srcId="{3A260381-2F05-4A45-A8F8-EFC8A5C9FC91}" destId="{3E6969FD-12ED-45DB-B288-AAE0B9AC605E}" srcOrd="0" destOrd="0" presId="urn:microsoft.com/office/officeart/2008/layout/VerticalCurvedList"/>
    <dgm:cxn modelId="{08BD68EE-675B-417D-9D11-C2D592D23F83}" type="presParOf" srcId="{3E6969FD-12ED-45DB-B288-AAE0B9AC605E}" destId="{9DF27220-0A80-4CDF-8832-71A3CC96FCD6}" srcOrd="0" destOrd="0" presId="urn:microsoft.com/office/officeart/2008/layout/VerticalCurvedList"/>
    <dgm:cxn modelId="{9F0820BB-AD14-45FC-8D41-ACEF2507B926}" type="presParOf" srcId="{3E6969FD-12ED-45DB-B288-AAE0B9AC605E}" destId="{EB62F86F-8214-411A-8CBE-B520D25A2A65}" srcOrd="1" destOrd="0" presId="urn:microsoft.com/office/officeart/2008/layout/VerticalCurvedList"/>
    <dgm:cxn modelId="{30DE4903-DF82-41C3-8D7B-085DB673DD76}" type="presParOf" srcId="{3E6969FD-12ED-45DB-B288-AAE0B9AC605E}" destId="{A53BCB10-788B-4BF7-9FC0-432C28C809F5}" srcOrd="2" destOrd="0" presId="urn:microsoft.com/office/officeart/2008/layout/VerticalCurvedList"/>
    <dgm:cxn modelId="{4072D200-920B-4D41-A0BA-9DD396CBB5B9}" type="presParOf" srcId="{3E6969FD-12ED-45DB-B288-AAE0B9AC605E}" destId="{AB499016-FD40-44B4-BE33-B897B8803959}" srcOrd="3" destOrd="0" presId="urn:microsoft.com/office/officeart/2008/layout/VerticalCurvedList"/>
    <dgm:cxn modelId="{AF5ED522-1C10-4594-9CE6-43C373EE8E09}" type="presParOf" srcId="{3A260381-2F05-4A45-A8F8-EFC8A5C9FC91}" destId="{68494C4E-B710-42B2-89AC-83FF6AC4C4BD}" srcOrd="1" destOrd="0" presId="urn:microsoft.com/office/officeart/2008/layout/VerticalCurvedList"/>
    <dgm:cxn modelId="{2DA11117-C286-41F1-9643-5741630807D1}" type="presParOf" srcId="{3A260381-2F05-4A45-A8F8-EFC8A5C9FC91}" destId="{8E5EB6E4-6B08-4688-BCF8-209326822136}" srcOrd="2" destOrd="0" presId="urn:microsoft.com/office/officeart/2008/layout/VerticalCurvedList"/>
    <dgm:cxn modelId="{720433AE-188D-4222-8C6C-68F232A7B4B0}" type="presParOf" srcId="{8E5EB6E4-6B08-4688-BCF8-209326822136}" destId="{49E93D72-FAEB-4745-A82D-9F39957080CA}" srcOrd="0" destOrd="0" presId="urn:microsoft.com/office/officeart/2008/layout/VerticalCurvedList"/>
    <dgm:cxn modelId="{521D42E0-B5D3-490A-8694-2FF22BB41C9F}" type="presParOf" srcId="{3A260381-2F05-4A45-A8F8-EFC8A5C9FC91}" destId="{6ECC3578-0C14-4E84-BFB0-50AD1E02F973}" srcOrd="3" destOrd="0" presId="urn:microsoft.com/office/officeart/2008/layout/VerticalCurvedList"/>
    <dgm:cxn modelId="{CD3E3BDE-F9F1-407E-BFBD-C1FF8A629BBE}" type="presParOf" srcId="{3A260381-2F05-4A45-A8F8-EFC8A5C9FC91}" destId="{DFD38808-E3BF-4D09-B768-2B0439EF125F}" srcOrd="4" destOrd="0" presId="urn:microsoft.com/office/officeart/2008/layout/VerticalCurvedList"/>
    <dgm:cxn modelId="{D094CD5A-BCBA-4D93-82B2-4EFEFEB53D23}" type="presParOf" srcId="{DFD38808-E3BF-4D09-B768-2B0439EF125F}" destId="{F8C3868D-40AE-4D27-BCC8-9125981E6A5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819"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Dosen STT </a:t>
          </a:r>
        </a:p>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kern="1200">
            <a:latin typeface="STXinwei" panose="02010800040101010101" pitchFamily="2" charset="-122"/>
            <a:ea typeface="STXinwei" panose="02010800040101010101" pitchFamily="2" charset="-122"/>
          </a:endParaRPr>
        </a:p>
      </dsp:txBody>
      <dsp:txXfrm>
        <a:off x="819" y="129263"/>
        <a:ext cx="3196552" cy="1917931"/>
      </dsp:txXfrm>
    </dsp:sp>
    <dsp:sp modelId="{A87BF6F2-DF1E-4054-B3D9-5A796278EB4F}">
      <dsp:nvSpPr>
        <dsp:cNvPr id="0" name=""/>
        <dsp:cNvSpPr/>
      </dsp:nvSpPr>
      <dsp:spPr>
        <a:xfrm>
          <a:off x="3517027"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129263"/>
        <a:ext cx="3196552" cy="1917931"/>
      </dsp:txXfrm>
    </dsp:sp>
    <dsp:sp modelId="{E1688ABB-9B7B-450A-AC3B-DC709204A2DC}">
      <dsp:nvSpPr>
        <dsp:cNvPr id="0" name=""/>
        <dsp:cNvSpPr/>
      </dsp:nvSpPr>
      <dsp:spPr>
        <a:xfrm>
          <a:off x="819"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819" y="2366850"/>
        <a:ext cx="3196552" cy="1917931"/>
      </dsp:txXfrm>
    </dsp:sp>
    <dsp:sp modelId="{E852AFCB-1EDC-479B-AFC9-C72B243D0770}">
      <dsp:nvSpPr>
        <dsp:cNvPr id="0" name=""/>
        <dsp:cNvSpPr/>
      </dsp:nvSpPr>
      <dsp:spPr>
        <a:xfrm>
          <a:off x="3517027"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Fast Com</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2366850"/>
        <a:ext cx="3196552" cy="191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3B582-3FFA-4F62-B051-FC2F64B98B3F}">
      <dsp:nvSpPr>
        <dsp:cNvPr id="0" name=""/>
        <dsp:cNvSpPr/>
      </dsp:nvSpPr>
      <dsp:spPr>
        <a:xfrm>
          <a:off x="0" y="707765"/>
          <a:ext cx="7906279" cy="115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F7D315B-A501-420A-9E3A-E782061889D5}">
      <dsp:nvSpPr>
        <dsp:cNvPr id="0" name=""/>
        <dsp:cNvSpPr/>
      </dsp:nvSpPr>
      <dsp:spPr>
        <a:xfrm>
          <a:off x="395313" y="28805"/>
          <a:ext cx="5534395" cy="13579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187" tIns="0" rIns="209187" bIns="0" numCol="1" spcCol="1270" anchor="ctr" anchorCtr="0">
          <a:noAutofit/>
        </a:bodyPr>
        <a:lstStyle/>
        <a:p>
          <a:pPr marL="0" lvl="0" indent="0" algn="l" defTabSz="2044700">
            <a:lnSpc>
              <a:spcPct val="90000"/>
            </a:lnSpc>
            <a:spcBef>
              <a:spcPct val="0"/>
            </a:spcBef>
            <a:spcAft>
              <a:spcPct val="35000"/>
            </a:spcAft>
            <a:buNone/>
          </a:pPr>
          <a:r>
            <a:rPr lang="en-US" sz="4600" kern="1200"/>
            <a:t>Statis</a:t>
          </a:r>
        </a:p>
      </dsp:txBody>
      <dsp:txXfrm>
        <a:off x="461601" y="95093"/>
        <a:ext cx="5401819" cy="1225344"/>
      </dsp:txXfrm>
    </dsp:sp>
    <dsp:sp modelId="{F1FC3093-39E1-466E-A0AB-62ED8C5E01B8}">
      <dsp:nvSpPr>
        <dsp:cNvPr id="0" name=""/>
        <dsp:cNvSpPr/>
      </dsp:nvSpPr>
      <dsp:spPr>
        <a:xfrm>
          <a:off x="0" y="2794326"/>
          <a:ext cx="7906279" cy="115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7A1CBDF-5A62-4E53-8E48-AC437001D144}">
      <dsp:nvSpPr>
        <dsp:cNvPr id="0" name=""/>
        <dsp:cNvSpPr/>
      </dsp:nvSpPr>
      <dsp:spPr>
        <a:xfrm>
          <a:off x="395313" y="2115366"/>
          <a:ext cx="5534395" cy="13579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187" tIns="0" rIns="209187" bIns="0" numCol="1" spcCol="1270" anchor="ctr" anchorCtr="0">
          <a:noAutofit/>
        </a:bodyPr>
        <a:lstStyle/>
        <a:p>
          <a:pPr marL="0" lvl="0" indent="0" algn="l" defTabSz="2044700">
            <a:lnSpc>
              <a:spcPct val="90000"/>
            </a:lnSpc>
            <a:spcBef>
              <a:spcPct val="0"/>
            </a:spcBef>
            <a:spcAft>
              <a:spcPct val="35000"/>
            </a:spcAft>
            <a:buNone/>
          </a:pPr>
          <a:r>
            <a:rPr lang="en-US" sz="4600" kern="1200"/>
            <a:t>Dinamis</a:t>
          </a:r>
        </a:p>
      </dsp:txBody>
      <dsp:txXfrm>
        <a:off x="461601" y="2181654"/>
        <a:ext cx="5401819" cy="1225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2F86F-8214-411A-8CBE-B520D25A2A65}">
      <dsp:nvSpPr>
        <dsp:cNvPr id="0" name=""/>
        <dsp:cNvSpPr/>
      </dsp:nvSpPr>
      <dsp:spPr>
        <a:xfrm>
          <a:off x="-5680342" y="-876238"/>
          <a:ext cx="6815488" cy="6815488"/>
        </a:xfrm>
        <a:prstGeom prst="blockArc">
          <a:avLst>
            <a:gd name="adj1" fmla="val 18900000"/>
            <a:gd name="adj2" fmla="val 2700000"/>
            <a:gd name="adj3" fmla="val 317"/>
          </a:avLst>
        </a:prstGeom>
        <a:noFill/>
        <a:ln w="25400" cap="flat" cmpd="sng" algn="ctr">
          <a:solidFill>
            <a:schemeClr val="accent1">
              <a:shade val="60000"/>
              <a:hueOff val="0"/>
              <a:satOff val="0"/>
              <a:lumOff val="0"/>
              <a:alphaOff val="0"/>
            </a:schemeClr>
          </a:solidFill>
          <a:prstDash val="solid"/>
          <a:miter/>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494C4E-B710-42B2-89AC-83FF6AC4C4BD}">
      <dsp:nvSpPr>
        <dsp:cNvPr id="0" name=""/>
        <dsp:cNvSpPr/>
      </dsp:nvSpPr>
      <dsp:spPr>
        <a:xfrm>
          <a:off x="930708" y="723301"/>
          <a:ext cx="6491663" cy="144640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8081" tIns="165100" rIns="165100" bIns="165100" numCol="1" spcCol="1270" anchor="ctr" anchorCtr="0">
          <a:noAutofit/>
        </a:bodyPr>
        <a:lstStyle/>
        <a:p>
          <a:pPr marL="0" lvl="0" indent="0" algn="l" defTabSz="2889250">
            <a:lnSpc>
              <a:spcPct val="90000"/>
            </a:lnSpc>
            <a:spcBef>
              <a:spcPct val="0"/>
            </a:spcBef>
            <a:spcAft>
              <a:spcPct val="35000"/>
            </a:spcAft>
            <a:buNone/>
          </a:pPr>
          <a:r>
            <a:rPr lang="en-US" sz="6500" kern="1200"/>
            <a:t>GET</a:t>
          </a:r>
        </a:p>
      </dsp:txBody>
      <dsp:txXfrm>
        <a:off x="930708" y="723301"/>
        <a:ext cx="6491663" cy="1446401"/>
      </dsp:txXfrm>
    </dsp:sp>
    <dsp:sp modelId="{49E93D72-FAEB-4745-A82D-9F39957080CA}">
      <dsp:nvSpPr>
        <dsp:cNvPr id="0" name=""/>
        <dsp:cNvSpPr/>
      </dsp:nvSpPr>
      <dsp:spPr>
        <a:xfrm>
          <a:off x="26707" y="542501"/>
          <a:ext cx="1808001" cy="180800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ECC3578-0C14-4E84-BFB0-50AD1E02F973}">
      <dsp:nvSpPr>
        <dsp:cNvPr id="0" name=""/>
        <dsp:cNvSpPr/>
      </dsp:nvSpPr>
      <dsp:spPr>
        <a:xfrm>
          <a:off x="930708" y="2893308"/>
          <a:ext cx="6491663" cy="144640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8081" tIns="165100" rIns="165100" bIns="165100" numCol="1" spcCol="1270" anchor="ctr" anchorCtr="0">
          <a:noAutofit/>
        </a:bodyPr>
        <a:lstStyle/>
        <a:p>
          <a:pPr marL="0" lvl="0" indent="0" algn="l" defTabSz="2889250">
            <a:lnSpc>
              <a:spcPct val="90000"/>
            </a:lnSpc>
            <a:spcBef>
              <a:spcPct val="0"/>
            </a:spcBef>
            <a:spcAft>
              <a:spcPct val="35000"/>
            </a:spcAft>
            <a:buNone/>
          </a:pPr>
          <a:r>
            <a:rPr lang="en-US" sz="6500" kern="1200"/>
            <a:t>POST</a:t>
          </a:r>
        </a:p>
      </dsp:txBody>
      <dsp:txXfrm>
        <a:off x="930708" y="2893308"/>
        <a:ext cx="6491663" cy="1446401"/>
      </dsp:txXfrm>
    </dsp:sp>
    <dsp:sp modelId="{F8C3868D-40AE-4D27-BCC8-9125981E6A57}">
      <dsp:nvSpPr>
        <dsp:cNvPr id="0" name=""/>
        <dsp:cNvSpPr/>
      </dsp:nvSpPr>
      <dsp:spPr>
        <a:xfrm>
          <a:off x="26707" y="2712508"/>
          <a:ext cx="1808001" cy="180800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817200" y="1009440"/>
            <a:ext cx="5943600" cy="3738960"/>
          </a:xfrm>
          <a:prstGeom prst="rect">
            <a:avLst/>
          </a:prstGeom>
        </p:spPr>
        <p:txBody>
          <a:bodyPr lIns="0" tIns="0" rIns="0" bIns="0" anchor="b">
            <a:normAutofit/>
          </a:bodyPr>
          <a:lstStyle/>
          <a:p>
            <a:r>
              <a:rPr lang="en-US" sz="80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817200" y="5096520"/>
            <a:ext cx="5943600" cy="4487040"/>
          </a:xfrm>
          <a:prstGeom prst="rect">
            <a:avLst/>
          </a:prstGeom>
        </p:spPr>
        <p:txBody>
          <a:bodyPr lIns="0" tIns="0" rIns="0" bIns="0"/>
          <a:lstStyle/>
          <a:p>
            <a:r>
              <a:rPr lang="en-US" sz="12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a:latin typeface="Times New Roman" panose="02020603050405020304" pitchFamily="18" charset="0"/>
                <a:cs typeface="Times New Roman" panose="02020603050405020304" pitchFamily="18" charset="0"/>
              </a:rPr>
              <a:t>Buatlah form sesuai element form di dalam slide dengan nam file belajar_form_post.php</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6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Kode program di </a:t>
            </a:r>
            <a:r>
              <a:rPr lang="en-US" sz="1200" b="0" strike="noStrike" spc="-1">
                <a:latin typeface="Times New Roman" panose="02020603050405020304" pitchFamily="18" charset="0"/>
                <a:cs typeface="Times New Roman" panose="02020603050405020304" pitchFamily="18" charset="0"/>
              </a:rPr>
              <a:t>dalam slide</a:t>
            </a:r>
            <a:r>
              <a:rPr lang="id-ID" sz="1200" b="0" strike="noStrike" spc="-1">
                <a:latin typeface="Times New Roman" panose="02020603050405020304" pitchFamily="18" charset="0"/>
                <a:cs typeface="Times New Roman" panose="02020603050405020304" pitchFamily="18" charset="0"/>
              </a:rPr>
              <a:t> berfungsi untuk membaca data yang berada pada query string.</a:t>
            </a:r>
            <a:endParaRPr lang="en-US" sz="1200" b="0" strike="noStrike" spc="-1">
              <a:latin typeface="Times New Roman" panose="02020603050405020304" pitchFamily="18" charset="0"/>
              <a:cs typeface="Times New Roman" panose="02020603050405020304" pitchFamily="18" charset="0"/>
            </a:endParaRPr>
          </a:p>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$_</a:t>
            </a:r>
            <a:r>
              <a:rPr lang="en-US" sz="1200" b="0" strike="noStrike" spc="-1">
                <a:latin typeface="Times New Roman" panose="02020603050405020304" pitchFamily="18" charset="0"/>
                <a:cs typeface="Times New Roman" panose="02020603050405020304" pitchFamily="18" charset="0"/>
              </a:rPr>
              <a:t>POST</a:t>
            </a:r>
            <a:r>
              <a:rPr lang="id-ID" sz="1200" b="0" strike="noStrike" spc="-1">
                <a:latin typeface="Times New Roman" panose="02020603050405020304" pitchFamily="18" charset="0"/>
                <a:cs typeface="Times New Roman" panose="02020603050405020304" pitchFamily="18" charset="0"/>
              </a:rPr>
              <a:t> berfungsi untuk </a:t>
            </a:r>
            <a:r>
              <a:rPr lang="en-US" sz="1200" b="0" strike="noStrike" spc="-1">
                <a:latin typeface="Times New Roman" panose="02020603050405020304" pitchFamily="18" charset="0"/>
                <a:cs typeface="Times New Roman" panose="02020603050405020304" pitchFamily="18" charset="0"/>
              </a:rPr>
              <a:t>menangkap request dari form</a:t>
            </a:r>
          </a:p>
          <a:p>
            <a:pPr marL="216000" indent="-216000">
              <a:lnSpc>
                <a:spcPct val="100000"/>
              </a:lnSpc>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Populasi data akan dicetak setelah tombol simpan diklik (diproses) dengan menggunakan fungsi isset</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37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Mencetak data variabel dengan struktur kendali ternary di web browser:</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Bukalah web browser favorit Anda</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Pada URL web browser ketikkan: localhost/belajarphp/belajar_form_post.php</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Selamat Anda sudah berhasil mencetak data hasil pemrosesan form yang sudah Anda buat.</a:t>
            </a:r>
            <a:endParaRPr lang="en-US" sz="12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004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30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0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68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Secara umum, web itu terbagi menjadi 2</a:t>
            </a:r>
            <a:r>
              <a:rPr lang="en-US" sz="1200" b="0" strike="noStrike" spc="-1">
                <a:latin typeface="Times New Roman" panose="02020603050405020304" pitchFamily="18" charset="0"/>
                <a:cs typeface="Times New Roman" panose="02020603050405020304" pitchFamily="18" charset="0"/>
              </a:rPr>
              <a:t> yaitu</a:t>
            </a:r>
            <a:r>
              <a:rPr lang="id-ID" sz="1200" b="0" strike="noStrike" spc="-1">
                <a:latin typeface="Times New Roman" panose="02020603050405020304" pitchFamily="18" charset="0"/>
                <a:cs typeface="Times New Roman" panose="02020603050405020304" pitchFamily="18" charset="0"/>
              </a:rPr>
              <a:t>: web statis dan web dinamis.</a:t>
            </a:r>
            <a:endParaRPr lang="en-US" sz="1200" b="0" strike="noStrike" spc="-1">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Web statis adalah web yang dibangun dengan kode HTML yang bersifat tetap (atau statis). Kontennya tidak berubah. </a:t>
            </a:r>
            <a:endParaRPr lang="en-US" sz="1200" b="0" strike="noStrike" spc="-1">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W</a:t>
            </a:r>
            <a:r>
              <a:rPr lang="id-ID" sz="1200" b="0" strike="noStrike" spc="-1">
                <a:latin typeface="Times New Roman" panose="02020603050405020304" pitchFamily="18" charset="0"/>
                <a:cs typeface="Times New Roman" panose="02020603050405020304" pitchFamily="18" charset="0"/>
              </a:rPr>
              <a:t>eb dinamis adalah suatu web yang kontennya berubah-ubah. </a:t>
            </a:r>
            <a:endParaRPr lang="en-US" sz="1200" b="0" strike="noStrike" spc="-1">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Web dinamis biasanya memiliki kemampuan</a:t>
            </a:r>
            <a:r>
              <a:rPr lang="en-US" sz="1200" b="0" strike="noStrike" spc="-1">
                <a:latin typeface="Times New Roman" panose="02020603050405020304" pitchFamily="18" charset="0"/>
                <a:cs typeface="Times New Roman" panose="02020603050405020304" pitchFamily="18" charset="0"/>
              </a:rPr>
              <a:t> </a:t>
            </a:r>
            <a:r>
              <a:rPr lang="id-ID" sz="1200" b="0" strike="noStrike" spc="-1">
                <a:latin typeface="Times New Roman" panose="02020603050405020304" pitchFamily="18" charset="0"/>
                <a:cs typeface="Times New Roman" panose="02020603050405020304" pitchFamily="18" charset="0"/>
              </a:rPr>
              <a:t>login, baca data, tambah data, ubah data, dan hapus data.</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4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buFont typeface="Arial" panose="020B0604020202020204" pitchFamily="34" charset="0"/>
              <a:buChar char="•"/>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17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Terdapat beberapa metode pengiriman data dalam protokol HTTP/HTTPS. Akan tetapi yang didukung oleh HTML hanya dua saja: yaitu metode GET dan metode POST.</a:t>
            </a:r>
          </a:p>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Form pada HTML secara default akan menggunakan metode GET untuk mengirimkan data.</a:t>
            </a:r>
            <a:endParaRPr lang="en-US" sz="1200" b="0" strike="noStrike" spc="-1">
              <a:latin typeface="Times New Roman" panose="02020603050405020304" pitchFamily="18" charset="0"/>
              <a:cs typeface="Times New Roman" panose="02020603050405020304" pitchFamily="18" charset="0"/>
            </a:endParaRPr>
          </a:p>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Metode GET akan menampilkan semua data dalam url (yang kemudian disebut sebagai query string).</a:t>
            </a:r>
          </a:p>
          <a:p>
            <a:pPr marL="171450" indent="-171450">
              <a:lnSpc>
                <a:spcPct val="150000"/>
              </a:lnSpc>
              <a:spcAft>
                <a:spcPts val="0"/>
              </a:spcAft>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Metode</a:t>
            </a:r>
            <a:r>
              <a:rPr lang="id-ID" sz="1200" b="0" strike="noStrike" spc="-1">
                <a:latin typeface="Times New Roman" panose="02020603050405020304" pitchFamily="18" charset="0"/>
                <a:cs typeface="Times New Roman" panose="02020603050405020304" pitchFamily="18" charset="0"/>
              </a:rPr>
              <a:t> POST</a:t>
            </a:r>
            <a:r>
              <a:rPr lang="en-US" sz="1200" b="0" strike="noStrike" spc="-1">
                <a:latin typeface="Times New Roman" panose="02020603050405020304" pitchFamily="18" charset="0"/>
                <a:cs typeface="Times New Roman" panose="02020603050405020304" pitchFamily="18" charset="0"/>
              </a:rPr>
              <a:t> </a:t>
            </a:r>
            <a:r>
              <a:rPr lang="id-ID" sz="1200" b="0" strike="noStrike" spc="-1">
                <a:latin typeface="Times New Roman" panose="02020603050405020304" pitchFamily="18" charset="0"/>
                <a:cs typeface="Times New Roman" panose="02020603050405020304" pitchFamily="18" charset="0"/>
              </a:rPr>
              <a:t>akan menyimpan data di dalam body request tanpa menampilkannya secara langsung di dalam URL.</a:t>
            </a:r>
          </a:p>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Bayangkan jika sebuah form login yang berisi kata sandi dikirim melalui metode GET? Tentu saja kata sandi tersebut akan terekpos di dalam URL dan ini akan memudahkan peretas untuk mencuri data.</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629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a:latin typeface="Times New Roman" panose="02020603050405020304" pitchFamily="18" charset="0"/>
                <a:cs typeface="Times New Roman" panose="02020603050405020304" pitchFamily="18" charset="0"/>
              </a:rPr>
              <a:t>Buatlah form sesuai element form di dalam slide dengan nam file belajar_form_get.php</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38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Kode program di </a:t>
            </a:r>
            <a:r>
              <a:rPr lang="en-US" sz="1200" b="0" strike="noStrike" spc="-1">
                <a:latin typeface="Times New Roman" panose="02020603050405020304" pitchFamily="18" charset="0"/>
                <a:cs typeface="Times New Roman" panose="02020603050405020304" pitchFamily="18" charset="0"/>
              </a:rPr>
              <a:t>dalam slide</a:t>
            </a:r>
            <a:r>
              <a:rPr lang="id-ID" sz="1200" b="0" strike="noStrike" spc="-1">
                <a:latin typeface="Times New Roman" panose="02020603050405020304" pitchFamily="18" charset="0"/>
                <a:cs typeface="Times New Roman" panose="02020603050405020304" pitchFamily="18" charset="0"/>
              </a:rPr>
              <a:t> berfungsi untuk membaca data yang berada pada query string.</a:t>
            </a:r>
            <a:endParaRPr lang="en-US" sz="1200" b="0" strike="noStrike" spc="-1">
              <a:latin typeface="Times New Roman" panose="02020603050405020304" pitchFamily="18" charset="0"/>
              <a:cs typeface="Times New Roman" panose="02020603050405020304" pitchFamily="18" charset="0"/>
            </a:endParaRPr>
          </a:p>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$_GET berfungsi untuk </a:t>
            </a:r>
            <a:r>
              <a:rPr lang="en-US" sz="1200" b="0" strike="noStrike" spc="-1">
                <a:latin typeface="Times New Roman" panose="02020603050405020304" pitchFamily="18" charset="0"/>
                <a:cs typeface="Times New Roman" panose="02020603050405020304" pitchFamily="18" charset="0"/>
              </a:rPr>
              <a:t>menangkap request dari form</a:t>
            </a:r>
          </a:p>
          <a:p>
            <a:pPr marL="216000" indent="-216000">
              <a:lnSpc>
                <a:spcPct val="100000"/>
              </a:lnSpc>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Populasi data akan dicetak setelah tombol simpan diklik (diproses) dengan menggunakan fungsi isset</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377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Mencetak data variabel dengan struktur kendali ternary di web browser:</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Bukalah web browser favorit Anda</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Pada URL web browser ketikkan: localhost/belajarphp/belajar_form_get.php</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Selamat Anda sudah berhasil mencetak data hasil pemrosesan form yang sudah Anda buat.</a:t>
            </a:r>
            <a:endParaRPr lang="en-US" sz="12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4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6" name="PlaceHolder 2"/>
          <p:cNvSpPr>
            <a:spLocks noGrp="1"/>
          </p:cNvSpPr>
          <p:nvPr>
            <p:ph type="sldNum"/>
          </p:nvPr>
        </p:nvSpPr>
        <p:spPr>
          <a:xfrm>
            <a:off x="8566200" y="7223760"/>
            <a:ext cx="2795400" cy="185040"/>
          </a:xfrm>
          <a:prstGeom prst="rect">
            <a:avLst/>
          </a:prstGeom>
        </p:spPr>
        <p:txBody>
          <a:bodyPr lIns="0" tIns="0" rIns="0" bIns="0"/>
          <a:lstStyle/>
          <a:p>
            <a:pPr algn="r"/>
            <a:fld id="{E164F0FB-78CA-466F-B6F6-2FF193D3A8A5}" type="slidenum">
              <a:rPr lang="en-US" sz="1200" b="0" strike="noStrike" spc="-1">
                <a:solidFill>
                  <a:srgbClr val="DBF5F9"/>
                </a:solidFill>
                <a:latin typeface="Source Sans Pro"/>
              </a:rPr>
              <a:t>‹#›</a:t>
            </a:fld>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017823"/>
            <a:ext cx="10798560" cy="1793316"/>
          </a:xfrm>
          <a:prstGeom prst="rect">
            <a:avLst/>
          </a:prstGeom>
          <a:noFill/>
          <a:ln>
            <a:noFill/>
          </a:ln>
        </p:spPr>
        <p:txBody>
          <a:bodyPr lIns="0" tIns="0" rIns="0" bIns="0" anchor="b">
            <a:normAutofit/>
          </a:bodyPr>
          <a:lstStyle/>
          <a:p>
            <a:pPr algn="ctr"/>
            <a:r>
              <a:rPr lang="en-US" sz="6000" b="1" spc="-1">
                <a:solidFill>
                  <a:srgbClr val="0066B3"/>
                </a:solidFill>
                <a:latin typeface="Arial" panose="020B0604020202020204" pitchFamily="34" charset="0"/>
                <a:cs typeface="Arial" panose="020B0604020202020204" pitchFamily="34" charset="0"/>
              </a:rPr>
              <a:t>4. Memproses Form</a:t>
            </a:r>
            <a:endParaRPr lang="en-US" sz="6000" b="1" strike="noStrike" spc="-1" dirty="0">
              <a:solidFill>
                <a:srgbClr val="0066B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BEB83E-E6BE-414B-A07B-19C864AB3F2F}"/>
              </a:ext>
            </a:extLst>
          </p:cNvPr>
          <p:cNvSpPr txBox="1"/>
          <p:nvPr/>
        </p:nvSpPr>
        <p:spPr>
          <a:xfrm>
            <a:off x="3001237" y="5793048"/>
            <a:ext cx="5995850" cy="769441"/>
          </a:xfrm>
          <a:prstGeom prst="rect">
            <a:avLst/>
          </a:prstGeom>
          <a:noFill/>
        </p:spPr>
        <p:txBody>
          <a:bodyPr wrap="square">
            <a:spAutoFit/>
          </a:bodyPr>
          <a:lstStyle/>
          <a:p>
            <a:pPr algn="ctr"/>
            <a:r>
              <a:rPr lang="en-US" sz="4400" b="1">
                <a:solidFill>
                  <a:schemeClr val="bg1"/>
                </a:solidFill>
              </a:rPr>
              <a:t>Pemrograman PHP</a:t>
            </a:r>
            <a:endParaRPr lang="id-ID" sz="4400" b="1" strike="noStrike" spc="-1"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Belajar Memproses Form POST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02F39AB4-8E47-432C-AACF-A36161D10198}"/>
              </a:ext>
            </a:extLst>
          </p:cNvPr>
          <p:cNvSpPr txBox="1"/>
          <p:nvPr/>
        </p:nvSpPr>
        <p:spPr>
          <a:xfrm>
            <a:off x="660124" y="1920240"/>
            <a:ext cx="10678075" cy="3539430"/>
          </a:xfrm>
          <a:prstGeom prst="rect">
            <a:avLst/>
          </a:prstGeom>
          <a:noFill/>
        </p:spPr>
        <p:txBody>
          <a:bodyPr wrap="square">
            <a:spAutoFit/>
          </a:bodyPr>
          <a:lstStyle/>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7D9029"/>
                </a:solidFill>
                <a:effectLst/>
                <a:latin typeface="Consolas" panose="020B0609020204030204" pitchFamily="49" charset="0"/>
              </a:rPr>
              <a:t> method</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"POST"</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Username</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"uname"</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"text"</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Password</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"pass"</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"password"</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"submit"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"login"</a:t>
            </a:r>
            <a:r>
              <a:rPr lang="en-US" sz="2800" b="0">
                <a:solidFill>
                  <a:srgbClr val="7D9029"/>
                </a:solidFill>
                <a:effectLst/>
                <a:latin typeface="Consolas" panose="020B0609020204030204" pitchFamily="49" charset="0"/>
              </a:rPr>
              <a:t> </a:t>
            </a:r>
          </a:p>
          <a:p>
            <a:r>
              <a:rPr lang="en-US" sz="2800">
                <a:solidFill>
                  <a:srgbClr val="7D9029"/>
                </a:solidFill>
                <a:latin typeface="Consolas" panose="020B0609020204030204" pitchFamily="49" charset="0"/>
              </a:rPr>
              <a:t>     </a:t>
            </a:r>
            <a:r>
              <a:rPr lang="en-US" sz="2800" b="0">
                <a:solidFill>
                  <a:srgbClr val="7D9029"/>
                </a:solidFill>
                <a:effectLst/>
                <a:latin typeface="Consolas" panose="020B0609020204030204" pitchFamily="49" charset="0"/>
              </a:rPr>
              <a:t>value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"Login"</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407056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Memproses Form POST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CC25C97E-01C5-4B39-B48C-1D9630486DEB}"/>
              </a:ext>
            </a:extLst>
          </p:cNvPr>
          <p:cNvSpPr txBox="1"/>
          <p:nvPr/>
        </p:nvSpPr>
        <p:spPr>
          <a:xfrm>
            <a:off x="890954" y="1920240"/>
            <a:ext cx="10447246" cy="4832092"/>
          </a:xfrm>
          <a:prstGeom prst="rect">
            <a:avLst/>
          </a:prstGeom>
          <a:noFill/>
        </p:spPr>
        <p:txBody>
          <a:bodyPr wrap="square">
            <a:spAutoFit/>
          </a:bodyPr>
          <a:lstStyle/>
          <a:p>
            <a:r>
              <a:rPr lang="en-US" sz="2800" b="0">
                <a:solidFill>
                  <a:srgbClr val="212121"/>
                </a:solidFill>
                <a:effectLst/>
                <a:latin typeface="Consolas" panose="020B0609020204030204" pitchFamily="49" charset="0"/>
              </a:rPr>
              <a:t>&lt;?php</a:t>
            </a:r>
          </a:p>
          <a:p>
            <a:r>
              <a:rPr lang="en-US" sz="2800" b="0" i="1">
                <a:solidFill>
                  <a:srgbClr val="408080"/>
                </a:solidFill>
                <a:effectLst/>
                <a:latin typeface="Consolas" panose="020B0609020204030204" pitchFamily="49" charset="0"/>
              </a:rPr>
              <a:t>//memproses form</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$username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$_POST[</a:t>
            </a:r>
            <a:r>
              <a:rPr lang="en-US" sz="2800" b="0">
                <a:solidFill>
                  <a:srgbClr val="BA2121"/>
                </a:solidFill>
                <a:effectLst/>
                <a:latin typeface="Consolas" panose="020B0609020204030204" pitchFamily="49" charset="0"/>
              </a:rPr>
              <a:t>'uname'</a:t>
            </a:r>
            <a:r>
              <a:rPr lang="en-US" sz="2800" b="0">
                <a:solidFill>
                  <a:srgbClr val="212121"/>
                </a:solidFill>
                <a:effectLst/>
                <a:latin typeface="Consolas" panose="020B0609020204030204" pitchFamily="49" charset="0"/>
              </a:rPr>
              <a:t>];</a:t>
            </a:r>
          </a:p>
          <a:p>
            <a:r>
              <a:rPr lang="en-US" sz="2800" b="0">
                <a:solidFill>
                  <a:srgbClr val="212121"/>
                </a:solidFill>
                <a:effectLst/>
                <a:latin typeface="Consolas" panose="020B0609020204030204" pitchFamily="49" charset="0"/>
              </a:rPr>
              <a:t>$password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$_POST[</a:t>
            </a:r>
            <a:r>
              <a:rPr lang="en-US" sz="2800" b="0">
                <a:solidFill>
                  <a:srgbClr val="BA2121"/>
                </a:solidFill>
                <a:effectLst/>
                <a:latin typeface="Consolas" panose="020B0609020204030204" pitchFamily="49" charset="0"/>
              </a:rPr>
              <a:t>'pass'</a:t>
            </a:r>
            <a:r>
              <a:rPr lang="en-US" sz="2800" b="0">
                <a:solidFill>
                  <a:srgbClr val="212121"/>
                </a:solidFill>
                <a:effectLst/>
                <a:latin typeface="Consolas" panose="020B0609020204030204" pitchFamily="49" charset="0"/>
              </a:rPr>
              <a:t>];</a:t>
            </a:r>
          </a:p>
          <a:p>
            <a:r>
              <a:rPr lang="en-US" sz="2800" b="0" i="1">
                <a:solidFill>
                  <a:srgbClr val="408080"/>
                </a:solidFill>
                <a:effectLst/>
                <a:latin typeface="Consolas" panose="020B0609020204030204" pitchFamily="49" charset="0"/>
              </a:rPr>
              <a:t>//tampilkan data jika sudah diproses</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$login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$_POST[</a:t>
            </a:r>
            <a:r>
              <a:rPr lang="en-US" sz="2800" b="0">
                <a:solidFill>
                  <a:srgbClr val="BA2121"/>
                </a:solidFill>
                <a:effectLst/>
                <a:latin typeface="Consolas" panose="020B0609020204030204" pitchFamily="49" charset="0"/>
              </a:rPr>
              <a:t>'login'</a:t>
            </a:r>
            <a:r>
              <a:rPr lang="en-US" sz="2800" b="0">
                <a:solidFill>
                  <a:srgbClr val="212121"/>
                </a:solidFill>
                <a:effectLst/>
                <a:latin typeface="Consolas" panose="020B0609020204030204" pitchFamily="49" charset="0"/>
              </a:rPr>
              <a:t>];</a:t>
            </a:r>
          </a:p>
          <a:p>
            <a:r>
              <a:rPr lang="en-US" sz="2800" b="1">
                <a:solidFill>
                  <a:srgbClr val="008000"/>
                </a:solidFill>
                <a:effectLst/>
                <a:latin typeface="Consolas" panose="020B0609020204030204" pitchFamily="49" charset="0"/>
              </a:rPr>
              <a:t>if</a:t>
            </a:r>
            <a:r>
              <a:rPr lang="en-US" sz="2800" b="0">
                <a:solidFill>
                  <a:srgbClr val="212121"/>
                </a:solidFill>
                <a:effectLst/>
                <a:latin typeface="Consolas" panose="020B0609020204030204" pitchFamily="49" charset="0"/>
              </a:rPr>
              <a:t>(</a:t>
            </a:r>
            <a:r>
              <a:rPr lang="en-US" sz="2800" b="0">
                <a:solidFill>
                  <a:srgbClr val="0000FF"/>
                </a:solidFill>
                <a:effectLst/>
                <a:latin typeface="Consolas" panose="020B0609020204030204" pitchFamily="49" charset="0"/>
              </a:rPr>
              <a:t>isset</a:t>
            </a:r>
            <a:r>
              <a:rPr lang="en-US" sz="2800" b="0">
                <a:solidFill>
                  <a:srgbClr val="212121"/>
                </a:solidFill>
                <a:effectLst/>
                <a:latin typeface="Consolas" panose="020B0609020204030204" pitchFamily="49" charset="0"/>
              </a:rPr>
              <a:t>($login)){</a:t>
            </a:r>
          </a:p>
          <a:p>
            <a:r>
              <a:rPr lang="en-US" sz="2800" b="0">
                <a:solidFill>
                  <a:srgbClr val="212121"/>
                </a:solidFill>
                <a:effectLst/>
                <a:latin typeface="Consolas" panose="020B0609020204030204" pitchFamily="49" charset="0"/>
              </a:rPr>
              <a:t>        </a:t>
            </a:r>
            <a:r>
              <a:rPr lang="en-US" sz="2800" b="0">
                <a:solidFill>
                  <a:srgbClr val="0000FF"/>
                </a:solidFill>
                <a:effectLst/>
                <a:latin typeface="Consolas" panose="020B0609020204030204" pitchFamily="49" charset="0"/>
              </a:rPr>
              <a:t>echo</a:t>
            </a:r>
            <a:r>
              <a:rPr lang="en-US" sz="2800" b="0">
                <a:solidFill>
                  <a:srgbClr val="212121"/>
                </a:solidFill>
                <a:effectLst/>
                <a:latin typeface="Consolas" panose="020B0609020204030204" pitchFamily="49" charset="0"/>
              </a:rPr>
              <a:t> </a:t>
            </a:r>
            <a:r>
              <a:rPr lang="en-US" sz="2800" b="0">
                <a:solidFill>
                  <a:srgbClr val="BA2121"/>
                </a:solidFill>
                <a:effectLst/>
                <a:latin typeface="Consolas" panose="020B0609020204030204" pitchFamily="49" charset="0"/>
              </a:rPr>
              <a:t>'Hello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$username</a:t>
            </a:r>
            <a:r>
              <a:rPr lang="en-US" sz="2800" b="1">
                <a:solidFill>
                  <a:srgbClr val="AA22FF"/>
                </a:solidFill>
                <a:effectLst/>
                <a:latin typeface="Consolas" panose="020B0609020204030204" pitchFamily="49" charset="0"/>
              </a:rPr>
              <a:t>.</a:t>
            </a:r>
          </a:p>
          <a:p>
            <a:r>
              <a:rPr lang="en-US" sz="2800" b="1">
                <a:solidFill>
                  <a:srgbClr val="AA22FF"/>
                </a:solidFill>
                <a:latin typeface="Consolas" panose="020B0609020204030204" pitchFamily="49" charset="0"/>
              </a:rPr>
              <a:t>        </a:t>
            </a:r>
            <a:r>
              <a:rPr lang="en-US" sz="2800" b="0">
                <a:solidFill>
                  <a:srgbClr val="BA2121"/>
                </a:solidFill>
                <a:effectLst/>
                <a:latin typeface="Consolas" panose="020B0609020204030204" pitchFamily="49" charset="0"/>
              </a:rPr>
              <a:t>', password Anda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$password;</a:t>
            </a:r>
          </a:p>
          <a:p>
            <a:r>
              <a:rPr lang="en-US" sz="2800" b="0">
                <a:solidFill>
                  <a:srgbClr val="212121"/>
                </a:solidFill>
                <a:effectLst/>
                <a:latin typeface="Consolas" panose="020B0609020204030204" pitchFamily="49" charset="0"/>
              </a:rPr>
              <a:t>}</a:t>
            </a:r>
          </a:p>
          <a:p>
            <a:r>
              <a:rPr lang="en-US" sz="2800" b="0">
                <a:solidFill>
                  <a:srgbClr val="212121"/>
                </a:solidFill>
                <a:effectLst/>
                <a:latin typeface="Consolas" panose="020B0609020204030204" pitchFamily="49" charset="0"/>
              </a:rPr>
              <a:t>?&gt;</a:t>
            </a:r>
          </a:p>
        </p:txBody>
      </p:sp>
    </p:spTree>
    <p:extLst>
      <p:ext uri="{BB962C8B-B14F-4D97-AF65-F5344CB8AC3E}">
        <p14:creationId xmlns:p14="http://schemas.microsoft.com/office/powerpoint/2010/main" val="177911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25193" y="178428"/>
            <a:ext cx="11347938"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Menampilkan Data Hasil Proses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Form POST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2E68B36D-5942-4E57-8B3A-BCACBC2E200B}"/>
              </a:ext>
            </a:extLst>
          </p:cNvPr>
          <p:cNvPicPr>
            <a:picLocks noChangeAspect="1"/>
          </p:cNvPicPr>
          <p:nvPr/>
        </p:nvPicPr>
        <p:blipFill>
          <a:blip r:embed="rId3"/>
          <a:stretch>
            <a:fillRect/>
          </a:stretch>
        </p:blipFill>
        <p:spPr>
          <a:xfrm>
            <a:off x="2716519" y="2326721"/>
            <a:ext cx="6565286" cy="3253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743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Tugas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5C2C9967-26A9-4E19-8604-568D0B522A99}"/>
              </a:ext>
            </a:extLst>
          </p:cNvPr>
          <p:cNvSpPr txBox="1"/>
          <p:nvPr/>
        </p:nvSpPr>
        <p:spPr>
          <a:xfrm>
            <a:off x="660125" y="1920240"/>
            <a:ext cx="9201452" cy="5262979"/>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Buatlah form input nilai dengan element sebagai berikut:</a:t>
            </a:r>
          </a:p>
          <a:p>
            <a:r>
              <a:rPr lang="en-US" sz="2400">
                <a:latin typeface="Times New Roman" panose="02020603050405020304" pitchFamily="18" charset="0"/>
                <a:cs typeface="Times New Roman" panose="02020603050405020304" pitchFamily="18" charset="0"/>
              </a:rPr>
              <a:t>- method form: POST</a:t>
            </a:r>
          </a:p>
          <a:p>
            <a:r>
              <a:rPr lang="en-US" sz="2400">
                <a:latin typeface="Times New Roman" panose="02020603050405020304" pitchFamily="18" charset="0"/>
                <a:cs typeface="Times New Roman" panose="02020603050405020304" pitchFamily="18" charset="0"/>
              </a:rPr>
              <a:t>- input nama, name =&gt; nama</a:t>
            </a:r>
          </a:p>
          <a:p>
            <a:r>
              <a:rPr lang="en-US" sz="2400">
                <a:latin typeface="Times New Roman" panose="02020603050405020304" pitchFamily="18" charset="0"/>
                <a:cs typeface="Times New Roman" panose="02020603050405020304" pitchFamily="18" charset="0"/>
              </a:rPr>
              <a:t>- seleksi mata pelajaran, name =&gt; matpel</a:t>
            </a:r>
          </a:p>
          <a:p>
            <a:r>
              <a:rPr lang="en-US" sz="2400">
                <a:latin typeface="Times New Roman" panose="02020603050405020304" pitchFamily="18" charset="0"/>
                <a:cs typeface="Times New Roman" panose="02020603050405020304" pitchFamily="18" charset="0"/>
              </a:rPr>
              <a:t>  IPA, IPS, Matematika, Fisika</a:t>
            </a:r>
          </a:p>
          <a:p>
            <a:r>
              <a:rPr lang="en-US" sz="2400">
                <a:latin typeface="Times New Roman" panose="02020603050405020304" pitchFamily="18" charset="0"/>
                <a:cs typeface="Times New Roman" panose="02020603050405020304" pitchFamily="18" charset="0"/>
              </a:rPr>
              <a:t>- input nilai, name =&gt; nilai</a:t>
            </a:r>
          </a:p>
          <a:p>
            <a:r>
              <a:rPr lang="en-US" sz="2400">
                <a:latin typeface="Times New Roman" panose="02020603050405020304" pitchFamily="18" charset="0"/>
                <a:cs typeface="Times New Roman" panose="02020603050405020304" pitchFamily="18" charset="0"/>
              </a:rPr>
              <a:t>- tombol simpan, name =&gt; simpan</a:t>
            </a:r>
          </a:p>
          <a:p>
            <a:r>
              <a:rPr lang="en-US" sz="2400">
                <a:latin typeface="Times New Roman" panose="02020603050405020304" pitchFamily="18" charset="0"/>
                <a:cs typeface="Times New Roman" panose="02020603050405020304" pitchFamily="18" charset="0"/>
              </a:rPr>
              <a:t>Tugas:</a:t>
            </a:r>
          </a:p>
          <a:p>
            <a:r>
              <a:rPr lang="en-US" sz="2400">
                <a:latin typeface="Times New Roman" panose="02020603050405020304" pitchFamily="18" charset="0"/>
                <a:cs typeface="Times New Roman" panose="02020603050405020304" pitchFamily="18" charset="0"/>
              </a:rPr>
              <a:t>1. Buat Form</a:t>
            </a:r>
          </a:p>
          <a:p>
            <a:r>
              <a:rPr lang="en-US" sz="2400">
                <a:latin typeface="Times New Roman" panose="02020603050405020304" pitchFamily="18" charset="0"/>
                <a:cs typeface="Times New Roman" panose="02020603050405020304" pitchFamily="18" charset="0"/>
              </a:rPr>
              <a:t>2. Tampilkan Populasi Data di atas, jika tombol simpan sudah di klik</a:t>
            </a:r>
          </a:p>
          <a:p>
            <a:r>
              <a:rPr lang="en-US" sz="2400">
                <a:latin typeface="Times New Roman" panose="02020603050405020304" pitchFamily="18" charset="0"/>
                <a:cs typeface="Times New Roman" panose="02020603050405020304" pitchFamily="18" charset="0"/>
              </a:rPr>
              <a:t>3. Populasi data tammbahan:</a:t>
            </a:r>
          </a:p>
          <a:p>
            <a:r>
              <a:rPr lang="en-US" sz="2400">
                <a:latin typeface="Times New Roman" panose="02020603050405020304" pitchFamily="18" charset="0"/>
                <a:cs typeface="Times New Roman" panose="02020603050405020304" pitchFamily="18" charset="0"/>
              </a:rPr>
              <a:t>   - Kelulusan nilai minimal 60 (ternary)  </a:t>
            </a:r>
          </a:p>
          <a:p>
            <a:r>
              <a:rPr lang="en-US" sz="2400">
                <a:latin typeface="Times New Roman" panose="02020603050405020304" pitchFamily="18" charset="0"/>
                <a:cs typeface="Times New Roman" panose="02020603050405020304" pitchFamily="18" charset="0"/>
              </a:rPr>
              <a:t>   - Grade A,B,C,D,E (if multi kondisi)</a:t>
            </a:r>
          </a:p>
          <a:p>
            <a:r>
              <a:rPr lang="en-US" sz="2400">
                <a:latin typeface="Times New Roman" panose="02020603050405020304" pitchFamily="18" charset="0"/>
                <a:cs typeface="Times New Roman" panose="02020603050405020304" pitchFamily="18" charset="0"/>
              </a:rPr>
              <a:t>   - Predikat dari grade (Switch Case) </a:t>
            </a:r>
          </a:p>
        </p:txBody>
      </p:sp>
    </p:spTree>
    <p:extLst>
      <p:ext uri="{BB962C8B-B14F-4D97-AF65-F5344CB8AC3E}">
        <p14:creationId xmlns:p14="http://schemas.microsoft.com/office/powerpoint/2010/main" val="317589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https://www.php.net/</a:t>
            </a:r>
          </a:p>
          <a:p>
            <a:pPr marL="432000" lvl="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a:t>
            </a:r>
            <a:r>
              <a:rPr lang="en-US" sz="3200" spc="-1">
                <a:solidFill>
                  <a:srgbClr val="000000"/>
                </a:solidFill>
                <a:latin typeface="Times New Roman" panose="02020603050405020304" pitchFamily="18" charset="0"/>
                <a:ea typeface="DejaVu Sans"/>
                <a:cs typeface="Times New Roman" panose="02020603050405020304" pitchFamily="18" charset="0"/>
              </a:rPr>
              <a:t>www.w3schools.com/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4752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Nasrul,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S.Pd.I</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S.Kom</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M.Kom</a:t>
            </a:r>
            <a:endParaRPr kumimoji="0" lang="id-ID" sz="4400" b="0" i="0" u="none" strike="noStrike" kern="1200" cap="none" spc="-1"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637323" y="5922048"/>
            <a:ext cx="3637976" cy="13234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rPr>
              <a:t>nasrul99@gmail</a:t>
            </a: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cs typeface="DejaVu Sans"/>
              </a:rPr>
              <a:t>.com</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cs typeface="DejaVu Sans"/>
              </a:rPr>
              <a:t>nasrul tutorial</a:t>
            </a:r>
            <a:endPar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endParaRPr>
          </a:p>
        </p:txBody>
      </p:sp>
      <p:graphicFrame>
        <p:nvGraphicFramePr>
          <p:cNvPr id="2" name="Diagram 1">
            <a:extLst>
              <a:ext uri="{FF2B5EF4-FFF2-40B4-BE49-F238E27FC236}">
                <a16:creationId xmlns:a16="http://schemas.microsoft.com/office/drawing/2014/main" id="{DFDCCC06-EE85-400B-A119-1880EC71325F}"/>
              </a:ext>
            </a:extLst>
          </p:cNvPr>
          <p:cNvGraphicFramePr/>
          <p:nvPr/>
        </p:nvGraphicFramePr>
        <p:xfrm>
          <a:off x="5122048" y="1658901"/>
          <a:ext cx="6714399" cy="44140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2616" y="1920240"/>
            <a:ext cx="3084393" cy="39497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139076" y="6123167"/>
            <a:ext cx="498248" cy="498248"/>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9076" y="6735501"/>
            <a:ext cx="473785" cy="47378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Tujuan</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 name="TextBox 4">
            <a:extLst>
              <a:ext uri="{FF2B5EF4-FFF2-40B4-BE49-F238E27FC236}">
                <a16:creationId xmlns:a16="http://schemas.microsoft.com/office/drawing/2014/main" id="{2F2CFE42-2985-4083-AC03-0CED6AB0A773}"/>
              </a:ext>
            </a:extLst>
          </p:cNvPr>
          <p:cNvSpPr txBox="1"/>
          <p:nvPr/>
        </p:nvSpPr>
        <p:spPr>
          <a:xfrm>
            <a:off x="660124" y="1920240"/>
            <a:ext cx="10678075" cy="1569660"/>
          </a:xfrm>
          <a:prstGeom prst="rect">
            <a:avLst/>
          </a:prstGeom>
          <a:noFill/>
        </p:spPr>
        <p:txBody>
          <a:bodyPr wrap="square">
            <a:spAutoFit/>
          </a:bodyPr>
          <a:lstStyle/>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Memahami dan mengerti tentang cara memproses form.</a:t>
            </a:r>
          </a:p>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Mampu melakukan pemprosesan form di dalam pemrograman PHP.</a:t>
            </a:r>
          </a:p>
        </p:txBody>
      </p:sp>
    </p:spTree>
    <p:extLst>
      <p:ext uri="{BB962C8B-B14F-4D97-AF65-F5344CB8AC3E}">
        <p14:creationId xmlns:p14="http://schemas.microsoft.com/office/powerpoint/2010/main" val="26129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Web Secara Umum</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47F0324A-38B2-40FD-B105-73A6CF325339}"/>
              </a:ext>
            </a:extLst>
          </p:cNvPr>
          <p:cNvGraphicFramePr/>
          <p:nvPr>
            <p:extLst>
              <p:ext uri="{D42A27DB-BD31-4B8C-83A1-F6EECF244321}">
                <p14:modId xmlns:p14="http://schemas.microsoft.com/office/powerpoint/2010/main" val="983326770"/>
              </p:ext>
            </p:extLst>
          </p:nvPr>
        </p:nvGraphicFramePr>
        <p:xfrm>
          <a:off x="2279121" y="2260614"/>
          <a:ext cx="7906279" cy="3982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426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Memproses Form</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5D1BF427-8DCC-4AA8-867E-D2712CB826A0}"/>
              </a:ext>
            </a:extLst>
          </p:cNvPr>
          <p:cNvSpPr txBox="1"/>
          <p:nvPr/>
        </p:nvSpPr>
        <p:spPr>
          <a:xfrm>
            <a:off x="599040" y="1744489"/>
            <a:ext cx="10678075" cy="5693866"/>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Untuk membangun sebuah web dinamis, kita membutuhkan inputan data. Di antara inputan data yang paling dasar dalam halmaan web adalah form.</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Form merupakan sintaks HTML yang berisi kumpulan kolom isian data, misal:</a:t>
            </a:r>
          </a:p>
          <a:p>
            <a:pPr marL="457200" indent="-4572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form login yang berisi isian nama pengguna dan kata sandi.</a:t>
            </a:r>
          </a:p>
          <a:p>
            <a:pPr marL="457200" indent="-4572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form pendaftaran yang berisi isian nama, jenis kelamin, tanggal lahir, alamat dan lain-lain.</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Dalam pembuatan web dinamis, kita bisa melakukan pengiriman data dari form HTML untuk kemudian data tersebut akan diproses lebih lanjut oleh bahasa pemrograman PHP.</a:t>
            </a:r>
          </a:p>
        </p:txBody>
      </p:sp>
    </p:spTree>
    <p:extLst>
      <p:ext uri="{BB962C8B-B14F-4D97-AF65-F5344CB8AC3E}">
        <p14:creationId xmlns:p14="http://schemas.microsoft.com/office/powerpoint/2010/main" val="68843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Metode Memproses Form</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A3E3A454-A6DB-443E-A6BD-E4853D27294B}"/>
              </a:ext>
            </a:extLst>
          </p:cNvPr>
          <p:cNvGraphicFramePr/>
          <p:nvPr>
            <p:extLst>
              <p:ext uri="{D42A27DB-BD31-4B8C-83A1-F6EECF244321}">
                <p14:modId xmlns:p14="http://schemas.microsoft.com/office/powerpoint/2010/main" val="2812042647"/>
              </p:ext>
            </p:extLst>
          </p:nvPr>
        </p:nvGraphicFramePr>
        <p:xfrm>
          <a:off x="2127440" y="1720274"/>
          <a:ext cx="7449079" cy="5063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662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Belajar Memproses Form GET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E242ABDF-28EA-43C8-ABF4-1CE5100CA9B3}"/>
              </a:ext>
            </a:extLst>
          </p:cNvPr>
          <p:cNvSpPr txBox="1"/>
          <p:nvPr/>
        </p:nvSpPr>
        <p:spPr>
          <a:xfrm>
            <a:off x="660124" y="1943456"/>
            <a:ext cx="10678075" cy="3539430"/>
          </a:xfrm>
          <a:prstGeom prst="rect">
            <a:avLst/>
          </a:prstGeom>
          <a:noFill/>
        </p:spPr>
        <p:txBody>
          <a:bodyPr wrap="square">
            <a:spAutoFit/>
          </a:bodyPr>
          <a:lstStyle/>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7D9029"/>
                </a:solidFill>
                <a:effectLst/>
                <a:latin typeface="Consolas" panose="020B0609020204030204" pitchFamily="49" charset="0"/>
              </a:rPr>
              <a:t> method</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"GET"</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Nama</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"text"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"nama"</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Alamat</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textarea</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"alamat"</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textarea</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"submit"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"proses"</a:t>
            </a:r>
            <a:r>
              <a:rPr lang="en-US" sz="2800" b="0">
                <a:solidFill>
                  <a:srgbClr val="7D9029"/>
                </a:solidFill>
                <a:effectLst/>
                <a:latin typeface="Consolas" panose="020B0609020204030204" pitchFamily="49" charset="0"/>
              </a:rPr>
              <a:t> </a:t>
            </a:r>
          </a:p>
          <a:p>
            <a:r>
              <a:rPr lang="en-US" sz="2800">
                <a:solidFill>
                  <a:srgbClr val="7D9029"/>
                </a:solidFill>
                <a:latin typeface="Consolas" panose="020B0609020204030204" pitchFamily="49" charset="0"/>
              </a:rPr>
              <a:t>     </a:t>
            </a:r>
            <a:r>
              <a:rPr lang="en-US" sz="2800" b="0">
                <a:solidFill>
                  <a:srgbClr val="7D9029"/>
                </a:solidFill>
                <a:effectLst/>
                <a:latin typeface="Consolas" panose="020B0609020204030204" pitchFamily="49" charset="0"/>
              </a:rPr>
              <a:t>value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"Simpan"</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137126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Memproses Form GET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C994E634-A56B-44B5-A654-990AAAD3D8B0}"/>
              </a:ext>
            </a:extLst>
          </p:cNvPr>
          <p:cNvSpPr txBox="1"/>
          <p:nvPr/>
        </p:nvSpPr>
        <p:spPr>
          <a:xfrm>
            <a:off x="660124" y="1920240"/>
            <a:ext cx="10678075" cy="4832092"/>
          </a:xfrm>
          <a:prstGeom prst="rect">
            <a:avLst/>
          </a:prstGeom>
          <a:noFill/>
        </p:spPr>
        <p:txBody>
          <a:bodyPr wrap="square">
            <a:spAutoFit/>
          </a:bodyPr>
          <a:lstStyle/>
          <a:p>
            <a:r>
              <a:rPr lang="en-US" sz="2800" b="0">
                <a:solidFill>
                  <a:srgbClr val="212121"/>
                </a:solidFill>
                <a:effectLst/>
                <a:latin typeface="Consolas" panose="020B0609020204030204" pitchFamily="49" charset="0"/>
              </a:rPr>
              <a:t>&lt;?php</a:t>
            </a:r>
          </a:p>
          <a:p>
            <a:r>
              <a:rPr lang="en-US" sz="2800" b="0" i="1">
                <a:solidFill>
                  <a:srgbClr val="408080"/>
                </a:solidFill>
                <a:effectLst/>
                <a:latin typeface="Consolas" panose="020B0609020204030204" pitchFamily="49" charset="0"/>
              </a:rPr>
              <a:t>//memproses form</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$nama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$_GET[</a:t>
            </a:r>
            <a:r>
              <a:rPr lang="en-US" sz="2800" b="0">
                <a:solidFill>
                  <a:srgbClr val="BA2121"/>
                </a:solidFill>
                <a:effectLst/>
                <a:latin typeface="Consolas" panose="020B0609020204030204" pitchFamily="49" charset="0"/>
              </a:rPr>
              <a:t>'nama'</a:t>
            </a:r>
            <a:r>
              <a:rPr lang="en-US" sz="2800" b="0">
                <a:solidFill>
                  <a:srgbClr val="212121"/>
                </a:solidFill>
                <a:effectLst/>
                <a:latin typeface="Consolas" panose="020B0609020204030204" pitchFamily="49" charset="0"/>
              </a:rPr>
              <a:t>];</a:t>
            </a:r>
          </a:p>
          <a:p>
            <a:r>
              <a:rPr lang="en-US" sz="2800" b="0">
                <a:solidFill>
                  <a:srgbClr val="212121"/>
                </a:solidFill>
                <a:effectLst/>
                <a:latin typeface="Consolas" panose="020B0609020204030204" pitchFamily="49" charset="0"/>
              </a:rPr>
              <a:t>$almt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$_GET[</a:t>
            </a:r>
            <a:r>
              <a:rPr lang="en-US" sz="2800" b="0">
                <a:solidFill>
                  <a:srgbClr val="BA2121"/>
                </a:solidFill>
                <a:effectLst/>
                <a:latin typeface="Consolas" panose="020B0609020204030204" pitchFamily="49" charset="0"/>
              </a:rPr>
              <a:t>'alamat'</a:t>
            </a:r>
            <a:r>
              <a:rPr lang="en-US" sz="2800" b="0">
                <a:solidFill>
                  <a:srgbClr val="212121"/>
                </a:solidFill>
                <a:effectLst/>
                <a:latin typeface="Consolas" panose="020B0609020204030204" pitchFamily="49" charset="0"/>
              </a:rPr>
              <a:t>];</a:t>
            </a:r>
          </a:p>
          <a:p>
            <a:r>
              <a:rPr lang="en-US" sz="2800" b="0" i="1">
                <a:solidFill>
                  <a:srgbClr val="408080"/>
                </a:solidFill>
                <a:effectLst/>
                <a:latin typeface="Consolas" panose="020B0609020204030204" pitchFamily="49" charset="0"/>
              </a:rPr>
              <a:t>//tampilkan data jika sudah diproses</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$proses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$_GET[</a:t>
            </a:r>
            <a:r>
              <a:rPr lang="en-US" sz="2800" b="0">
                <a:solidFill>
                  <a:srgbClr val="BA2121"/>
                </a:solidFill>
                <a:effectLst/>
                <a:latin typeface="Consolas" panose="020B0609020204030204" pitchFamily="49" charset="0"/>
              </a:rPr>
              <a:t>'proses'</a:t>
            </a:r>
            <a:r>
              <a:rPr lang="en-US" sz="2800" b="0">
                <a:solidFill>
                  <a:srgbClr val="212121"/>
                </a:solidFill>
                <a:effectLst/>
                <a:latin typeface="Consolas" panose="020B0609020204030204" pitchFamily="49" charset="0"/>
              </a:rPr>
              <a:t>];</a:t>
            </a:r>
          </a:p>
          <a:p>
            <a:r>
              <a:rPr lang="en-US" sz="2800" b="1">
                <a:solidFill>
                  <a:srgbClr val="008000"/>
                </a:solidFill>
                <a:effectLst/>
                <a:latin typeface="Consolas" panose="020B0609020204030204" pitchFamily="49" charset="0"/>
              </a:rPr>
              <a:t>if</a:t>
            </a:r>
            <a:r>
              <a:rPr lang="en-US" sz="2800" b="0">
                <a:solidFill>
                  <a:srgbClr val="212121"/>
                </a:solidFill>
                <a:effectLst/>
                <a:latin typeface="Consolas" panose="020B0609020204030204" pitchFamily="49" charset="0"/>
              </a:rPr>
              <a:t>(</a:t>
            </a:r>
            <a:r>
              <a:rPr lang="en-US" sz="2800" b="0">
                <a:solidFill>
                  <a:srgbClr val="0000FF"/>
                </a:solidFill>
                <a:effectLst/>
                <a:latin typeface="Consolas" panose="020B0609020204030204" pitchFamily="49" charset="0"/>
              </a:rPr>
              <a:t>isset</a:t>
            </a:r>
            <a:r>
              <a:rPr lang="en-US" sz="2800" b="0">
                <a:solidFill>
                  <a:srgbClr val="212121"/>
                </a:solidFill>
                <a:effectLst/>
                <a:latin typeface="Consolas" panose="020B0609020204030204" pitchFamily="49" charset="0"/>
              </a:rPr>
              <a:t>($proses)){</a:t>
            </a:r>
          </a:p>
          <a:p>
            <a:r>
              <a:rPr lang="en-US" sz="2800" b="0">
                <a:solidFill>
                  <a:srgbClr val="212121"/>
                </a:solidFill>
                <a:effectLst/>
                <a:latin typeface="Consolas" panose="020B0609020204030204" pitchFamily="49" charset="0"/>
              </a:rPr>
              <a:t>    </a:t>
            </a:r>
            <a:r>
              <a:rPr lang="en-US" sz="2800" b="0">
                <a:solidFill>
                  <a:srgbClr val="0000FF"/>
                </a:solidFill>
                <a:effectLst/>
                <a:latin typeface="Consolas" panose="020B0609020204030204" pitchFamily="49" charset="0"/>
              </a:rPr>
              <a:t>echo</a:t>
            </a:r>
            <a:r>
              <a:rPr lang="en-US" sz="2800" b="0">
                <a:solidFill>
                  <a:srgbClr val="212121"/>
                </a:solidFill>
                <a:effectLst/>
                <a:latin typeface="Consolas" panose="020B0609020204030204" pitchFamily="49" charset="0"/>
              </a:rPr>
              <a:t> </a:t>
            </a:r>
            <a:r>
              <a:rPr lang="en-US" sz="2800" b="0">
                <a:solidFill>
                  <a:srgbClr val="BA2121"/>
                </a:solidFill>
                <a:effectLst/>
                <a:latin typeface="Consolas" panose="020B0609020204030204" pitchFamily="49" charset="0"/>
              </a:rPr>
              <a:t>'Nama :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$nama</a:t>
            </a:r>
            <a:r>
              <a:rPr lang="en-US" sz="2800" b="1">
                <a:solidFill>
                  <a:srgbClr val="AA22FF"/>
                </a:solidFill>
                <a:effectLst/>
                <a:latin typeface="Consolas" panose="020B0609020204030204" pitchFamily="49" charset="0"/>
              </a:rPr>
              <a: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BA2121"/>
                </a:solidFill>
                <a:effectLst/>
                <a:latin typeface="Consolas" panose="020B0609020204030204" pitchFamily="49" charset="0"/>
              </a:rPr>
              <a:t>'&lt;br/&gt;Alamat :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$almt;</a:t>
            </a:r>
          </a:p>
          <a:p>
            <a:r>
              <a:rPr lang="en-US" sz="2800" b="0">
                <a:solidFill>
                  <a:srgbClr val="212121"/>
                </a:solidFill>
                <a:effectLst/>
                <a:latin typeface="Consolas" panose="020B0609020204030204" pitchFamily="49" charset="0"/>
              </a:rPr>
              <a:t>}    </a:t>
            </a:r>
          </a:p>
          <a:p>
            <a:r>
              <a:rPr lang="en-US" sz="2800" b="0">
                <a:solidFill>
                  <a:srgbClr val="212121"/>
                </a:solidFill>
                <a:effectLst/>
                <a:latin typeface="Consolas" panose="020B0609020204030204" pitchFamily="49" charset="0"/>
              </a:rPr>
              <a:t>?&gt;</a:t>
            </a:r>
          </a:p>
        </p:txBody>
      </p:sp>
    </p:spTree>
    <p:extLst>
      <p:ext uri="{BB962C8B-B14F-4D97-AF65-F5344CB8AC3E}">
        <p14:creationId xmlns:p14="http://schemas.microsoft.com/office/powerpoint/2010/main" val="312089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99518" y="0"/>
            <a:ext cx="11399285"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Menampilkan Data Hasil Proses Form GET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BD821CB8-2F49-4A29-8779-197AD8179BFF}"/>
              </a:ext>
            </a:extLst>
          </p:cNvPr>
          <p:cNvPicPr>
            <a:picLocks noChangeAspect="1"/>
          </p:cNvPicPr>
          <p:nvPr/>
        </p:nvPicPr>
        <p:blipFill>
          <a:blip r:embed="rId3"/>
          <a:stretch>
            <a:fillRect/>
          </a:stretch>
        </p:blipFill>
        <p:spPr>
          <a:xfrm>
            <a:off x="3119244" y="2125785"/>
            <a:ext cx="5759836" cy="3993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3256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4901</TotalTime>
  <Words>984</Words>
  <Application>Microsoft Office PowerPoint</Application>
  <PresentationFormat>Custom</PresentationFormat>
  <Paragraphs>119</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STXinwei</vt:lpstr>
      <vt:lpstr>Arial</vt:lpstr>
      <vt:lpstr>Consolas</vt:lpstr>
      <vt:lpstr>Source Sans Pro</vt:lpstr>
      <vt:lpstr>Source Sans Pro Black</vt:lpstr>
      <vt:lpstr>Source Sans Pro Light</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172</cp:revision>
  <cp:lastPrinted>2020-02-04T05:56:17Z</cp:lastPrinted>
  <dcterms:created xsi:type="dcterms:W3CDTF">2020-03-11T07:55:13Z</dcterms:created>
  <dcterms:modified xsi:type="dcterms:W3CDTF">2022-04-06T07:29:38Z</dcterms:modified>
  <dc:language>en-US</dc:language>
</cp:coreProperties>
</file>