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7" r:id="rId2"/>
    <p:sldMasterId id="2147483714" r:id="rId3"/>
  </p:sldMasterIdLst>
  <p:notesMasterIdLst>
    <p:notesMasterId r:id="rId21"/>
  </p:notesMasterIdLst>
  <p:sldIdLst>
    <p:sldId id="256" r:id="rId4"/>
    <p:sldId id="546" r:id="rId5"/>
    <p:sldId id="278" r:id="rId6"/>
    <p:sldId id="290" r:id="rId7"/>
    <p:sldId id="295" r:id="rId8"/>
    <p:sldId id="296" r:id="rId9"/>
    <p:sldId id="383" r:id="rId10"/>
    <p:sldId id="297" r:id="rId11"/>
    <p:sldId id="292" r:id="rId12"/>
    <p:sldId id="298" r:id="rId13"/>
    <p:sldId id="299" r:id="rId14"/>
    <p:sldId id="547" r:id="rId15"/>
    <p:sldId id="300" r:id="rId16"/>
    <p:sldId id="302" r:id="rId17"/>
    <p:sldId id="303" r:id="rId18"/>
    <p:sldId id="414" r:id="rId19"/>
    <p:sldId id="357" r:id="rId20"/>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329BCD-4396-421D-B277-49EC423D8DA1}">
          <p14:sldIdLst>
            <p14:sldId id="256"/>
            <p14:sldId id="546"/>
            <p14:sldId id="278"/>
            <p14:sldId id="290"/>
            <p14:sldId id="295"/>
            <p14:sldId id="296"/>
            <p14:sldId id="383"/>
            <p14:sldId id="297"/>
            <p14:sldId id="292"/>
            <p14:sldId id="298"/>
            <p14:sldId id="299"/>
            <p14:sldId id="547"/>
            <p14:sldId id="300"/>
            <p14:sldId id="302"/>
            <p14:sldId id="303"/>
            <p14:sldId id="414"/>
            <p14:sldId id="357"/>
          </p14:sldIdLst>
        </p14:section>
      </p14:sectionLst>
    </p:ext>
    <p:ext uri="{EFAFB233-063F-42B5-8137-9DF3F51BA10A}">
      <p15:sldGuideLst xmlns:p15="http://schemas.microsoft.com/office/powerpoint/2012/main">
        <p15:guide id="1" orient="horz" pos="2381" userDrawn="1">
          <p15:clr>
            <a:srgbClr val="A4A3A4"/>
          </p15:clr>
        </p15:guide>
        <p15:guide id="2" pos="37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srul" initials="n" lastIdx="1" clrIdx="0">
    <p:extLst>
      <p:ext uri="{19B8F6BF-5375-455C-9EA6-DF929625EA0E}">
        <p15:presenceInfo xmlns:p15="http://schemas.microsoft.com/office/powerpoint/2012/main" userId="nasr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autoAdjust="0"/>
    <p:restoredTop sz="78405" autoAdjust="0"/>
  </p:normalViewPr>
  <p:slideViewPr>
    <p:cSldViewPr snapToGrid="0">
      <p:cViewPr varScale="1">
        <p:scale>
          <a:sx n="45" d="100"/>
          <a:sy n="45" d="100"/>
        </p:scale>
        <p:origin x="1362" y="66"/>
      </p:cViewPr>
      <p:guideLst>
        <p:guide orient="horz" pos="2381"/>
        <p:guide pos="37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819"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819" y="129263"/>
        <a:ext cx="3196552" cy="1917931"/>
      </dsp:txXfrm>
    </dsp:sp>
    <dsp:sp modelId="{A87BF6F2-DF1E-4054-B3D9-5A796278EB4F}">
      <dsp:nvSpPr>
        <dsp:cNvPr id="0" name=""/>
        <dsp:cNvSpPr/>
      </dsp:nvSpPr>
      <dsp:spPr>
        <a:xfrm>
          <a:off x="3517027"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129263"/>
        <a:ext cx="3196552" cy="1917931"/>
      </dsp:txXfrm>
    </dsp:sp>
    <dsp:sp modelId="{E1688ABB-9B7B-450A-AC3B-DC709204A2DC}">
      <dsp:nvSpPr>
        <dsp:cNvPr id="0" name=""/>
        <dsp:cNvSpPr/>
      </dsp:nvSpPr>
      <dsp:spPr>
        <a:xfrm>
          <a:off x="819"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819" y="2366850"/>
        <a:ext cx="3196552" cy="1917931"/>
      </dsp:txXfrm>
    </dsp:sp>
    <dsp:sp modelId="{E852AFCB-1EDC-479B-AFC9-C72B243D0770}">
      <dsp:nvSpPr>
        <dsp:cNvPr id="0" name=""/>
        <dsp:cNvSpPr/>
      </dsp:nvSpPr>
      <dsp:spPr>
        <a:xfrm>
          <a:off x="3517027"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2366850"/>
        <a:ext cx="3196552" cy="19179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id-ID" sz="1800" b="0" strike="noStrike" spc="-1">
                <a:solidFill>
                  <a:srgbClr val="000000"/>
                </a:solidFill>
                <a:latin typeface="Arial"/>
              </a:rPr>
              <a:t>Click to move the slide</a:t>
            </a:r>
          </a:p>
        </p:txBody>
      </p:sp>
      <p:sp>
        <p:nvSpPr>
          <p:cNvPr id="118" name="PlaceHolder 2"/>
          <p:cNvSpPr>
            <a:spLocks noGrp="1"/>
          </p:cNvSpPr>
          <p:nvPr>
            <p:ph type="body"/>
          </p:nvPr>
        </p:nvSpPr>
        <p:spPr>
          <a:xfrm>
            <a:off x="756000" y="5078520"/>
            <a:ext cx="6047640" cy="4811040"/>
          </a:xfrm>
          <a:prstGeom prst="rect">
            <a:avLst/>
          </a:prstGeom>
        </p:spPr>
        <p:txBody>
          <a:bodyPr lIns="0" tIns="0" rIns="0" bIns="0">
            <a:noAutofit/>
          </a:bodyPr>
          <a:lstStyle/>
          <a:p>
            <a:r>
              <a:rPr lang="id-ID" sz="2000" b="0" strike="noStrike" spc="-1">
                <a:latin typeface="Arial"/>
              </a:rPr>
              <a:t>Click to edit the notes format</a:t>
            </a:r>
          </a:p>
        </p:txBody>
      </p:sp>
      <p:sp>
        <p:nvSpPr>
          <p:cNvPr id="119" name="PlaceHolder 3"/>
          <p:cNvSpPr>
            <a:spLocks noGrp="1"/>
          </p:cNvSpPr>
          <p:nvPr>
            <p:ph type="hdr"/>
          </p:nvPr>
        </p:nvSpPr>
        <p:spPr>
          <a:xfrm>
            <a:off x="0" y="0"/>
            <a:ext cx="3280680" cy="534240"/>
          </a:xfrm>
          <a:prstGeom prst="rect">
            <a:avLst/>
          </a:prstGeom>
        </p:spPr>
        <p:txBody>
          <a:bodyPr lIns="0" tIns="0" rIns="0" bIns="0">
            <a:noAutofit/>
          </a:bodyPr>
          <a:lstStyle/>
          <a:p>
            <a:r>
              <a:rPr lang="id-ID" sz="1400" b="0" strike="noStrike" spc="-1">
                <a:latin typeface="Times New Roman"/>
              </a:rPr>
              <a:t>&lt;header&gt;</a:t>
            </a:r>
          </a:p>
        </p:txBody>
      </p:sp>
      <p:sp>
        <p:nvSpPr>
          <p:cNvPr id="12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id-ID" sz="1400" b="0" strike="noStrike" spc="-1">
                <a:latin typeface="Times New Roman"/>
              </a:rPr>
              <a:t>&lt;date/time&gt;</a:t>
            </a:r>
          </a:p>
        </p:txBody>
      </p:sp>
      <p:sp>
        <p:nvSpPr>
          <p:cNvPr id="12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id-ID" sz="1400" b="0" strike="noStrike" spc="-1">
                <a:latin typeface="Times New Roman"/>
              </a:rPr>
              <a:t>&lt;footer&gt;</a:t>
            </a:r>
          </a:p>
        </p:txBody>
      </p:sp>
      <p:sp>
        <p:nvSpPr>
          <p:cNvPr id="12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65A2962-0C7B-47AA-BB82-484C477958EA}" type="slidenum">
              <a:rPr lang="id-ID" sz="1400" b="0" strike="noStrike" spc="-1">
                <a:latin typeface="Times New Roman"/>
              </a:rPr>
              <a:t>‹#›</a:t>
            </a:fld>
            <a:endParaRPr lang="id-ID"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lvl="0" algn="just">
              <a:lnSpc>
                <a:spcPct val="150000"/>
              </a:lnSpc>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Setelah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mendesign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layout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grid system bootstrap,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langkah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selajutnya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err="1">
                <a:solidFill>
                  <a:schemeClr val="tx1"/>
                </a:solidFill>
                <a:effectLst/>
                <a:latin typeface="Times New Roman" panose="02020603050405020304" pitchFamily="18" charset="0"/>
                <a:ea typeface="+mn-ea"/>
                <a:cs typeface="Times New Roman" panose="02020603050405020304" pitchFamily="18" charset="0"/>
              </a:rPr>
              <a:t>membuat</a:t>
            </a:r>
            <a:r>
              <a:rPr lang="en-US" sz="1200" kern="1200">
                <a:solidFill>
                  <a:schemeClr val="tx1"/>
                </a:solidFill>
                <a:effectLst/>
                <a:latin typeface="Times New Roman" panose="02020603050405020304" pitchFamily="18" charset="0"/>
                <a:ea typeface="+mn-ea"/>
                <a:cs typeface="Times New Roman" panose="02020603050405020304" pitchFamily="18" charset="0"/>
              </a:rPr>
              <a:t> file index.php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langkah-langkah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lvl="0" algn="just">
              <a:lnSpc>
                <a:spcPct val="150000"/>
              </a:lnSpc>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lvl="0" indent="-171450" algn="just">
              <a:lnSpc>
                <a:spcPct val="150000"/>
              </a:lnSpc>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Potonglah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bagian-bagian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kecil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layout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kern="1200">
                <a:solidFill>
                  <a:schemeClr val="tx1"/>
                </a:solidFill>
                <a:effectLst/>
                <a:latin typeface="Times New Roman" panose="02020603050405020304" pitchFamily="18" charset="0"/>
                <a:ea typeface="+mn-ea"/>
                <a:cs typeface="Times New Roman" panose="02020603050405020304" pitchFamily="18" charset="0"/>
              </a:rPr>
              <a:t>header.php. menu.php, sidebar.php, main.php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dan </a:t>
            </a:r>
            <a:r>
              <a:rPr lang="en-US" sz="1200" kern="1200">
                <a:solidFill>
                  <a:schemeClr val="tx1"/>
                </a:solidFill>
                <a:effectLst/>
                <a:latin typeface="Times New Roman" panose="02020603050405020304" pitchFamily="18" charset="0"/>
                <a:ea typeface="+mn-ea"/>
                <a:cs typeface="Times New Roman" panose="02020603050405020304" pitchFamily="18" charset="0"/>
              </a:rPr>
              <a:t>footer.php.</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id-ID" sz="1200" kern="1200" dirty="0">
                <a:solidFill>
                  <a:schemeClr val="tx1"/>
                </a:solidFill>
                <a:effectLst/>
                <a:latin typeface="Times New Roman" panose="02020603050405020304" pitchFamily="18" charset="0"/>
                <a:ea typeface="+mn-ea"/>
                <a:cs typeface="Times New Roman" panose="02020603050405020304" pitchFamily="18" charset="0"/>
              </a:rPr>
              <a:t>Setelah menjadi bagian-bagian file kecil, langkah selanjutnya adalah menyatukan kembali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potongan-potongan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file php.</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Potongan-potongan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file html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disatukan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kembali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id-ID" sz="1200" kern="1200" dirty="0">
                <a:solidFill>
                  <a:schemeClr val="tx1"/>
                </a:solidFill>
                <a:effectLst/>
                <a:latin typeface="Times New Roman" panose="02020603050405020304" pitchFamily="18" charset="0"/>
                <a:ea typeface="+mn-ea"/>
                <a:cs typeface="Times New Roman" panose="02020603050405020304" pitchFamily="18" charset="0"/>
              </a:rPr>
              <a:t>di halaman utama dengan nama file misalnya </a:t>
            </a:r>
            <a:r>
              <a:rPr lang="id-ID" sz="1200" kern="1200">
                <a:solidFill>
                  <a:schemeClr val="tx1"/>
                </a:solidFill>
                <a:effectLst/>
                <a:latin typeface="Times New Roman" panose="02020603050405020304" pitchFamily="18" charset="0"/>
                <a:ea typeface="+mn-ea"/>
                <a:cs typeface="Times New Roman" panose="02020603050405020304" pitchFamily="18" charset="0"/>
              </a:rPr>
              <a:t>index.</a:t>
            </a:r>
            <a:r>
              <a:rPr lang="en-US" sz="1200" kern="1200">
                <a:solidFill>
                  <a:schemeClr val="tx1"/>
                </a:solidFill>
                <a:effectLst/>
                <a:latin typeface="Times New Roman" panose="02020603050405020304" pitchFamily="18" charset="0"/>
                <a:ea typeface="+mn-ea"/>
                <a:cs typeface="Times New Roman" panose="02020603050405020304" pitchFamily="18" charset="0"/>
              </a:rPr>
              <a:t>php</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9842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lvl="0">
              <a:lnSpc>
                <a:spcPct val="150000"/>
              </a:lnSpc>
            </a:pPr>
            <a:r>
              <a:rPr lang="en-US" sz="1200" kern="1200">
                <a:solidFill>
                  <a:schemeClr val="tx1"/>
                </a:solidFill>
                <a:effectLst/>
                <a:latin typeface="Times New Roman" panose="02020603050405020304" pitchFamily="18" charset="0"/>
                <a:ea typeface="+mn-ea"/>
                <a:cs typeface="Times New Roman" panose="02020603050405020304" pitchFamily="18" charset="0"/>
              </a:rPr>
              <a:t>Kode paling  atas salah satu terdapat file css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berfungsi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memanggil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css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framework bootstrap.</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874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lvl="0">
              <a:lnSpc>
                <a:spcPct val="150000"/>
              </a:lnSpc>
            </a:pPr>
            <a:r>
              <a:rPr lang="en-US" sz="1200" kern="1200">
                <a:solidFill>
                  <a:schemeClr val="tx1"/>
                </a:solidFill>
                <a:effectLst/>
                <a:latin typeface="Times New Roman" panose="02020603050405020304" pitchFamily="18" charset="0"/>
                <a:ea typeface="+mn-ea"/>
                <a:cs typeface="Times New Roman" panose="02020603050405020304" pitchFamily="18" charset="0"/>
              </a:rPr>
              <a:t>Anda dapat mengubah tema css bootstrap dengan mendownload file boostrap.min.css di laman https://bootswatch.com/ </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53616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lvl="0">
              <a:lnSpc>
                <a:spcPct val="150000"/>
              </a:lnSpc>
              <a:spcBef>
                <a:spcPts val="0"/>
              </a:spcBef>
              <a:spcAft>
                <a:spcPts val="0"/>
              </a:spcAft>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Begitu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pula di bagian bawah html ada pemanggilan file-file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javascript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framework bootstrap </a:t>
            </a:r>
            <a:r>
              <a:rPr lang="en-US" sz="1200" kern="1200" err="1">
                <a:solidFill>
                  <a:schemeClr val="tx1"/>
                </a:solidFill>
                <a:effectLst/>
                <a:latin typeface="Times New Roman" panose="02020603050405020304" pitchFamily="18" charset="0"/>
                <a:ea typeface="+mn-ea"/>
                <a:cs typeface="Times New Roman" panose="02020603050405020304" pitchFamily="18" charset="0"/>
              </a:rPr>
              <a:t>yaitu</a:t>
            </a:r>
            <a:r>
              <a:rPr lang="en-US" sz="1200" kern="1200">
                <a:solidFill>
                  <a:schemeClr val="tx1"/>
                </a:solidFill>
                <a:effectLst/>
                <a:latin typeface="Times New Roman" panose="02020603050405020304" pitchFamily="18" charset="0"/>
                <a:ea typeface="+mn-ea"/>
                <a:cs typeface="Times New Roman" panose="02020603050405020304" pitchFamily="18" charset="0"/>
              </a:rPr>
              <a:t>:</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lvl="0" indent="-171450">
              <a:lnSpc>
                <a:spcPct val="150000"/>
              </a:lnSpc>
              <a:spcBef>
                <a:spcPts val="0"/>
              </a:spcBef>
              <a:spcAft>
                <a:spcPts val="0"/>
              </a:spcAft>
              <a:buFont typeface="Arial" panose="020B0604020202020204" pitchFamily="34" charset="0"/>
              <a:buChar char="•"/>
            </a:pPr>
            <a:r>
              <a:rPr lang="en-US" sz="1200" kern="1200">
                <a:solidFill>
                  <a:schemeClr val="tx1"/>
                </a:solidFill>
                <a:effectLst/>
                <a:latin typeface="Times New Roman" panose="02020603050405020304" pitchFamily="18" charset="0"/>
                <a:ea typeface="+mn-ea"/>
                <a:cs typeface="Times New Roman" panose="02020603050405020304" pitchFamily="18" charset="0"/>
              </a:rPr>
              <a:t>popper.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min</a:t>
            </a:r>
            <a:r>
              <a:rPr lang="en-US" sz="1200" kern="1200">
                <a:solidFill>
                  <a:schemeClr val="tx1"/>
                </a:solidFill>
                <a:effectLst/>
                <a:latin typeface="Times New Roman" panose="02020603050405020304" pitchFamily="18" charset="0"/>
                <a:ea typeface="+mn-ea"/>
                <a:cs typeface="Times New Roman" panose="02020603050405020304" pitchFamily="18" charset="0"/>
              </a:rPr>
              <a:t>.js</a:t>
            </a:r>
          </a:p>
          <a:p>
            <a:pPr marL="171450" lvl="0" indent="-171450">
              <a:lnSpc>
                <a:spcPct val="150000"/>
              </a:lnSpc>
              <a:spcBef>
                <a:spcPts val="0"/>
              </a:spcBef>
              <a:spcAft>
                <a:spcPts val="0"/>
              </a:spcAft>
              <a:buFont typeface="Arial" panose="020B0604020202020204" pitchFamily="34" charset="0"/>
              <a:buChar char="•"/>
            </a:pPr>
            <a:r>
              <a:rPr lang="en-US" sz="1200" kern="1200">
                <a:solidFill>
                  <a:schemeClr val="tx1"/>
                </a:solidFill>
                <a:effectLst/>
                <a:latin typeface="Times New Roman" panose="02020603050405020304" pitchFamily="18" charset="0"/>
                <a:ea typeface="+mn-ea"/>
                <a:cs typeface="Times New Roman" panose="02020603050405020304" pitchFamily="18" charset="0"/>
              </a:rPr>
              <a:t>bootstrap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.min</a:t>
            </a:r>
            <a:r>
              <a:rPr lang="en-US" sz="1200" kern="1200">
                <a:solidFill>
                  <a:schemeClr val="tx1"/>
                </a:solidFill>
                <a:effectLst/>
                <a:latin typeface="Times New Roman" panose="02020603050405020304" pitchFamily="18" charset="0"/>
                <a:ea typeface="+mn-ea"/>
                <a:cs typeface="Times New Roman" panose="02020603050405020304" pitchFamily="18" charset="0"/>
              </a:rPr>
              <a:t>.js</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42953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lvl="0">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Langkah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err="1">
                <a:solidFill>
                  <a:schemeClr val="tx1"/>
                </a:solidFill>
                <a:effectLst/>
                <a:latin typeface="Times New Roman" panose="02020603050405020304" pitchFamily="18" charset="0"/>
                <a:ea typeface="+mn-ea"/>
                <a:cs typeface="Times New Roman" panose="02020603050405020304" pitchFamily="18" charset="0"/>
              </a:rPr>
              <a:t>adalah</a:t>
            </a:r>
            <a:r>
              <a:rPr lang="en-US" sz="1200" kern="1200">
                <a:solidFill>
                  <a:schemeClr val="tx1"/>
                </a:solidFill>
                <a:effectLst/>
                <a:latin typeface="Times New Roman" panose="02020603050405020304" pitchFamily="18" charset="0"/>
                <a:ea typeface="+mn-ea"/>
                <a:cs typeface="Times New Roman" panose="02020603050405020304" pitchFamily="18" charset="0"/>
              </a:rPr>
              <a:t> memetakan request pada url dengan menambahkan logika pada file main.php</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30998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lvl="0">
              <a:lnSpc>
                <a:spcPct val="150000"/>
              </a:lnSpc>
              <a:spcBef>
                <a:spcPts val="0"/>
              </a:spcBef>
              <a:spcAft>
                <a:spcPts val="0"/>
              </a:spcAft>
            </a:pPr>
            <a:r>
              <a:rPr lang="en-US" sz="1200" kern="1200">
                <a:solidFill>
                  <a:schemeClr val="tx1"/>
                </a:solidFill>
                <a:effectLst/>
                <a:latin typeface="Times New Roman" panose="02020603050405020304" pitchFamily="18" charset="0"/>
                <a:ea typeface="+mn-ea"/>
                <a:cs typeface="Times New Roman" panose="02020603050405020304" pitchFamily="18" charset="0"/>
              </a:rPr>
              <a:t>Setelah memetakan urls pada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project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langkah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kern="1200">
                <a:solidFill>
                  <a:schemeClr val="tx1"/>
                </a:solidFill>
                <a:effectLst/>
                <a:latin typeface="Times New Roman" panose="02020603050405020304" pitchFamily="18" charset="0"/>
                <a:ea typeface="+mn-ea"/>
                <a:cs typeface="Times New Roman" panose="02020603050405020304" pitchFamily="18" charset="0"/>
              </a:rPr>
              <a:t> menambahkan link menu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web dengan penjelasan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tx1"/>
                </a:solidFill>
                <a:effectLst/>
                <a:latin typeface="Times New Roman" panose="02020603050405020304" pitchFamily="18" charset="0"/>
                <a:ea typeface="+mn-ea"/>
                <a:cs typeface="Times New Roman" panose="02020603050405020304" pitchFamily="18" charset="0"/>
              </a:rPr>
              <a:t>index.php?hal=home berarti Ketika klik link home akan diarahkan ke halaman home.php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tx1"/>
                </a:solidFill>
                <a:effectLst/>
                <a:latin typeface="Times New Roman" panose="02020603050405020304" pitchFamily="18" charset="0"/>
                <a:ea typeface="+mn-ea"/>
                <a:cs typeface="Times New Roman" panose="02020603050405020304" pitchFamily="18" charset="0"/>
              </a:rPr>
              <a:t>index.php?hal=about berarti Ketika klik link home akan diarahkan ke halaman aboutphp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2554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Mencetak data hasil looping for di web browser:</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Bukalah web browser favorit Anda</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Pada URL web browser ketikkan: localhost/landingpage</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Selamat Anda sudah berhasil melayout web menggunakan RWD Bootstrap.</a:t>
            </a:r>
            <a:endParaRPr lang="en-US" sz="12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733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kesempatan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kali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kita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layout web Responsive Web Design (RWD)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Boostrap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komponen-komponen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HTML5</a:t>
            </a: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CSS3</a:t>
            </a: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jQuery</a:t>
            </a:r>
          </a:p>
          <a:p>
            <a:pPr marL="171450" indent="-171450" fontAlgn="base">
              <a:lnSpc>
                <a:spcPct val="150000"/>
              </a:lnSpc>
              <a:buFont typeface="Arial" panose="020B0604020202020204" pitchFamily="34" charset="0"/>
              <a:buChar cha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Bootstrap </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Fontawesome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(optional)</a:t>
            </a:r>
          </a:p>
        </p:txBody>
      </p:sp>
    </p:spTree>
    <p:extLst>
      <p:ext uri="{BB962C8B-B14F-4D97-AF65-F5344CB8AC3E}">
        <p14:creationId xmlns:p14="http://schemas.microsoft.com/office/powerpoint/2010/main" val="2361726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00000"/>
              </a:lnSpc>
              <a:spcBef>
                <a:spcPts val="0"/>
              </a:spcBef>
              <a:spcAft>
                <a:spcPts val="0"/>
              </a:spcAft>
            </a:pPr>
            <a:r>
              <a:rPr lang="en-US" sz="1200" kern="1200">
                <a:solidFill>
                  <a:schemeClr val="tx1"/>
                </a:solidFill>
                <a:effectLst/>
                <a:latin typeface="Times New Roman" panose="02020603050405020304" pitchFamily="18" charset="0"/>
                <a:ea typeface="+mn-ea"/>
                <a:cs typeface="Times New Roman" panose="02020603050405020304" pitchFamily="18" charset="0"/>
              </a:rPr>
              <a:t>Framework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Bootstrap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didukung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tehik-tenik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RWD,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dukungan-dukungan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terhadap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responsive framework :</a:t>
            </a:r>
          </a:p>
          <a:p>
            <a:pPr algn="just">
              <a:lnSpc>
                <a:spcPct val="100000"/>
              </a:lnSpc>
              <a:spcBef>
                <a:spcPts val="0"/>
              </a:spcBef>
              <a:spcAft>
                <a:spcPts val="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lvl="0" indent="-171450" algn="just">
              <a:lnSpc>
                <a:spcPct val="100000"/>
              </a:lnSpc>
              <a:spcBef>
                <a:spcPts val="0"/>
              </a:spcBef>
              <a:spcAft>
                <a:spcPts val="0"/>
              </a:spcAft>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Kumpulan library DHTML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pengembangan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website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responsive</a:t>
            </a:r>
          </a:p>
          <a:p>
            <a:pPr marL="171450" indent="-171450" algn="just">
              <a:lnSpc>
                <a:spcPct val="100000"/>
              </a:lnSpc>
              <a:spcBef>
                <a:spcPts val="0"/>
              </a:spcBef>
              <a:spcAft>
                <a:spcPts val="0"/>
              </a:spcAft>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web design</a:t>
            </a:r>
          </a:p>
          <a:p>
            <a:pPr marL="171450" lvl="0" indent="-171450" algn="just">
              <a:lnSpc>
                <a:spcPct val="100000"/>
              </a:lnSpc>
              <a:spcBef>
                <a:spcPts val="0"/>
              </a:spcBef>
              <a:spcAft>
                <a:spcPts val="0"/>
              </a:spcAft>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Framework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meyediakan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styling CSS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teknik-teknik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RWD</a:t>
            </a:r>
          </a:p>
          <a:p>
            <a:pPr marL="171450" lvl="0" indent="-171450" algn="just">
              <a:lnSpc>
                <a:spcPct val="100000"/>
              </a:lnSpc>
              <a:spcBef>
                <a:spcPts val="0"/>
              </a:spcBef>
              <a:spcAft>
                <a:spcPts val="0"/>
              </a:spcAft>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Framework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dilengkapi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library JavaScript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RWD</a:t>
            </a:r>
          </a:p>
        </p:txBody>
      </p:sp>
    </p:spTree>
    <p:extLst>
      <p:ext uri="{BB962C8B-B14F-4D97-AF65-F5344CB8AC3E}">
        <p14:creationId xmlns:p14="http://schemas.microsoft.com/office/powerpoint/2010/main" val="349913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Langkah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layout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web adalah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mend</a:t>
            </a:r>
            <a:r>
              <a:rPr lang="id-ID" sz="1200" kern="1200" dirty="0">
                <a:solidFill>
                  <a:schemeClr val="tx1"/>
                </a:solidFill>
                <a:effectLst/>
                <a:latin typeface="Times New Roman" panose="02020603050405020304" pitchFamily="18" charset="0"/>
                <a:ea typeface="+mn-ea"/>
                <a:cs typeface="Times New Roman" panose="02020603050405020304" pitchFamily="18" charset="0"/>
              </a:rPr>
              <a:t>ownload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komponen-komponen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 RWD Bootstrap </a:t>
            </a:r>
            <a:r>
              <a:rPr lang="id-ID" sz="1200" kern="1200" dirty="0">
                <a:solidFill>
                  <a:schemeClr val="tx1"/>
                </a:solidFill>
                <a:effectLst/>
                <a:latin typeface="Times New Roman" panose="02020603050405020304" pitchFamily="18" charset="0"/>
                <a:ea typeface="+mn-ea"/>
                <a:cs typeface="Times New Roman" panose="02020603050405020304" pitchFamily="18" charset="0"/>
              </a:rPr>
              <a:t>dari laman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resminya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di </a:t>
            </a:r>
            <a:r>
              <a:rPr lang="id-ID" sz="1200" kern="1200" dirty="0">
                <a:solidFill>
                  <a:schemeClr val="tx1"/>
                </a:solidFill>
                <a:effectLst/>
                <a:latin typeface="Times New Roman" panose="02020603050405020304" pitchFamily="18" charset="0"/>
                <a:ea typeface="+mn-ea"/>
                <a:cs typeface="Times New Roman" panose="02020603050405020304" pitchFamily="18" charset="0"/>
              </a:rPr>
              <a:t>https://getbootstrap.com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mendapatkan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layout web </a:t>
            </a:r>
            <a:r>
              <a:rPr lang="en-US" sz="1200" kern="120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a:solidFill>
                  <a:schemeClr val="tx1"/>
                </a:solidFill>
                <a:effectLst/>
                <a:latin typeface="Times New Roman" panose="02020603050405020304" pitchFamily="18" charset="0"/>
                <a:ea typeface="+mn-ea"/>
                <a:cs typeface="Times New Roman" panose="02020603050405020304" pitchFamily="18" charset="0"/>
              </a:rPr>
              <a:t> sstem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grid.</a:t>
            </a:r>
          </a:p>
          <a:p>
            <a:pPr>
              <a:lnSpc>
                <a:spcPct val="150000"/>
              </a:lnSpc>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grid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memudahkan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kita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elemen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Zaman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kebanyakan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table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letaknya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Sekarang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Karena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kurang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efektif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SEO friendly</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website zaman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sekarang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CSS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letaknya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grid di Bootstrap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mengadopsi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konsep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Karena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Kita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Kelas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kita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terapkan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&lt;div&gt;.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dimaksud</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Kelas .container</a:t>
            </a:r>
          </a:p>
          <a:p>
            <a:pPr marL="17145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Kelas .row</a:t>
            </a:r>
          </a:p>
          <a:p>
            <a:pPr marL="17145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Kelas .col-*</a:t>
            </a:r>
          </a:p>
          <a:p>
            <a:pPr>
              <a:lnSpc>
                <a:spcPct val="150000"/>
              </a:lnSpc>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3205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Kelas .container</a:t>
            </a:r>
          </a:p>
          <a:p>
            <a:pPr marL="0">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Kelas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kontainer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membungkus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konten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Kelas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&lt;table&gt;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.container: (1) Kelas .container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ukuran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(fixed)</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(2)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.container-fluid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ukuran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a:t>
            </a:r>
          </a:p>
          <a:p>
            <a:pPr marL="0">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Kelas .row</a:t>
            </a:r>
          </a:p>
          <a:p>
            <a:pPr marL="0">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.container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.row.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baris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dibandungkan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&lt;tr&gt;. Kita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elemen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div</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row</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kontainer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marL="0">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Kelas .col-*</a:t>
            </a:r>
          </a:p>
          <a:p>
            <a:pPr marL="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elemen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row</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kolom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dibandingkan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&lt;td&gt;. Kelas .col-*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ukuran-ukuran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col-</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xs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(Extra Small)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layar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kecil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sng" kern="1200" dirty="0" err="1">
                <a:solidFill>
                  <a:schemeClr val="tx1"/>
                </a:solidFill>
                <a:effectLst/>
                <a:latin typeface="Times New Roman" panose="02020603050405020304" pitchFamily="18" charset="0"/>
                <a:ea typeface="+mn-ea"/>
                <a:cs typeface="Times New Roman" panose="02020603050405020304" pitchFamily="18" charset="0"/>
              </a:rPr>
              <a:t>ponsel</a:t>
            </a:r>
            <a:r>
              <a:rPr lang="en-US" sz="1200" b="0" i="0" u="sng"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col-</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(Small)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layar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agak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kecil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sng" kern="1200" dirty="0">
                <a:solidFill>
                  <a:schemeClr val="tx1"/>
                </a:solidFill>
                <a:effectLst/>
                <a:latin typeface="Times New Roman" panose="02020603050405020304" pitchFamily="18" charset="0"/>
                <a:ea typeface="+mn-ea"/>
                <a:cs typeface="Times New Roman" panose="02020603050405020304" pitchFamily="18" charset="0"/>
              </a:rPr>
              <a:t>tablet</a:t>
            </a:r>
            <a:r>
              <a:rPr lang="en-US" sz="1200" b="0" i="0" u="sng"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col-md-*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(medium)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layar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sng" kern="1200" dirty="0">
                <a:solidFill>
                  <a:schemeClr val="tx1"/>
                </a:solidFill>
                <a:effectLst/>
                <a:latin typeface="Times New Roman" panose="02020603050405020304" pitchFamily="18" charset="0"/>
                <a:ea typeface="+mn-ea"/>
                <a:cs typeface="Times New Roman" panose="02020603050405020304" pitchFamily="18" charset="0"/>
              </a:rPr>
              <a:t>laptop</a:t>
            </a:r>
            <a:r>
              <a:rPr lang="en-US" sz="1200" b="0" i="0" u="sng"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col-lg-*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(Large)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layar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sng"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1" i="0" u="sng" kern="1200" dirty="0">
                <a:solidFill>
                  <a:schemeClr val="tx1"/>
                </a:solidFill>
                <a:effectLst/>
                <a:latin typeface="Times New Roman" panose="02020603050405020304" pitchFamily="18" charset="0"/>
                <a:ea typeface="+mn-ea"/>
                <a:cs typeface="Times New Roman" panose="02020603050405020304" pitchFamily="18" charset="0"/>
              </a:rPr>
              <a:t> (PC)</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0515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a:lnSpc>
                <a:spcPct val="150000"/>
              </a:lnSpc>
              <a:spcBef>
                <a:spcPts val="0"/>
              </a:spcBef>
              <a:spcAft>
                <a:spcPts val="0"/>
              </a:spcAft>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Setelah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memahami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konsep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container RWD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Boostrap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melayout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web dengan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system grid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bawaan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framework Bootstrap.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kita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layout web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settingan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marL="0">
              <a:lnSpc>
                <a:spcPct val="150000"/>
              </a:lnSpc>
              <a:spcBef>
                <a:spcPts val="0"/>
              </a:spcBef>
              <a:spcAft>
                <a:spcPts val="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171450">
              <a:lnSpc>
                <a:spcPct val="150000"/>
              </a:lnSpc>
              <a:spcBef>
                <a:spcPts val="0"/>
              </a:spcBef>
              <a:spcAft>
                <a:spcPts val="0"/>
              </a:spcAft>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header.php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(12 grid): grid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banner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menu.php(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12 grid): grid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menu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sidebar.php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(3 grid): grid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content sidebar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main.php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(9 grid): grid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bersifat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dinamis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hasil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hyperlink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menu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footer.php </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(12 grid): grid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content footer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web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65220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fontAlgn="base">
              <a:lnSpc>
                <a:spcPct val="150000"/>
              </a:lnSpc>
            </a:pPr>
            <a:r>
              <a:rPr lang="en-US" sz="1200" b="0" i="0" kern="1200">
                <a:solidFill>
                  <a:schemeClr val="tx1"/>
                </a:solidFill>
                <a:effectLst/>
                <a:latin typeface="Times New Roman" panose="02020603050405020304" pitchFamily="18" charset="0"/>
                <a:ea typeface="+mn-ea"/>
                <a:cs typeface="Times New Roman" panose="02020603050405020304" pitchFamily="18" charset="0"/>
              </a:rPr>
              <a:t>Di dalam terdapat kumpulan potongan-potongan layout web dan folder-folder pendukung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pengembangan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RWD Bootstrap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a:t>
            </a:r>
            <a:r>
              <a:rPr lang="en-US" sz="1200" b="0" i="0" kern="1200">
                <a:solidFill>
                  <a:schemeClr val="tx1"/>
                </a:solidFill>
                <a:effectLst/>
                <a:latin typeface="Times New Roman" panose="02020603050405020304" pitchFamily="18" charset="0"/>
                <a:ea typeface="+mn-ea"/>
                <a:cs typeface="Times New Roman" panose="02020603050405020304" pitchFamily="18" charset="0"/>
              </a:rPr>
              <a:t>ss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a:solidFill>
                  <a:schemeClr val="tx1"/>
                </a:solidFill>
                <a:effectLst/>
                <a:latin typeface="Times New Roman" panose="02020603050405020304" pitchFamily="18" charset="0"/>
                <a:ea typeface="+mn-ea"/>
                <a:cs typeface="Times New Roman" panose="02020603050405020304" pitchFamily="18" charset="0"/>
              </a:rPr>
              <a:t>CSS3 </a:t>
            </a:r>
          </a:p>
          <a:p>
            <a:pPr marL="171450" indent="-171450" fontAlgn="base">
              <a:lnSpc>
                <a:spcPct val="150000"/>
              </a:lnSpc>
              <a:buFont typeface="Arial" panose="020B0604020202020204" pitchFamily="34" charset="0"/>
              <a:buChar cha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images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fontAlgn="base">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a:t>
            </a:r>
            <a:r>
              <a:rPr lang="en-US" sz="1200" b="0" i="0" kern="1200">
                <a:solidFill>
                  <a:schemeClr val="tx1"/>
                </a:solidFill>
                <a:effectLst/>
                <a:latin typeface="Times New Roman" panose="02020603050405020304" pitchFamily="18" charset="0"/>
                <a:ea typeface="+mn-ea"/>
                <a:cs typeface="Times New Roman" panose="02020603050405020304" pitchFamily="18" charset="0"/>
              </a:rPr>
              <a:t>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javascript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pustaka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jquery</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2686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01207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79622243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19830211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83643019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246188296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3013613406"/>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6265004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99385500"/>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1898286"/>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290158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535887835"/>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5811043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3"/>
          <p:cNvSpPr>
            <a:spLocks noGrp="1" noChangeArrowheads="1"/>
          </p:cNvSpPr>
          <p:nvPr>
            <p:ph type="ftr" idx="10"/>
          </p:nvPr>
        </p:nvSpPr>
        <p:spPr>
          <a:ln/>
        </p:spPr>
        <p:txBody>
          <a:bodyPr/>
          <a:lstStyle>
            <a:lvl1pPr>
              <a:defRPr/>
            </a:lvl1pPr>
          </a:lstStyle>
          <a:p>
            <a:pPr>
              <a:defRPr/>
            </a:pPr>
            <a:endParaRPr lang="en-GB"/>
          </a:p>
        </p:txBody>
      </p:sp>
      <p:sp>
        <p:nvSpPr>
          <p:cNvPr id="4" name="Rectangle 4"/>
          <p:cNvSpPr>
            <a:spLocks noGrp="1" noChangeArrowheads="1"/>
          </p:cNvSpPr>
          <p:nvPr>
            <p:ph type="sldNum"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58804660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6261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extLst>
      <p:ext uri="{BB962C8B-B14F-4D97-AF65-F5344CB8AC3E}">
        <p14:creationId xmlns:p14="http://schemas.microsoft.com/office/powerpoint/2010/main" val="878716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26420039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98874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extLst>
      <p:ext uri="{BB962C8B-B14F-4D97-AF65-F5344CB8AC3E}">
        <p14:creationId xmlns:p14="http://schemas.microsoft.com/office/powerpoint/2010/main" val="1760005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extLst>
      <p:ext uri="{BB962C8B-B14F-4D97-AF65-F5344CB8AC3E}">
        <p14:creationId xmlns:p14="http://schemas.microsoft.com/office/powerpoint/2010/main" val="2274598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2805319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3281139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4930224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2082376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37468255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extLst>
      <p:ext uri="{BB962C8B-B14F-4D97-AF65-F5344CB8AC3E}">
        <p14:creationId xmlns:p14="http://schemas.microsoft.com/office/powerpoint/2010/main" val="117978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163318648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6" name="PlaceHolder 2"/>
          <p:cNvSpPr>
            <a:spLocks noGrp="1"/>
          </p:cNvSpPr>
          <p:nvPr>
            <p:ph type="sldNum"/>
          </p:nvPr>
        </p:nvSpPr>
        <p:spPr>
          <a:xfrm>
            <a:off x="8566200" y="7223760"/>
            <a:ext cx="2795400" cy="185040"/>
          </a:xfrm>
          <a:prstGeom prst="rect">
            <a:avLst/>
          </a:prstGeom>
        </p:spPr>
        <p:txBody>
          <a:bodyPr lIns="0" tIns="0" rIns="0" bIns="0"/>
          <a:lstStyle/>
          <a:p>
            <a:pPr algn="r"/>
            <a:fld id="{E164F0FB-78CA-466F-B6F6-2FF193D3A8A5}" type="slidenum">
              <a:rPr lang="en-US" sz="1200" b="0" strike="noStrike" spc="-1">
                <a:solidFill>
                  <a:srgbClr val="DBF5F9"/>
                </a:solidFill>
                <a:latin typeface="Source Sans Pro"/>
              </a:rPr>
              <a:t>‹#›</a:t>
            </a:fld>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extLst>
      <p:ext uri="{BB962C8B-B14F-4D97-AF65-F5344CB8AC3E}">
        <p14:creationId xmlns:p14="http://schemas.microsoft.com/office/powerpoint/2010/main" val="1130246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665027"/>
            <a:ext cx="10798560" cy="1793316"/>
          </a:xfrm>
          <a:prstGeom prst="rect">
            <a:avLst/>
          </a:prstGeom>
          <a:noFill/>
          <a:ln>
            <a:noFill/>
          </a:ln>
        </p:spPr>
        <p:txBody>
          <a:bodyPr lIns="0" tIns="0" rIns="0" bIns="0" anchor="b">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spc="-1">
                <a:solidFill>
                  <a:srgbClr val="0066B3"/>
                </a:solidFill>
                <a:latin typeface="Arial" panose="020B0604020202020204" pitchFamily="34" charset="0"/>
                <a:ea typeface="DejaVu Sans"/>
                <a:cs typeface="Arial" panose="020B0604020202020204" pitchFamily="34" charset="0"/>
              </a:rPr>
              <a:t>12</a:t>
            </a:r>
            <a:r>
              <a:rPr kumimoji="0" lang="en-US" sz="6000" b="1" i="0" u="none" strike="noStrike" kern="1200" cap="none" spc="-1" normalizeH="0" baseline="0" noProof="0">
                <a:ln>
                  <a:noFill/>
                </a:ln>
                <a:solidFill>
                  <a:srgbClr val="0066B3"/>
                </a:solidFill>
                <a:effectLst/>
                <a:uLnTx/>
                <a:uFillTx/>
                <a:latin typeface="Arial" panose="020B0604020202020204" pitchFamily="34" charset="0"/>
                <a:ea typeface="DejaVu Sans"/>
                <a:cs typeface="Arial" panose="020B0604020202020204" pitchFamily="34" charset="0"/>
              </a:rPr>
              <a:t>. Layouting Web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spc="-1">
                <a:solidFill>
                  <a:srgbClr val="0066B3"/>
                </a:solidFill>
                <a:latin typeface="Arial" panose="020B0604020202020204" pitchFamily="34" charset="0"/>
                <a:ea typeface="DejaVu Sans"/>
                <a:cs typeface="Arial" panose="020B0604020202020204" pitchFamily="34" charset="0"/>
              </a:rPr>
              <a:t>with RWD Bootstra</a:t>
            </a:r>
            <a:r>
              <a:rPr lang="en-US" sz="6000" b="1" spc="-1" dirty="0">
                <a:solidFill>
                  <a:srgbClr val="0066B3"/>
                </a:solidFill>
                <a:latin typeface="Arial" panose="020B0604020202020204" pitchFamily="34" charset="0"/>
                <a:ea typeface="DejaVu Sans"/>
                <a:cs typeface="Arial" panose="020B0604020202020204" pitchFamily="34" charset="0"/>
              </a:rPr>
              <a:t>p</a:t>
            </a:r>
            <a:endParaRPr lang="en-US" sz="6000" b="1" spc="-1">
              <a:solidFill>
                <a:srgbClr val="0066B3"/>
              </a:solidFill>
              <a:latin typeface="Arial" panose="020B0604020202020204" pitchFamily="34" charset="0"/>
              <a:ea typeface="DejaVu Sans"/>
              <a:cs typeface="Arial" panose="020B0604020202020204" pitchFamily="34" charset="0"/>
            </a:endParaRPr>
          </a:p>
        </p:txBody>
      </p:sp>
      <p:sp>
        <p:nvSpPr>
          <p:cNvPr id="4" name="TextBox 3">
            <a:extLst>
              <a:ext uri="{FF2B5EF4-FFF2-40B4-BE49-F238E27FC236}">
                <a16:creationId xmlns:a16="http://schemas.microsoft.com/office/drawing/2014/main" id="{E8DE7306-244E-42E5-B447-73F96E711320}"/>
              </a:ext>
            </a:extLst>
          </p:cNvPr>
          <p:cNvSpPr txBox="1"/>
          <p:nvPr/>
        </p:nvSpPr>
        <p:spPr>
          <a:xfrm>
            <a:off x="3001237" y="5793048"/>
            <a:ext cx="5995850"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Arial"/>
                <a:ea typeface="DejaVu Sans"/>
                <a:cs typeface="DejaVu Sans"/>
              </a:rPr>
              <a:t>Pemrograman PHP</a:t>
            </a:r>
            <a:endParaRPr kumimoji="0" lang="id-ID" sz="4400" b="1" i="0" u="none" strike="noStrike" kern="1200" cap="none" spc="-1" normalizeH="0" baseline="0" noProof="0" dirty="0">
              <a:ln>
                <a:noFill/>
              </a:ln>
              <a:solidFill>
                <a:prstClr val="white"/>
              </a:solidFill>
              <a:effectLst/>
              <a:uLnTx/>
              <a:uFillTx/>
              <a:latin typeface="Arial" panose="020B0604020202020204" pitchFamily="34" charset="0"/>
              <a:ea typeface="DejaVu Sans"/>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Layout Web(</a:t>
            </a:r>
            <a:r>
              <a:rPr lang="en-US" sz="4400" b="1" spc="-1" dirty="0">
                <a:solidFill>
                  <a:srgbClr val="FFFFFF"/>
                </a:solidFill>
                <a:latin typeface="Arial"/>
                <a:ea typeface="DejaVu Sans"/>
              </a:rPr>
              <a:t>3</a:t>
            </a:r>
            <a:r>
              <a:rPr lang="en-US" sz="4400" b="1" spc="-1">
                <a:solidFill>
                  <a:srgbClr val="FFFFFF"/>
                </a:solidFill>
                <a:latin typeface="Arial"/>
                <a:ea typeface="DejaVu Sans"/>
              </a:rPr>
              <a:t>)</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A302724C-2B48-4274-B6C8-62CC4BE70499}"/>
              </a:ext>
            </a:extLst>
          </p:cNvPr>
          <p:cNvSpPr txBox="1"/>
          <p:nvPr/>
        </p:nvSpPr>
        <p:spPr>
          <a:xfrm>
            <a:off x="601085" y="1806044"/>
            <a:ext cx="10737115" cy="5632311"/>
          </a:xfrm>
          <a:prstGeom prst="rect">
            <a:avLst/>
          </a:prstGeom>
          <a:noFill/>
        </p:spPr>
        <p:txBody>
          <a:bodyPr wrap="square">
            <a:spAutoFit/>
          </a:bodyPr>
          <a:lstStyle/>
          <a:p>
            <a:r>
              <a:rPr lang="en-US" sz="2400" b="0">
                <a:solidFill>
                  <a:srgbClr val="800000"/>
                </a:solidFill>
                <a:effectLst/>
                <a:latin typeface="Consolas" panose="020B0609020204030204" pitchFamily="49" charset="0"/>
              </a:rPr>
              <a:t>&lt;body&gt;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&lt;div</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class</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"container"</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&lt;?php</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'header.php'</a:t>
            </a:r>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'menu.php'</a:t>
            </a:r>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?&gt;</a:t>
            </a: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&lt;div</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class</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"row"</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&lt;?php</a:t>
            </a:r>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'sidebar.php'</a:t>
            </a:r>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&lt;?php</a:t>
            </a:r>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'main.php'</a:t>
            </a:r>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&lt;/div&gt;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&lt;?php</a:t>
            </a:r>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'footer.php'</a:t>
            </a:r>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?&gt;</a:t>
            </a:r>
          </a:p>
          <a:p>
            <a:r>
              <a:rPr lang="en-US" sz="2400">
                <a:solidFill>
                  <a:srgbClr val="800000"/>
                </a:solidFill>
                <a:latin typeface="Consolas" panose="020B0609020204030204" pitchFamily="49" charset="0"/>
              </a:rPr>
              <a:t>		 </a:t>
            </a:r>
            <a:r>
              <a:rPr lang="en-US" sz="2400" b="0">
                <a:solidFill>
                  <a:srgbClr val="800000"/>
                </a:solidFill>
                <a:effectLst/>
                <a:latin typeface="Consolas" panose="020B0609020204030204" pitchFamily="49" charset="0"/>
              </a:rPr>
              <a:t>&lt;script</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src</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 js/popper.min.js"</a:t>
            </a:r>
            <a:r>
              <a:rPr lang="en-US" sz="2400" b="0">
                <a:solidFill>
                  <a:srgbClr val="800000"/>
                </a:solidFill>
                <a:effectLst/>
                <a:latin typeface="Consolas" panose="020B0609020204030204" pitchFamily="49" charset="0"/>
              </a:rPr>
              <a:t>&gt;&lt;/script&gt;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&lt;script</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src</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"js/bootstrap.min.js"</a:t>
            </a:r>
            <a:r>
              <a:rPr lang="en-US" sz="2400" b="0">
                <a:solidFill>
                  <a:srgbClr val="800000"/>
                </a:solidFill>
                <a:effectLst/>
                <a:latin typeface="Consolas" panose="020B0609020204030204" pitchFamily="49" charset="0"/>
              </a:rPr>
              <a:t>&gt;&lt;/script&gt;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&lt;/div&gt;</a:t>
            </a:r>
            <a:endParaRPr lang="en-US" sz="2400" b="0">
              <a:solidFill>
                <a:srgbClr val="000000"/>
              </a:solidFill>
              <a:effectLst/>
              <a:latin typeface="Consolas" panose="020B0609020204030204" pitchFamily="49" charset="0"/>
            </a:endParaRPr>
          </a:p>
          <a:p>
            <a:r>
              <a:rPr lang="en-US" sz="2400" b="0">
                <a:solidFill>
                  <a:srgbClr val="800000"/>
                </a:solidFill>
                <a:effectLst/>
                <a:latin typeface="Consolas" panose="020B0609020204030204" pitchFamily="49" charset="0"/>
              </a:rPr>
              <a:t>&lt;/body&gt;</a:t>
            </a:r>
            <a:endParaRPr lang="en-US" sz="24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655638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a:solidFill>
                  <a:srgbClr val="FFFFFF"/>
                </a:solidFill>
                <a:latin typeface="Arial"/>
                <a:ea typeface="DejaVu Sans"/>
              </a:rPr>
              <a:t>Memanggi</a:t>
            </a:r>
            <a:r>
              <a:rPr lang="en-US" sz="4400" b="1" spc="-1">
                <a:solidFill>
                  <a:srgbClr val="FFFFFF"/>
                </a:solidFill>
                <a:latin typeface="Arial"/>
                <a:ea typeface="DejaVu Sans"/>
              </a:rPr>
              <a:t>l File CSS pada Layout Web</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7CBE7FC0-68E5-4D75-B1B6-46F64D6067A4}"/>
              </a:ext>
            </a:extLst>
          </p:cNvPr>
          <p:cNvSpPr txBox="1"/>
          <p:nvPr/>
        </p:nvSpPr>
        <p:spPr>
          <a:xfrm>
            <a:off x="599040" y="1939528"/>
            <a:ext cx="10798200" cy="4524315"/>
          </a:xfrm>
          <a:prstGeom prst="rect">
            <a:avLst/>
          </a:prstGeom>
          <a:noFill/>
        </p:spPr>
        <p:txBody>
          <a:bodyPr wrap="square">
            <a:spAutoFit/>
          </a:bodyPr>
          <a:lstStyle/>
          <a:p>
            <a:r>
              <a:rPr lang="en-US" sz="2400" b="0">
                <a:solidFill>
                  <a:srgbClr val="800000"/>
                </a:solidFill>
                <a:effectLst/>
                <a:latin typeface="Consolas" panose="020B0609020204030204" pitchFamily="49" charset="0"/>
              </a:rPr>
              <a:t>&lt;!doctype</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html</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800000"/>
                </a:solidFill>
                <a:effectLst/>
                <a:latin typeface="Consolas" panose="020B0609020204030204" pitchFamily="49" charset="0"/>
              </a:rPr>
              <a:t>&lt;html</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lang</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"en"</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br>
              <a:rPr lang="en-US" sz="2400" b="0">
                <a:solidFill>
                  <a:srgbClr val="000000"/>
                </a:solidFill>
                <a:effectLst/>
                <a:latin typeface="Consolas" panose="020B0609020204030204" pitchFamily="49" charset="0"/>
              </a:rPr>
            </a:br>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&lt;head&gt;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008000"/>
                </a:solidFill>
                <a:effectLst/>
                <a:latin typeface="Consolas" panose="020B0609020204030204" pitchFamily="49" charset="0"/>
              </a:rPr>
              <a:t>&lt;!-- Required meta tags --&gt;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&lt;meta</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charset</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"utf-8"</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&lt;meta</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name</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"viewport"</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content</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"width=device-width, initial-scale=1"</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008000"/>
                </a:solidFill>
                <a:effectLst/>
                <a:latin typeface="Consolas" panose="020B0609020204030204" pitchFamily="49" charset="0"/>
              </a:rPr>
              <a:t>&lt;!-- Bootstrap CSS --&gt;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&lt;link</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href</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"css/bootstrap.min.css"</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rel</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"stylesheet"</a:t>
            </a:r>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&lt;title&gt;</a:t>
            </a:r>
            <a:r>
              <a:rPr lang="en-US" sz="2400" b="0">
                <a:solidFill>
                  <a:srgbClr val="000000"/>
                </a:solidFill>
                <a:effectLst/>
                <a:latin typeface="Consolas" panose="020B0609020204030204" pitchFamily="49" charset="0"/>
              </a:rPr>
              <a:t>Landing Page</a:t>
            </a:r>
            <a:r>
              <a:rPr lang="en-US" sz="2400" b="0">
                <a:solidFill>
                  <a:srgbClr val="800000"/>
                </a:solidFill>
                <a:effectLst/>
                <a:latin typeface="Consolas" panose="020B0609020204030204" pitchFamily="49" charset="0"/>
              </a:rPr>
              <a:t>&lt;/title&gt;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&lt;/head&gt;</a:t>
            </a:r>
            <a:endParaRPr lang="en-US" sz="24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5147856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a:solidFill>
                  <a:srgbClr val="FFFFFF"/>
                </a:solidFill>
                <a:latin typeface="Arial"/>
                <a:ea typeface="DejaVu Sans"/>
              </a:rPr>
              <a:t>Mengubah theme</a:t>
            </a:r>
            <a:r>
              <a:rPr lang="en-US" sz="4400" b="1" spc="-1">
                <a:solidFill>
                  <a:srgbClr val="FFFFFF"/>
                </a:solidFill>
                <a:latin typeface="Arial"/>
                <a:ea typeface="DejaVu Sans"/>
              </a:rPr>
              <a:t> CSS Bootstrap</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3" name="Picture 2">
            <a:extLst>
              <a:ext uri="{FF2B5EF4-FFF2-40B4-BE49-F238E27FC236}">
                <a16:creationId xmlns:a16="http://schemas.microsoft.com/office/drawing/2014/main" id="{261A77F8-080C-41EA-BDD3-C21294D27CB9}"/>
              </a:ext>
            </a:extLst>
          </p:cNvPr>
          <p:cNvPicPr>
            <a:picLocks noChangeAspect="1"/>
          </p:cNvPicPr>
          <p:nvPr/>
        </p:nvPicPr>
        <p:blipFill>
          <a:blip r:embed="rId4"/>
          <a:stretch>
            <a:fillRect/>
          </a:stretch>
        </p:blipFill>
        <p:spPr>
          <a:xfrm>
            <a:off x="278377" y="1570671"/>
            <a:ext cx="11439525" cy="5886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38831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5" name="CustomShape 1">
            <a:extLst>
              <a:ext uri="{FF2B5EF4-FFF2-40B4-BE49-F238E27FC236}">
                <a16:creationId xmlns:a16="http://schemas.microsoft.com/office/drawing/2014/main" id="{B908E7EF-D277-422A-9065-54D3E63E822B}"/>
              </a:ext>
            </a:extLst>
          </p:cNvPr>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a:solidFill>
                  <a:srgbClr val="FFFFFF"/>
                </a:solidFill>
                <a:latin typeface="Arial"/>
                <a:ea typeface="DejaVu Sans"/>
              </a:rPr>
              <a:t>Memanggi</a:t>
            </a:r>
            <a:r>
              <a:rPr lang="en-US" sz="4400" b="1" spc="-1">
                <a:solidFill>
                  <a:srgbClr val="FFFFFF"/>
                </a:solidFill>
                <a:latin typeface="Arial"/>
                <a:ea typeface="DejaVu Sans"/>
              </a:rPr>
              <a:t>l File Js pada Layout Web</a:t>
            </a:r>
            <a:endParaRPr lang="id-ID" sz="4400" b="0" strike="noStrike" spc="-1" dirty="0">
              <a:latin typeface="Arial"/>
            </a:endParaRPr>
          </a:p>
        </p:txBody>
      </p:sp>
      <p:sp>
        <p:nvSpPr>
          <p:cNvPr id="7" name="TextBox 6">
            <a:extLst>
              <a:ext uri="{FF2B5EF4-FFF2-40B4-BE49-F238E27FC236}">
                <a16:creationId xmlns:a16="http://schemas.microsoft.com/office/drawing/2014/main" id="{6E8B2B14-2CE2-4BA3-B8A0-7DD8001F67CB}"/>
              </a:ext>
            </a:extLst>
          </p:cNvPr>
          <p:cNvSpPr txBox="1"/>
          <p:nvPr/>
        </p:nvSpPr>
        <p:spPr>
          <a:xfrm>
            <a:off x="660125" y="2924472"/>
            <a:ext cx="10798200" cy="2246769"/>
          </a:xfrm>
          <a:prstGeom prst="rect">
            <a:avLst/>
          </a:prstGeom>
          <a:noFill/>
        </p:spPr>
        <p:txBody>
          <a:bodyPr wrap="square">
            <a:spAutoFit/>
          </a:bodyPr>
          <a:lstStyle/>
          <a:p>
            <a:r>
              <a:rPr lang="en-US" sz="2800" b="0">
                <a:solidFill>
                  <a:srgbClr val="800000"/>
                </a:solidFill>
                <a:effectLst/>
                <a:latin typeface="Consolas" panose="020B0609020204030204" pitchFamily="49" charset="0"/>
              </a:rPr>
              <a:t>&lt;script</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src</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 js/popper.min.js"</a:t>
            </a:r>
            <a:r>
              <a:rPr lang="en-US" sz="2800" b="0">
                <a:solidFill>
                  <a:srgbClr val="800000"/>
                </a:solidFill>
                <a:effectLst/>
                <a:latin typeface="Consolas" panose="020B0609020204030204" pitchFamily="49" charset="0"/>
              </a:rPr>
              <a:t>&gt;</a:t>
            </a:r>
          </a:p>
          <a:p>
            <a:r>
              <a:rPr lang="en-US" sz="2800" b="0">
                <a:solidFill>
                  <a:srgbClr val="800000"/>
                </a:solidFill>
                <a:effectLst/>
                <a:latin typeface="Consolas" panose="020B0609020204030204" pitchFamily="49" charset="0"/>
              </a:rPr>
              <a:t>&lt;/script&gt;</a:t>
            </a:r>
            <a:endParaRPr lang="en-US" sz="2800" b="0">
              <a:solidFill>
                <a:srgbClr val="000000"/>
              </a:solidFill>
              <a:effectLst/>
              <a:latin typeface="Consolas" panose="020B0609020204030204" pitchFamily="49" charset="0"/>
            </a:endParaRPr>
          </a:p>
          <a:p>
            <a:endParaRPr lang="en-US" sz="2800" b="0">
              <a:solidFill>
                <a:srgbClr val="800000"/>
              </a:solidFill>
              <a:effectLst/>
              <a:latin typeface="Consolas" panose="020B0609020204030204" pitchFamily="49" charset="0"/>
            </a:endParaRPr>
          </a:p>
          <a:p>
            <a:r>
              <a:rPr lang="en-US" sz="2800" b="0">
                <a:solidFill>
                  <a:srgbClr val="800000"/>
                </a:solidFill>
                <a:effectLst/>
                <a:latin typeface="Consolas" panose="020B0609020204030204" pitchFamily="49" charset="0"/>
              </a:rPr>
              <a:t>&lt;script</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src</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"js/bootstrap.min.js"</a:t>
            </a:r>
            <a:r>
              <a:rPr lang="en-US" sz="2800" b="0">
                <a:solidFill>
                  <a:srgbClr val="800000"/>
                </a:solidFill>
                <a:effectLst/>
                <a:latin typeface="Consolas" panose="020B0609020204030204" pitchFamily="49" charset="0"/>
              </a:rPr>
              <a:t>&gt;</a:t>
            </a:r>
          </a:p>
          <a:p>
            <a:r>
              <a:rPr lang="en-US" sz="2800" b="0">
                <a:solidFill>
                  <a:srgbClr val="800000"/>
                </a:solidFill>
                <a:effectLst/>
                <a:latin typeface="Consolas" panose="020B0609020204030204" pitchFamily="49" charset="0"/>
              </a:rPr>
              <a:t>&lt;/script&gt;</a:t>
            </a:r>
            <a:endParaRPr lang="en-US" sz="28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168841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Url Mapping</a:t>
            </a:r>
            <a:endParaRPr lang="id-ID" sz="4400" b="0" strike="noStrike" spc="-1" dirty="0">
              <a:latin typeface="Arial"/>
            </a:endParaRPr>
          </a:p>
        </p:txBody>
      </p:sp>
      <p:sp>
        <p:nvSpPr>
          <p:cNvPr id="149" name="CustomShape 2"/>
          <p:cNvSpPr/>
          <p:nvPr/>
        </p:nvSpPr>
        <p:spPr>
          <a:xfrm>
            <a:off x="658080" y="1777365"/>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A8BA7BD5-EE6F-4377-BB4C-ADA43475C735}"/>
              </a:ext>
            </a:extLst>
          </p:cNvPr>
          <p:cNvSpPr txBox="1"/>
          <p:nvPr/>
        </p:nvSpPr>
        <p:spPr>
          <a:xfrm>
            <a:off x="658080" y="1777365"/>
            <a:ext cx="10798199" cy="5632311"/>
          </a:xfrm>
          <a:prstGeom prst="rect">
            <a:avLst/>
          </a:prstGeom>
          <a:noFill/>
        </p:spPr>
        <p:txBody>
          <a:bodyPr wrap="square">
            <a:spAutoFit/>
          </a:bodyPr>
          <a:lstStyle/>
          <a:p>
            <a:r>
              <a:rPr lang="en-US" sz="2400" b="0">
                <a:solidFill>
                  <a:srgbClr val="800000"/>
                </a:solidFill>
                <a:effectLst/>
                <a:latin typeface="Consolas" panose="020B0609020204030204" pitchFamily="49" charset="0"/>
              </a:rPr>
              <a:t>&lt;div</a:t>
            </a:r>
            <a:r>
              <a:rPr lang="en-US" sz="2400" b="0">
                <a:solidFill>
                  <a:srgbClr val="000000"/>
                </a:solidFill>
                <a:effectLst/>
                <a:latin typeface="Consolas" panose="020B0609020204030204" pitchFamily="49" charset="0"/>
              </a:rPr>
              <a:t> </a:t>
            </a:r>
            <a:r>
              <a:rPr lang="en-US" sz="2400" b="0">
                <a:solidFill>
                  <a:srgbClr val="FF0000"/>
                </a:solidFill>
                <a:effectLst/>
                <a:latin typeface="Consolas" panose="020B0609020204030204" pitchFamily="49" charset="0"/>
              </a:rPr>
              <a:t>class</a:t>
            </a:r>
            <a:r>
              <a:rPr lang="en-US" sz="2400" b="0">
                <a:solidFill>
                  <a:srgbClr val="000000"/>
                </a:solidFill>
                <a:effectLst/>
                <a:latin typeface="Consolas" panose="020B0609020204030204" pitchFamily="49" charset="0"/>
              </a:rPr>
              <a:t>=</a:t>
            </a:r>
            <a:r>
              <a:rPr lang="en-US" sz="2400" b="0">
                <a:solidFill>
                  <a:srgbClr val="0000FF"/>
                </a:solidFill>
                <a:effectLst/>
                <a:latin typeface="Consolas" panose="020B0609020204030204" pitchFamily="49" charset="0"/>
              </a:rPr>
              <a:t>"col-md-9"</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&lt;?php</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008000"/>
                </a:solidFill>
                <a:effectLst/>
                <a:latin typeface="Consolas" panose="020B0609020204030204" pitchFamily="49" charset="0"/>
              </a:rPr>
              <a:t>//tampilkan halaman web sesuai request di url</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$req = $_REQUEST[</a:t>
            </a:r>
            <a:r>
              <a:rPr lang="en-US" sz="2400" b="0">
                <a:solidFill>
                  <a:srgbClr val="A31515"/>
                </a:solidFill>
                <a:effectLst/>
                <a:latin typeface="Consolas" panose="020B0609020204030204" pitchFamily="49" charset="0"/>
              </a:rPr>
              <a:t>'hal'</a:t>
            </a:r>
            <a:r>
              <a:rPr lang="en-US" sz="2400" b="0">
                <a:solidFill>
                  <a:srgbClr val="000000"/>
                </a:solidFill>
                <a:effectLst/>
                <a:latin typeface="Consolas" panose="020B0609020204030204" pitchFamily="49" charset="0"/>
              </a:rPr>
              <a:t>];</a:t>
            </a:r>
          </a:p>
          <a:p>
            <a:r>
              <a:rPr lang="en-US" sz="2400" b="0">
                <a:solidFill>
                  <a:srgbClr val="000000"/>
                </a:solidFill>
                <a:effectLst/>
                <a:latin typeface="Consolas" panose="020B0609020204030204" pitchFamily="49" charset="0"/>
              </a:rPr>
              <a:t>        </a:t>
            </a:r>
            <a:r>
              <a:rPr lang="en-US" sz="2400" b="0">
                <a:solidFill>
                  <a:srgbClr val="008000"/>
                </a:solidFill>
                <a:effectLst/>
                <a:latin typeface="Consolas" panose="020B0609020204030204" pitchFamily="49" charset="0"/>
              </a:rPr>
              <a:t>//jika request-an ada filenya diarahkan ke filenya</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if</a:t>
            </a:r>
            <a:r>
              <a:rPr lang="en-US" sz="2400" b="0">
                <a:solidFill>
                  <a:srgbClr val="000000"/>
                </a:solidFill>
                <a:effectLst/>
                <a:latin typeface="Consolas" panose="020B0609020204030204" pitchFamily="49" charset="0"/>
              </a:rPr>
              <a:t>(!empty($req)){</a:t>
            </a: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$req.</a:t>
            </a:r>
            <a:r>
              <a:rPr lang="en-US" sz="2400" b="0">
                <a:solidFill>
                  <a:srgbClr val="A31515"/>
                </a:solidFill>
                <a:effectLst/>
                <a:latin typeface="Consolas" panose="020B0609020204030204" pitchFamily="49" charset="0"/>
              </a:rPr>
              <a:t>'.php'</a:t>
            </a:r>
            <a:r>
              <a:rPr lang="en-US" sz="2400" b="0">
                <a:solidFill>
                  <a:srgbClr val="000000"/>
                </a:solidFill>
                <a:effectLst/>
                <a:latin typeface="Consolas" panose="020B0609020204030204" pitchFamily="49" charset="0"/>
              </a:rPr>
              <a:t>;</a:t>
            </a:r>
          </a:p>
          <a:p>
            <a:r>
              <a:rPr lang="en-US" sz="2400" b="0">
                <a:solidFill>
                  <a:srgbClr val="000000"/>
                </a:solidFill>
                <a:effectLst/>
                <a:latin typeface="Consolas" panose="020B0609020204030204" pitchFamily="49" charset="0"/>
              </a:rPr>
              <a:t>        }</a:t>
            </a:r>
          </a:p>
          <a:p>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//jika request-an tidak ada filenya,</a:t>
            </a:r>
          </a:p>
          <a:p>
            <a:r>
              <a:rPr lang="en-US" sz="2400">
                <a:solidFill>
                  <a:srgbClr val="008000"/>
                </a:solidFill>
                <a:latin typeface="Consolas" panose="020B0609020204030204" pitchFamily="49" charset="0"/>
              </a:rPr>
              <a:t>        //diarahkan ke file home.php</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else</a:t>
            </a:r>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include_once</a:t>
            </a:r>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'home.php'</a:t>
            </a:r>
            <a:r>
              <a:rPr lang="en-US" sz="2400" b="0">
                <a:solidFill>
                  <a:srgbClr val="000000"/>
                </a:solidFill>
                <a:effectLst/>
                <a:latin typeface="Consolas" panose="020B0609020204030204" pitchFamily="49" charset="0"/>
              </a:rPr>
              <a:t>;</a:t>
            </a:r>
          </a:p>
          <a:p>
            <a:r>
              <a:rPr lang="en-US" sz="2400" b="0">
                <a:solidFill>
                  <a:srgbClr val="000000"/>
                </a:solidFill>
                <a:effectLst/>
                <a:latin typeface="Consolas" panose="020B0609020204030204" pitchFamily="49" charset="0"/>
              </a:rPr>
              <a:t>        }    </a:t>
            </a:r>
          </a:p>
          <a:p>
            <a:r>
              <a:rPr lang="en-US" sz="2400" b="0">
                <a:solidFill>
                  <a:srgbClr val="000000"/>
                </a:solidFill>
                <a:effectLst/>
                <a:latin typeface="Consolas" panose="020B0609020204030204" pitchFamily="49" charset="0"/>
              </a:rPr>
              <a:t>    </a:t>
            </a:r>
            <a:r>
              <a:rPr lang="en-US" sz="2400" b="0">
                <a:solidFill>
                  <a:srgbClr val="800000"/>
                </a:solidFill>
                <a:effectLst/>
                <a:latin typeface="Consolas" panose="020B0609020204030204" pitchFamily="49" charset="0"/>
              </a:rPr>
              <a:t>?&gt;</a:t>
            </a:r>
            <a:endParaRPr lang="en-US" sz="2400" b="0">
              <a:solidFill>
                <a:srgbClr val="000000"/>
              </a:solidFill>
              <a:effectLst/>
              <a:latin typeface="Consolas" panose="020B0609020204030204" pitchFamily="49" charset="0"/>
            </a:endParaRPr>
          </a:p>
          <a:p>
            <a:r>
              <a:rPr lang="en-US" sz="2400" b="0">
                <a:solidFill>
                  <a:srgbClr val="800000"/>
                </a:solidFill>
                <a:effectLst/>
                <a:latin typeface="Consolas" panose="020B0609020204030204" pitchFamily="49" charset="0"/>
              </a:rPr>
              <a:t>&lt;/div&gt;</a:t>
            </a:r>
            <a:endParaRPr lang="en-US" sz="24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198451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rPr>
              <a:t>Link Menu</a:t>
            </a:r>
            <a:endParaRPr lang="id-ID" sz="4400" spc="-1" dirty="0"/>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ED4411C0-30F1-49F9-8E67-C23EE4A150AC}"/>
              </a:ext>
            </a:extLst>
          </p:cNvPr>
          <p:cNvSpPr txBox="1"/>
          <p:nvPr/>
        </p:nvSpPr>
        <p:spPr>
          <a:xfrm>
            <a:off x="496935" y="2234056"/>
            <a:ext cx="11002410" cy="3539430"/>
          </a:xfrm>
          <a:prstGeom prst="rect">
            <a:avLst/>
          </a:prstGeom>
          <a:noFill/>
        </p:spPr>
        <p:txBody>
          <a:bodyPr wrap="square">
            <a:spAutoFit/>
          </a:bodyPr>
          <a:lstStyle/>
          <a:p>
            <a:r>
              <a:rPr lang="en-US" sz="2800" b="0">
                <a:solidFill>
                  <a:srgbClr val="800000"/>
                </a:solidFill>
                <a:effectLst/>
                <a:latin typeface="Consolas" panose="020B0609020204030204" pitchFamily="49" charset="0"/>
              </a:rPr>
              <a:t>&lt;li</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class</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"nav-item"</a:t>
            </a:r>
            <a:r>
              <a:rPr lang="en-US" sz="2800" b="0">
                <a:solidFill>
                  <a:srgbClr val="800000"/>
                </a:solidFill>
                <a:effectLst/>
                <a:latin typeface="Consolas" panose="020B0609020204030204" pitchFamily="49" charset="0"/>
              </a:rPr>
              <a:t>&gt;</a:t>
            </a:r>
            <a:endParaRPr lang="en-US" sz="2800" b="0">
              <a:solidFill>
                <a:srgbClr val="000000"/>
              </a:solidFill>
              <a:effectLst/>
              <a:latin typeface="Consolas" panose="020B0609020204030204" pitchFamily="49" charset="0"/>
            </a:endParaRPr>
          </a:p>
          <a:p>
            <a:r>
              <a:rPr lang="en-US" sz="2800">
                <a:solidFill>
                  <a:srgbClr val="000000"/>
                </a:solidFill>
                <a:latin typeface="Consolas" panose="020B0609020204030204" pitchFamily="49" charset="0"/>
              </a:rPr>
              <a:t>	</a:t>
            </a:r>
            <a:r>
              <a:rPr lang="en-US" sz="2800" b="0">
                <a:solidFill>
                  <a:srgbClr val="800000"/>
                </a:solidFill>
                <a:effectLst/>
                <a:latin typeface="Consolas" panose="020B0609020204030204" pitchFamily="49" charset="0"/>
              </a:rPr>
              <a:t>&lt;a</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class</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"nav-link active"</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aria-current</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"page"</a:t>
            </a:r>
          </a:p>
          <a:p>
            <a:r>
              <a:rPr lang="en-US" sz="2800">
                <a:solidFill>
                  <a:srgbClr val="0000FF"/>
                </a:solidFill>
                <a:latin typeface="Consolas" panose="020B0609020204030204" pitchFamily="49" charset="0"/>
              </a:rPr>
              <a:t>		</a:t>
            </a:r>
            <a:r>
              <a:rPr lang="en-US" sz="2800" b="0">
                <a:solidFill>
                  <a:srgbClr val="FF0000"/>
                </a:solidFill>
                <a:effectLst/>
                <a:latin typeface="Consolas" panose="020B0609020204030204" pitchFamily="49" charset="0"/>
              </a:rPr>
              <a:t>href</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"index.php?hal=home"</a:t>
            </a:r>
            <a:r>
              <a:rPr lang="en-US" sz="2800" b="0">
                <a:solidFill>
                  <a:srgbClr val="800000"/>
                </a:solidFill>
                <a:effectLst/>
                <a:latin typeface="Consolas" panose="020B0609020204030204" pitchFamily="49" charset="0"/>
              </a:rPr>
              <a:t>&gt;</a:t>
            </a:r>
            <a:r>
              <a:rPr lang="en-US" sz="2800" b="0">
                <a:solidFill>
                  <a:srgbClr val="000000"/>
                </a:solidFill>
                <a:effectLst/>
                <a:latin typeface="Consolas" panose="020B0609020204030204" pitchFamily="49" charset="0"/>
              </a:rPr>
              <a:t>Home</a:t>
            </a:r>
            <a:r>
              <a:rPr lang="en-US" sz="2800" b="0">
                <a:solidFill>
                  <a:srgbClr val="800000"/>
                </a:solidFill>
                <a:effectLst/>
                <a:latin typeface="Consolas" panose="020B0609020204030204" pitchFamily="49" charset="0"/>
              </a:rPr>
              <a:t>&lt;/a&gt;</a:t>
            </a:r>
            <a:endParaRPr lang="en-US" sz="2800" b="0">
              <a:solidFill>
                <a:srgbClr val="000000"/>
              </a:solidFill>
              <a:effectLst/>
              <a:latin typeface="Consolas" panose="020B0609020204030204" pitchFamily="49" charset="0"/>
            </a:endParaRPr>
          </a:p>
          <a:p>
            <a:r>
              <a:rPr lang="en-US" sz="2800" b="0">
                <a:solidFill>
                  <a:srgbClr val="800000"/>
                </a:solidFill>
                <a:effectLst/>
                <a:latin typeface="Consolas" panose="020B0609020204030204" pitchFamily="49" charset="0"/>
              </a:rPr>
              <a:t>&lt;/li&gt;</a:t>
            </a:r>
            <a:endParaRPr lang="en-US" sz="2800" b="0">
              <a:solidFill>
                <a:srgbClr val="000000"/>
              </a:solidFill>
              <a:effectLst/>
              <a:latin typeface="Consolas" panose="020B0609020204030204" pitchFamily="49" charset="0"/>
            </a:endParaRPr>
          </a:p>
          <a:p>
            <a:r>
              <a:rPr lang="en-US" sz="2800" b="0">
                <a:solidFill>
                  <a:srgbClr val="800000"/>
                </a:solidFill>
                <a:effectLst/>
                <a:latin typeface="Consolas" panose="020B0609020204030204" pitchFamily="49" charset="0"/>
              </a:rPr>
              <a:t>&lt;li</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class</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"nav-item"</a:t>
            </a:r>
            <a:r>
              <a:rPr lang="en-US" sz="2800" b="0">
                <a:solidFill>
                  <a:srgbClr val="800000"/>
                </a:solidFill>
                <a:effectLst/>
                <a:latin typeface="Consolas" panose="020B0609020204030204" pitchFamily="49" charset="0"/>
              </a:rPr>
              <a:t>&gt;</a:t>
            </a:r>
            <a:endParaRPr lang="en-US" sz="2800" b="0">
              <a:solidFill>
                <a:srgbClr val="000000"/>
              </a:solidFill>
              <a:effectLst/>
              <a:latin typeface="Consolas" panose="020B0609020204030204" pitchFamily="49" charset="0"/>
            </a:endParaRPr>
          </a:p>
          <a:p>
            <a:r>
              <a:rPr lang="en-US" sz="2800" b="0">
                <a:solidFill>
                  <a:srgbClr val="800000"/>
                </a:solidFill>
                <a:effectLst/>
                <a:latin typeface="Consolas" panose="020B0609020204030204" pitchFamily="49" charset="0"/>
              </a:rPr>
              <a:t>	&lt;a</a:t>
            </a:r>
            <a:r>
              <a:rPr lang="en-US" sz="2800" b="0">
                <a:solidFill>
                  <a:srgbClr val="000000"/>
                </a:solidFill>
                <a:effectLst/>
                <a:latin typeface="Consolas" panose="020B0609020204030204" pitchFamily="49" charset="0"/>
              </a:rPr>
              <a:t> </a:t>
            </a:r>
            <a:r>
              <a:rPr lang="en-US" sz="2800" b="0">
                <a:solidFill>
                  <a:srgbClr val="FF0000"/>
                </a:solidFill>
                <a:effectLst/>
                <a:latin typeface="Consolas" panose="020B0609020204030204" pitchFamily="49" charset="0"/>
              </a:rPr>
              <a:t>class</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"nav-link“</a:t>
            </a:r>
          </a:p>
          <a:p>
            <a:r>
              <a:rPr lang="en-US" sz="2800">
                <a:solidFill>
                  <a:srgbClr val="0000FF"/>
                </a:solidFill>
                <a:latin typeface="Consolas" panose="020B0609020204030204" pitchFamily="49" charset="0"/>
              </a:rPr>
              <a:t>		</a:t>
            </a:r>
            <a:r>
              <a:rPr lang="en-US" sz="2800" b="0">
                <a:solidFill>
                  <a:srgbClr val="FF0000"/>
                </a:solidFill>
                <a:effectLst/>
                <a:latin typeface="Consolas" panose="020B0609020204030204" pitchFamily="49" charset="0"/>
              </a:rPr>
              <a:t>href</a:t>
            </a:r>
            <a:r>
              <a:rPr lang="en-US" sz="2800" b="0">
                <a:solidFill>
                  <a:srgbClr val="000000"/>
                </a:solidFill>
                <a:effectLst/>
                <a:latin typeface="Consolas" panose="020B0609020204030204" pitchFamily="49" charset="0"/>
              </a:rPr>
              <a:t>=</a:t>
            </a:r>
            <a:r>
              <a:rPr lang="en-US" sz="2800" b="0">
                <a:solidFill>
                  <a:srgbClr val="0000FF"/>
                </a:solidFill>
                <a:effectLst/>
                <a:latin typeface="Consolas" panose="020B0609020204030204" pitchFamily="49" charset="0"/>
              </a:rPr>
              <a:t>"index.php?hal=about"</a:t>
            </a:r>
            <a:r>
              <a:rPr lang="en-US" sz="2800" b="0">
                <a:solidFill>
                  <a:srgbClr val="800000"/>
                </a:solidFill>
                <a:effectLst/>
                <a:latin typeface="Consolas" panose="020B0609020204030204" pitchFamily="49" charset="0"/>
              </a:rPr>
              <a:t>&gt;</a:t>
            </a:r>
            <a:r>
              <a:rPr lang="en-US" sz="2800" b="0">
                <a:solidFill>
                  <a:srgbClr val="000000"/>
                </a:solidFill>
                <a:effectLst/>
                <a:latin typeface="Consolas" panose="020B0609020204030204" pitchFamily="49" charset="0"/>
              </a:rPr>
              <a:t>About Us</a:t>
            </a:r>
            <a:r>
              <a:rPr lang="en-US" sz="2800" b="0">
                <a:solidFill>
                  <a:srgbClr val="800000"/>
                </a:solidFill>
                <a:effectLst/>
                <a:latin typeface="Consolas" panose="020B0609020204030204" pitchFamily="49" charset="0"/>
              </a:rPr>
              <a:t>&lt;/a&gt;</a:t>
            </a:r>
            <a:endParaRPr lang="en-US" sz="2800" b="0">
              <a:solidFill>
                <a:srgbClr val="000000"/>
              </a:solidFill>
              <a:effectLst/>
              <a:latin typeface="Consolas" panose="020B0609020204030204" pitchFamily="49" charset="0"/>
            </a:endParaRPr>
          </a:p>
          <a:p>
            <a:r>
              <a:rPr lang="en-US" sz="2800" b="0">
                <a:solidFill>
                  <a:srgbClr val="800000"/>
                </a:solidFill>
                <a:effectLst/>
                <a:latin typeface="Consolas" panose="020B0609020204030204" pitchFamily="49" charset="0"/>
              </a:rPr>
              <a:t>&lt;/li&gt;</a:t>
            </a:r>
            <a:endParaRPr lang="en-US" sz="28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47933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99518" y="0"/>
            <a:ext cx="11399285"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Menampilkan Halaman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96D46E67-452A-4E78-95E2-40FA295A369D}"/>
              </a:ext>
            </a:extLst>
          </p:cNvPr>
          <p:cNvPicPr>
            <a:picLocks noChangeAspect="1"/>
          </p:cNvPicPr>
          <p:nvPr/>
        </p:nvPicPr>
        <p:blipFill>
          <a:blip r:embed="rId3"/>
          <a:stretch>
            <a:fillRect/>
          </a:stretch>
        </p:blipFill>
        <p:spPr>
          <a:xfrm>
            <a:off x="259278" y="1492250"/>
            <a:ext cx="11439525" cy="6067425"/>
          </a:xfrm>
          <a:prstGeom prst="rect">
            <a:avLst/>
          </a:prstGeom>
        </p:spPr>
      </p:pic>
    </p:spTree>
    <p:extLst>
      <p:ext uri="{BB962C8B-B14F-4D97-AF65-F5344CB8AC3E}">
        <p14:creationId xmlns:p14="http://schemas.microsoft.com/office/powerpoint/2010/main" val="172495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kumimoji="0" lang="en-US" sz="3200" b="0" i="0" u="none" strike="noStrike" kern="1200" cap="none" spc="-1" normalizeH="0" baseline="0" noProof="0">
                <a:ln>
                  <a:noFill/>
                </a:ln>
                <a:solidFill>
                  <a:srgbClr val="000000"/>
                </a:solidFill>
                <a:effectLst/>
                <a:uLnTx/>
                <a:uFillTx/>
                <a:latin typeface="Times New Roman" panose="02020603050405020304" pitchFamily="18" charset="0"/>
                <a:ea typeface="DejaVu Sans"/>
                <a:cs typeface="Times New Roman" panose="02020603050405020304" pitchFamily="18" charset="0"/>
              </a:rPr>
              <a:t>www.php.net/</a:t>
            </a:r>
            <a:endPar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endParaRP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kumimoji="0" lang="en-US" sz="3200" b="0" i="0" u="none" strike="noStrike" kern="1200" cap="none" spc="-1" normalizeH="0" baseline="0" noProof="0">
                <a:ln>
                  <a:noFill/>
                </a:ln>
                <a:solidFill>
                  <a:srgbClr val="000000"/>
                </a:solidFill>
                <a:effectLst/>
                <a:uLnTx/>
                <a:uFillTx/>
                <a:latin typeface="Times New Roman" panose="02020603050405020304" pitchFamily="18" charset="0"/>
                <a:ea typeface="DejaVu Sans"/>
                <a:cs typeface="Times New Roman" panose="02020603050405020304" pitchFamily="18" charset="0"/>
              </a:rPr>
              <a:t>www.w3schools.com/</a:t>
            </a:r>
            <a:endPar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endParaRP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rPr>
              <a:t>Nasrul,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rPr>
              <a:t>S.Pd.I</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rPr>
              <a:t>S.Kom</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rPr>
              <a:t>M.Kom</a:t>
            </a:r>
            <a:endParaRPr kumimoji="0" lang="id-ID" sz="4400" b="0" i="0" u="none" strike="noStrike" kern="1200" cap="none" spc="-1" normalizeH="0" baseline="0" noProof="0" dirty="0">
              <a:ln>
                <a:noFill/>
              </a:ln>
              <a:solidFill>
                <a:prstClr val="black"/>
              </a:solidFill>
              <a:effectLst/>
              <a:uLnTx/>
              <a:uFillTx/>
              <a:latin typeface="STXinwei" panose="02010800040101010101" pitchFamily="2" charset="-122"/>
              <a:ea typeface="STXinwei" panose="02010800040101010101" pitchFamily="2" charset="-122"/>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637323" y="5922048"/>
            <a:ext cx="3637976" cy="13234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rPr>
              <a:t>nasrul99@gmail</a:t>
            </a: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rPr>
              <a:t>.com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rPr>
              <a:t>nasrul tutorial</a:t>
            </a:r>
            <a:endPar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nvGraphicFramePr>
        <p:xfrm>
          <a:off x="5122048" y="1658901"/>
          <a:ext cx="6714399" cy="4414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2616" y="1920240"/>
            <a:ext cx="3084393" cy="39497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139076" y="6123167"/>
            <a:ext cx="498248" cy="498248"/>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9076" y="6735501"/>
            <a:ext cx="473785" cy="47378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Tujuan</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Setelah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mengikuti</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materi ini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diharapkan</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melayout web dengan RWD Bootstrap di dalam pemrograman PHP serta dapat mengimplementasikannya menjadi sebuah program aplikasi</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2542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dirty="0" err="1">
                <a:solidFill>
                  <a:srgbClr val="FFFFFF"/>
                </a:solidFill>
                <a:latin typeface="Arial"/>
                <a:ea typeface="DejaVu Sans"/>
              </a:rPr>
              <a:t>Sistem</a:t>
            </a:r>
            <a:r>
              <a:rPr lang="en-US" sz="4400" b="1" spc="-1" dirty="0">
                <a:solidFill>
                  <a:srgbClr val="FFFFFF"/>
                </a:solidFill>
                <a:latin typeface="Arial"/>
                <a:ea typeface="DejaVu Sans"/>
              </a:rPr>
              <a:t> Template</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2" name="Rectangle 1">
            <a:extLst>
              <a:ext uri="{FF2B5EF4-FFF2-40B4-BE49-F238E27FC236}">
                <a16:creationId xmlns:a16="http://schemas.microsoft.com/office/drawing/2014/main" id="{30856671-A6BA-4FFC-924F-C870AC69CE10}"/>
              </a:ext>
            </a:extLst>
          </p:cNvPr>
          <p:cNvSpPr/>
          <p:nvPr/>
        </p:nvSpPr>
        <p:spPr>
          <a:xfrm>
            <a:off x="569520" y="2502564"/>
            <a:ext cx="10798199" cy="3046988"/>
          </a:xfrm>
          <a:prstGeom prst="rect">
            <a:avLst/>
          </a:prstGeom>
        </p:spPr>
        <p:txBody>
          <a:bodyPr wrap="square">
            <a:spAutoFit/>
          </a:bodyPr>
          <a:lstStyle/>
          <a:p>
            <a:pPr algn="just"/>
            <a:r>
              <a:rPr lang="en-US" sz="3200">
                <a:latin typeface="Times New Roman" panose="02020603050405020304" pitchFamily="18" charset="0"/>
                <a:cs typeface="Times New Roman" panose="02020603050405020304" pitchFamily="18" charset="0"/>
              </a:rPr>
              <a:t>Sistem template pada sebuah </a:t>
            </a:r>
            <a:r>
              <a:rPr lang="en-US" sz="3200" dirty="0" err="1">
                <a:latin typeface="Times New Roman" panose="02020603050405020304" pitchFamily="18" charset="0"/>
                <a:cs typeface="Times New Roman" panose="02020603050405020304" pitchFamily="18" charset="0"/>
              </a:rPr>
              <a:t>aplikasi</a:t>
            </a:r>
            <a:r>
              <a:rPr lang="en-US" sz="3200" dirty="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web dapat diterapkan smenggunakan RWD Bootstarp, untuk </a:t>
            </a:r>
            <a:r>
              <a:rPr lang="en-US" sz="3200" dirty="0" err="1">
                <a:latin typeface="Times New Roman" panose="02020603050405020304" pitchFamily="18" charset="0"/>
                <a:cs typeface="Times New Roman" panose="02020603050405020304" pitchFamily="18" charset="0"/>
              </a:rPr>
              <a:t>membuat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tampilan</a:t>
            </a:r>
            <a:r>
              <a:rPr lang="en-US" sz="3200" dirty="0">
                <a:latin typeface="Times New Roman" panose="02020603050405020304" pitchFamily="18" charset="0"/>
                <a:cs typeface="Times New Roman" panose="02020603050405020304" pitchFamily="18" charset="0"/>
              </a:rPr>
              <a:t> web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menjadi</a:t>
            </a:r>
            <a:r>
              <a:rPr lang="en-US" sz="3200" dirty="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lebih</a:t>
            </a:r>
            <a:r>
              <a:rPr lang="en-US" sz="3200">
                <a:latin typeface="Times New Roman" panose="02020603050405020304" pitchFamily="18" charset="0"/>
                <a:cs typeface="Times New Roman" panose="02020603050405020304" pitchFamily="18" charset="0"/>
              </a:rPr>
              <a:t> baik, lebih menarik dan responsive terhadap divice-divice yang ada. Divice tersebut diantarany smart phone, tablet, monitor, laptop, TV dan Projector LCD, dan lain sebagainya.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3231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dirty="0">
                <a:solidFill>
                  <a:srgbClr val="FFFFFF"/>
                </a:solidFill>
                <a:latin typeface="Arial"/>
                <a:ea typeface="DejaVu Sans"/>
              </a:rPr>
              <a:t>Bootstra</a:t>
            </a:r>
            <a:r>
              <a:rPr lang="en-US" sz="4400" b="1" spc="-1" dirty="0">
                <a:solidFill>
                  <a:srgbClr val="FFFFFF"/>
                </a:solidFill>
                <a:latin typeface="Arial"/>
                <a:ea typeface="DejaVu Sans"/>
              </a:rPr>
              <a:t>p</a:t>
            </a:r>
            <a:r>
              <a:rPr lang="en-US" sz="4400" b="1" strike="noStrike" spc="-1" dirty="0">
                <a:solidFill>
                  <a:srgbClr val="FFFFFF"/>
                </a:solidFill>
                <a:latin typeface="Arial"/>
                <a:ea typeface="DejaVu Sans"/>
              </a:rPr>
              <a:t>(1)</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7" name="TextBox 6">
            <a:extLst>
              <a:ext uri="{FF2B5EF4-FFF2-40B4-BE49-F238E27FC236}">
                <a16:creationId xmlns:a16="http://schemas.microsoft.com/office/drawing/2014/main" id="{B1E8CFD7-6F7F-43CB-8A89-083CA91A5099}"/>
              </a:ext>
            </a:extLst>
          </p:cNvPr>
          <p:cNvSpPr txBox="1"/>
          <p:nvPr/>
        </p:nvSpPr>
        <p:spPr>
          <a:xfrm>
            <a:off x="599040" y="1534850"/>
            <a:ext cx="11082915"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Pada kesempatan kali ini kita akan melayout aplikasi web kita menggunakan  Responsive Web Design (RWD) Bootstrap (https://getbootstrap.com/) yang merupakan sebuah pendekatan yang menunjukkan bahwa desain dan pengembangan harus menanggapi perilaku dan lingkungan pengguna berdasarkan pada ukuran, platform dan orientasi layar.</a:t>
            </a:r>
          </a:p>
          <a:p>
            <a:pPr algn="just"/>
            <a:r>
              <a:rPr lang="en-US" sz="2800">
                <a:latin typeface="Times New Roman" panose="02020603050405020304" pitchFamily="18" charset="0"/>
                <a:cs typeface="Times New Roman" panose="02020603050405020304" pitchFamily="18" charset="0"/>
              </a:rPr>
              <a:t>Praktik ini meliputi penggunan perpaduan grid fleksibel dan layout, gambar dan CSS media query. Sebagaimana pengguna saat ini yang beralih dari laptop ke tablet, website secara otomatis harus menyesuaikan resolusi, ukuran gambar dan kemampuan scriptingnya. Dengan kata lain, website harus memiliki teknologi untuk secara otomatis merespon preferensi pengguna yang didasarkan pada resolusi layar gadget yang digunakan (komputer pc, laptop, netbook,tablet, smart phone dan mobile phone).</a:t>
            </a:r>
          </a:p>
        </p:txBody>
      </p:sp>
    </p:spTree>
    <p:extLst>
      <p:ext uri="{BB962C8B-B14F-4D97-AF65-F5344CB8AC3E}">
        <p14:creationId xmlns:p14="http://schemas.microsoft.com/office/powerpoint/2010/main" val="10340397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dirty="0">
                <a:solidFill>
                  <a:srgbClr val="FFFFFF"/>
                </a:solidFill>
                <a:latin typeface="Arial"/>
                <a:ea typeface="DejaVu Sans"/>
              </a:rPr>
              <a:t>Bootstrap(2)</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4" name="Picture 3">
            <a:extLst>
              <a:ext uri="{FF2B5EF4-FFF2-40B4-BE49-F238E27FC236}">
                <a16:creationId xmlns:a16="http://schemas.microsoft.com/office/drawing/2014/main" id="{6B376438-62F7-4EEC-86A0-CBA76044A98A}"/>
              </a:ext>
            </a:extLst>
          </p:cNvPr>
          <p:cNvPicPr>
            <a:picLocks noChangeAspect="1"/>
          </p:cNvPicPr>
          <p:nvPr/>
        </p:nvPicPr>
        <p:blipFill>
          <a:blip r:embed="rId4"/>
          <a:stretch>
            <a:fillRect/>
          </a:stretch>
        </p:blipFill>
        <p:spPr>
          <a:xfrm>
            <a:off x="-30543" y="1645097"/>
            <a:ext cx="11998325" cy="5563022"/>
          </a:xfrm>
          <a:prstGeom prst="rect">
            <a:avLst/>
          </a:prstGeom>
        </p:spPr>
      </p:pic>
    </p:spTree>
    <p:extLst>
      <p:ext uri="{BB962C8B-B14F-4D97-AF65-F5344CB8AC3E}">
        <p14:creationId xmlns:p14="http://schemas.microsoft.com/office/powerpoint/2010/main" val="4646496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dirty="0">
                <a:solidFill>
                  <a:srgbClr val="FFFFFF"/>
                </a:solidFill>
                <a:latin typeface="Arial"/>
                <a:ea typeface="DejaVu Sans"/>
              </a:rPr>
              <a:t>Container</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4" name="Picture 3">
            <a:extLst>
              <a:ext uri="{FF2B5EF4-FFF2-40B4-BE49-F238E27FC236}">
                <a16:creationId xmlns:a16="http://schemas.microsoft.com/office/drawing/2014/main" id="{BC1B2AF2-E9A8-4CFB-8DA0-C63E6C351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605" y="1920240"/>
            <a:ext cx="7663114" cy="4470149"/>
          </a:xfrm>
          <a:prstGeom prst="rect">
            <a:avLst/>
          </a:prstGeom>
        </p:spPr>
      </p:pic>
    </p:spTree>
    <p:extLst>
      <p:ext uri="{BB962C8B-B14F-4D97-AF65-F5344CB8AC3E}">
        <p14:creationId xmlns:p14="http://schemas.microsoft.com/office/powerpoint/2010/main" val="26370984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dirty="0">
                <a:solidFill>
                  <a:srgbClr val="FFFFFF"/>
                </a:solidFill>
                <a:latin typeface="Arial"/>
                <a:ea typeface="DejaVu Sans"/>
              </a:rPr>
              <a:t>Layout Web</a:t>
            </a:r>
            <a:r>
              <a:rPr lang="en-US" sz="4400" b="1" strike="noStrike" spc="-1" dirty="0">
                <a:solidFill>
                  <a:srgbClr val="FFFFFF"/>
                </a:solidFill>
                <a:latin typeface="Arial"/>
                <a:ea typeface="DejaVu Sans"/>
              </a:rPr>
              <a:t>(1)</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5" name="Picture 4">
            <a:extLst>
              <a:ext uri="{FF2B5EF4-FFF2-40B4-BE49-F238E27FC236}">
                <a16:creationId xmlns:a16="http://schemas.microsoft.com/office/drawing/2014/main" id="{9C4A955F-2073-496C-B0E1-3085813A9775}"/>
              </a:ext>
            </a:extLst>
          </p:cNvPr>
          <p:cNvPicPr>
            <a:picLocks noChangeAspect="1"/>
          </p:cNvPicPr>
          <p:nvPr/>
        </p:nvPicPr>
        <p:blipFill>
          <a:blip r:embed="rId4"/>
          <a:stretch>
            <a:fillRect/>
          </a:stretch>
        </p:blipFill>
        <p:spPr>
          <a:xfrm>
            <a:off x="1565745" y="2424070"/>
            <a:ext cx="8864790" cy="4159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13081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dirty="0">
                <a:solidFill>
                  <a:srgbClr val="FFFFFF"/>
                </a:solidFill>
              </a:rPr>
              <a:t>Layout </a:t>
            </a:r>
            <a:r>
              <a:rPr lang="en-US" sz="4400" b="1" spc="-1">
                <a:solidFill>
                  <a:srgbClr val="FFFFFF"/>
                </a:solidFill>
              </a:rPr>
              <a:t>Web(2)</a:t>
            </a:r>
            <a:endParaRPr lang="id-ID" sz="4400" spc="-1" dirty="0"/>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3" name="Picture 2">
            <a:extLst>
              <a:ext uri="{FF2B5EF4-FFF2-40B4-BE49-F238E27FC236}">
                <a16:creationId xmlns:a16="http://schemas.microsoft.com/office/drawing/2014/main" id="{AF464BFE-40C4-47CC-BC1B-14DC905178C5}"/>
              </a:ext>
            </a:extLst>
          </p:cNvPr>
          <p:cNvPicPr>
            <a:picLocks noChangeAspect="1"/>
          </p:cNvPicPr>
          <p:nvPr/>
        </p:nvPicPr>
        <p:blipFill>
          <a:blip r:embed="rId4"/>
          <a:stretch>
            <a:fillRect/>
          </a:stretch>
        </p:blipFill>
        <p:spPr>
          <a:xfrm>
            <a:off x="3966841" y="1920240"/>
            <a:ext cx="4003558" cy="5297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005361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Template_Modul_Pelatihan_dalam_format_PowerPoint</Template>
  <TotalTime>7418</TotalTime>
  <Words>1528</Words>
  <Application>Microsoft Office PowerPoint</Application>
  <PresentationFormat>Custom</PresentationFormat>
  <Paragraphs>156</Paragraphs>
  <Slides>17</Slides>
  <Notes>17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STXinwei</vt:lpstr>
      <vt:lpstr>Arial</vt:lpstr>
      <vt:lpstr>Consolas</vt:lpstr>
      <vt:lpstr>Source Sans Pro</vt:lpstr>
      <vt:lpstr>Source Sans Pro Black</vt:lpstr>
      <vt:lpstr>Source Sans Pro Light</vt:lpstr>
      <vt:lpstr>Symbol</vt:lpstr>
      <vt:lpstr>Times New Roman</vt:lpstr>
      <vt:lpstr>Wingdings</vt:lpstr>
      <vt:lpstr>Office Theme</vt:lpstr>
      <vt:lpstr>3_Office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435</cp:revision>
  <cp:lastPrinted>2020-02-04T05:56:17Z</cp:lastPrinted>
  <dcterms:created xsi:type="dcterms:W3CDTF">2020-02-14T18:01:45Z</dcterms:created>
  <dcterms:modified xsi:type="dcterms:W3CDTF">2022-04-05T06:44:08Z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