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23"/>
  </p:notesMasterIdLst>
  <p:sldIdLst>
    <p:sldId id="256" r:id="rId3"/>
    <p:sldId id="546" r:id="rId4"/>
    <p:sldId id="278" r:id="rId5"/>
    <p:sldId id="371" r:id="rId6"/>
    <p:sldId id="504" r:id="rId7"/>
    <p:sldId id="281" r:id="rId8"/>
    <p:sldId id="372" r:id="rId9"/>
    <p:sldId id="302" r:id="rId10"/>
    <p:sldId id="291" r:id="rId11"/>
    <p:sldId id="292" r:id="rId12"/>
    <p:sldId id="293" r:id="rId13"/>
    <p:sldId id="294" r:id="rId14"/>
    <p:sldId id="505" r:id="rId15"/>
    <p:sldId id="506" r:id="rId16"/>
    <p:sldId id="507" r:id="rId17"/>
    <p:sldId id="510" r:id="rId18"/>
    <p:sldId id="508" r:id="rId19"/>
    <p:sldId id="509" r:id="rId20"/>
    <p:sldId id="511" r:id="rId21"/>
    <p:sldId id="358" r:id="rId22"/>
  </p:sldIdLst>
  <p:sldSz cx="11998325" cy="7559675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66851" autoAdjust="0"/>
  </p:normalViewPr>
  <p:slideViewPr>
    <p:cSldViewPr snapToGrid="0">
      <p:cViewPr varScale="1">
        <p:scale>
          <a:sx n="38" d="100"/>
          <a:sy n="38" d="100"/>
        </p:scale>
        <p:origin x="18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BB004-A18F-4288-B250-F31E18613973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1AC4DF-7947-4318-94A1-7E38B576568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>
            <a:latin typeface="STXinwei" panose="02010800040101010101" pitchFamily="2" charset="-122"/>
            <a:ea typeface="STXinwei" panose="02010800040101010101" pitchFamily="2" charset="-122"/>
          </a:endParaRPr>
        </a:p>
      </dgm:t>
    </dgm:pt>
    <dgm:pt modelId="{06069517-387E-41A4-BF69-0E36BB695ED9}" type="parTrans" cxnId="{4FAFCB29-E0EF-4BA5-9F84-8428E3677DA0}">
      <dgm:prSet/>
      <dgm:spPr/>
      <dgm:t>
        <a:bodyPr/>
        <a:lstStyle/>
        <a:p>
          <a:endParaRPr lang="en-US"/>
        </a:p>
      </dgm:t>
    </dgm:pt>
    <dgm:pt modelId="{E239BE60-0965-4AE6-B4E5-0806867327DB}" type="sibTrans" cxnId="{4FAFCB29-E0EF-4BA5-9F84-8428E3677DA0}">
      <dgm:prSet/>
      <dgm:spPr/>
      <dgm:t>
        <a:bodyPr/>
        <a:lstStyle/>
        <a:p>
          <a:endParaRPr lang="en-US"/>
        </a:p>
      </dgm:t>
    </dgm:pt>
    <dgm:pt modelId="{09C9A7D5-2E28-434A-BBBD-F16460F0BEA2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0DD8D2FC-75F4-4C4D-983A-29A418333677}" type="parTrans" cxnId="{0B870B96-BFAF-4F0A-A21B-C7DB10E19B38}">
      <dgm:prSet/>
      <dgm:spPr/>
      <dgm:t>
        <a:bodyPr/>
        <a:lstStyle/>
        <a:p>
          <a:endParaRPr lang="en-US"/>
        </a:p>
      </dgm:t>
    </dgm:pt>
    <dgm:pt modelId="{A09FB0DB-F55C-4038-87B9-B03776A700F6}" type="sibTrans" cxnId="{0B870B96-BFAF-4F0A-A21B-C7DB10E19B38}">
      <dgm:prSet/>
      <dgm:spPr/>
      <dgm:t>
        <a:bodyPr/>
        <a:lstStyle/>
        <a:p>
          <a:endParaRPr lang="en-US"/>
        </a:p>
      </dgm:t>
    </dgm:pt>
    <dgm:pt modelId="{10331030-184C-409D-B98A-72FA4102D1C8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7DBEA13E-5C79-4CB5-8959-3AE91CB37191}" type="parTrans" cxnId="{C1820617-4AEB-4089-AB72-35B76A0F5771}">
      <dgm:prSet/>
      <dgm:spPr/>
      <dgm:t>
        <a:bodyPr/>
        <a:lstStyle/>
        <a:p>
          <a:endParaRPr lang="en-US"/>
        </a:p>
      </dgm:t>
    </dgm:pt>
    <dgm:pt modelId="{E966F441-378B-4619-8BCE-F8D5383E3BE5}" type="sibTrans" cxnId="{C1820617-4AEB-4089-AB72-35B76A0F5771}">
      <dgm:prSet/>
      <dgm:spPr/>
      <dgm:t>
        <a:bodyPr/>
        <a:lstStyle/>
        <a:p>
          <a:endParaRPr lang="en-US"/>
        </a:p>
      </dgm:t>
    </dgm:pt>
    <dgm:pt modelId="{D0076939-4D45-477A-8EED-4DD6CD617B94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3C234485-47E0-4BBE-9DFA-ABD82B65CAAD}" type="parTrans" cxnId="{54495E26-22F8-49E0-9BE2-C17AF0A55B7C}">
      <dgm:prSet/>
      <dgm:spPr/>
      <dgm:t>
        <a:bodyPr/>
        <a:lstStyle/>
        <a:p>
          <a:endParaRPr lang="en-US"/>
        </a:p>
      </dgm:t>
    </dgm:pt>
    <dgm:pt modelId="{0EE9B6A5-560D-4800-907B-720ED1E0A5C6}" type="sibTrans" cxnId="{54495E26-22F8-49E0-9BE2-C17AF0A55B7C}">
      <dgm:prSet/>
      <dgm:spPr/>
      <dgm:t>
        <a:bodyPr/>
        <a:lstStyle/>
        <a:p>
          <a:endParaRPr lang="en-US"/>
        </a:p>
      </dgm:t>
    </dgm:pt>
    <dgm:pt modelId="{855623AC-CE1B-449D-8ACD-082420D710D1}" type="pres">
      <dgm:prSet presAssocID="{291BB004-A18F-4288-B250-F31E18613973}" presName="diagram" presStyleCnt="0">
        <dgm:presLayoutVars>
          <dgm:dir/>
          <dgm:resizeHandles val="exact"/>
        </dgm:presLayoutVars>
      </dgm:prSet>
      <dgm:spPr/>
    </dgm:pt>
    <dgm:pt modelId="{14E3A39E-DC56-4998-840B-B8EBA7B7C2E8}" type="pres">
      <dgm:prSet presAssocID="{9A1AC4DF-7947-4318-94A1-7E38B576568B}" presName="node" presStyleLbl="node1" presStyleIdx="0" presStyleCnt="4">
        <dgm:presLayoutVars>
          <dgm:bulletEnabled val="1"/>
        </dgm:presLayoutVars>
      </dgm:prSet>
      <dgm:spPr/>
    </dgm:pt>
    <dgm:pt modelId="{2D5F3B4F-4676-470A-B3FD-652072F2CF5E}" type="pres">
      <dgm:prSet presAssocID="{E239BE60-0965-4AE6-B4E5-0806867327DB}" presName="sibTrans" presStyleCnt="0"/>
      <dgm:spPr/>
    </dgm:pt>
    <dgm:pt modelId="{A87BF6F2-DF1E-4054-B3D9-5A796278EB4F}" type="pres">
      <dgm:prSet presAssocID="{09C9A7D5-2E28-434A-BBBD-F16460F0BEA2}" presName="node" presStyleLbl="node1" presStyleIdx="1" presStyleCnt="4">
        <dgm:presLayoutVars>
          <dgm:bulletEnabled val="1"/>
        </dgm:presLayoutVars>
      </dgm:prSet>
      <dgm:spPr/>
    </dgm:pt>
    <dgm:pt modelId="{7A506C96-A0DF-47C9-A99F-9941AE1AC66D}" type="pres">
      <dgm:prSet presAssocID="{A09FB0DB-F55C-4038-87B9-B03776A700F6}" presName="sibTrans" presStyleCnt="0"/>
      <dgm:spPr/>
    </dgm:pt>
    <dgm:pt modelId="{E1688ABB-9B7B-450A-AC3B-DC709204A2DC}" type="pres">
      <dgm:prSet presAssocID="{10331030-184C-409D-B98A-72FA4102D1C8}" presName="node" presStyleLbl="node1" presStyleIdx="2" presStyleCnt="4">
        <dgm:presLayoutVars>
          <dgm:bulletEnabled val="1"/>
        </dgm:presLayoutVars>
      </dgm:prSet>
      <dgm:spPr/>
    </dgm:pt>
    <dgm:pt modelId="{553ED34E-094D-4376-AC70-5BD790F3A5AE}" type="pres">
      <dgm:prSet presAssocID="{E966F441-378B-4619-8BCE-F8D5383E3BE5}" presName="sibTrans" presStyleCnt="0"/>
      <dgm:spPr/>
    </dgm:pt>
    <dgm:pt modelId="{E852AFCB-1EDC-479B-AFC9-C72B243D0770}" type="pres">
      <dgm:prSet presAssocID="{D0076939-4D45-477A-8EED-4DD6CD617B94}" presName="node" presStyleLbl="node1" presStyleIdx="3" presStyleCnt="4">
        <dgm:presLayoutVars>
          <dgm:bulletEnabled val="1"/>
        </dgm:presLayoutVars>
      </dgm:prSet>
      <dgm:spPr/>
    </dgm:pt>
  </dgm:ptLst>
  <dgm:cxnLst>
    <dgm:cxn modelId="{9EB7FD05-BAD2-4241-B339-E3F575730C8B}" type="presOf" srcId="{9A1AC4DF-7947-4318-94A1-7E38B576568B}" destId="{14E3A39E-DC56-4998-840B-B8EBA7B7C2E8}" srcOrd="0" destOrd="0" presId="urn:microsoft.com/office/officeart/2005/8/layout/default"/>
    <dgm:cxn modelId="{C1820617-4AEB-4089-AB72-35B76A0F5771}" srcId="{291BB004-A18F-4288-B250-F31E18613973}" destId="{10331030-184C-409D-B98A-72FA4102D1C8}" srcOrd="2" destOrd="0" parTransId="{7DBEA13E-5C79-4CB5-8959-3AE91CB37191}" sibTransId="{E966F441-378B-4619-8BCE-F8D5383E3BE5}"/>
    <dgm:cxn modelId="{54495E26-22F8-49E0-9BE2-C17AF0A55B7C}" srcId="{291BB004-A18F-4288-B250-F31E18613973}" destId="{D0076939-4D45-477A-8EED-4DD6CD617B94}" srcOrd="3" destOrd="0" parTransId="{3C234485-47E0-4BBE-9DFA-ABD82B65CAAD}" sibTransId="{0EE9B6A5-560D-4800-907B-720ED1E0A5C6}"/>
    <dgm:cxn modelId="{4FAFCB29-E0EF-4BA5-9F84-8428E3677DA0}" srcId="{291BB004-A18F-4288-B250-F31E18613973}" destId="{9A1AC4DF-7947-4318-94A1-7E38B576568B}" srcOrd="0" destOrd="0" parTransId="{06069517-387E-41A4-BF69-0E36BB695ED9}" sibTransId="{E239BE60-0965-4AE6-B4E5-0806867327DB}"/>
    <dgm:cxn modelId="{C801DC3D-2FE9-4DEC-BC5C-504A89FDCCBA}" type="presOf" srcId="{10331030-184C-409D-B98A-72FA4102D1C8}" destId="{E1688ABB-9B7B-450A-AC3B-DC709204A2DC}" srcOrd="0" destOrd="0" presId="urn:microsoft.com/office/officeart/2005/8/layout/default"/>
    <dgm:cxn modelId="{08CB534D-DB15-4535-889B-CACEB334EA8B}" type="presOf" srcId="{09C9A7D5-2E28-434A-BBBD-F16460F0BEA2}" destId="{A87BF6F2-DF1E-4054-B3D9-5A796278EB4F}" srcOrd="0" destOrd="0" presId="urn:microsoft.com/office/officeart/2005/8/layout/default"/>
    <dgm:cxn modelId="{0BA86877-4051-450F-8472-077D268F243D}" type="presOf" srcId="{291BB004-A18F-4288-B250-F31E18613973}" destId="{855623AC-CE1B-449D-8ACD-082420D710D1}" srcOrd="0" destOrd="0" presId="urn:microsoft.com/office/officeart/2005/8/layout/default"/>
    <dgm:cxn modelId="{2ACB437C-B794-4917-A8F8-276506F50652}" type="presOf" srcId="{D0076939-4D45-477A-8EED-4DD6CD617B94}" destId="{E852AFCB-1EDC-479B-AFC9-C72B243D0770}" srcOrd="0" destOrd="0" presId="urn:microsoft.com/office/officeart/2005/8/layout/default"/>
    <dgm:cxn modelId="{0B870B96-BFAF-4F0A-A21B-C7DB10E19B38}" srcId="{291BB004-A18F-4288-B250-F31E18613973}" destId="{09C9A7D5-2E28-434A-BBBD-F16460F0BEA2}" srcOrd="1" destOrd="0" parTransId="{0DD8D2FC-75F4-4C4D-983A-29A418333677}" sibTransId="{A09FB0DB-F55C-4038-87B9-B03776A700F6}"/>
    <dgm:cxn modelId="{3174A5BE-4308-4811-B7FE-EB07EDE83F53}" type="presParOf" srcId="{855623AC-CE1B-449D-8ACD-082420D710D1}" destId="{14E3A39E-DC56-4998-840B-B8EBA7B7C2E8}" srcOrd="0" destOrd="0" presId="urn:microsoft.com/office/officeart/2005/8/layout/default"/>
    <dgm:cxn modelId="{732A632D-6CBC-490C-BB31-2254983D5348}" type="presParOf" srcId="{855623AC-CE1B-449D-8ACD-082420D710D1}" destId="{2D5F3B4F-4676-470A-B3FD-652072F2CF5E}" srcOrd="1" destOrd="0" presId="urn:microsoft.com/office/officeart/2005/8/layout/default"/>
    <dgm:cxn modelId="{E0C3DE58-EDA6-4094-9392-0D33CE47B29C}" type="presParOf" srcId="{855623AC-CE1B-449D-8ACD-082420D710D1}" destId="{A87BF6F2-DF1E-4054-B3D9-5A796278EB4F}" srcOrd="2" destOrd="0" presId="urn:microsoft.com/office/officeart/2005/8/layout/default"/>
    <dgm:cxn modelId="{6629A986-7375-4E5A-B1C0-4D1D87CD711A}" type="presParOf" srcId="{855623AC-CE1B-449D-8ACD-082420D710D1}" destId="{7A506C96-A0DF-47C9-A99F-9941AE1AC66D}" srcOrd="3" destOrd="0" presId="urn:microsoft.com/office/officeart/2005/8/layout/default"/>
    <dgm:cxn modelId="{29C51135-CA16-447A-947A-B4CEE95072B3}" type="presParOf" srcId="{855623AC-CE1B-449D-8ACD-082420D710D1}" destId="{E1688ABB-9B7B-450A-AC3B-DC709204A2DC}" srcOrd="4" destOrd="0" presId="urn:microsoft.com/office/officeart/2005/8/layout/default"/>
    <dgm:cxn modelId="{5B7F8D1D-B629-4E6F-9519-8EAF6F2028E2}" type="presParOf" srcId="{855623AC-CE1B-449D-8ACD-082420D710D1}" destId="{553ED34E-094D-4376-AC70-5BD790F3A5AE}" srcOrd="5" destOrd="0" presId="urn:microsoft.com/office/officeart/2005/8/layout/default"/>
    <dgm:cxn modelId="{E46E5E4C-30C5-404A-BF91-9C630A31A240}" type="presParOf" srcId="{855623AC-CE1B-449D-8ACD-082420D710D1}" destId="{E852AFCB-1EDC-479B-AFC9-C72B243D077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3A39E-DC56-4998-840B-B8EBA7B7C2E8}">
      <dsp:nvSpPr>
        <dsp:cNvPr id="0" name=""/>
        <dsp:cNvSpPr/>
      </dsp:nvSpPr>
      <dsp:spPr>
        <a:xfrm>
          <a:off x="819" y="129263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 kern="1200">
            <a:latin typeface="STXinwei" panose="02010800040101010101" pitchFamily="2" charset="-122"/>
            <a:ea typeface="STXinwei" panose="02010800040101010101" pitchFamily="2" charset="-122"/>
          </a:endParaRPr>
        </a:p>
      </dsp:txBody>
      <dsp:txXfrm>
        <a:off x="819" y="129263"/>
        <a:ext cx="3196552" cy="1917931"/>
      </dsp:txXfrm>
    </dsp:sp>
    <dsp:sp modelId="{A87BF6F2-DF1E-4054-B3D9-5A796278EB4F}">
      <dsp:nvSpPr>
        <dsp:cNvPr id="0" name=""/>
        <dsp:cNvSpPr/>
      </dsp:nvSpPr>
      <dsp:spPr>
        <a:xfrm>
          <a:off x="3517027" y="129263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517027" y="129263"/>
        <a:ext cx="3196552" cy="1917931"/>
      </dsp:txXfrm>
    </dsp:sp>
    <dsp:sp modelId="{E1688ABB-9B7B-450A-AC3B-DC709204A2DC}">
      <dsp:nvSpPr>
        <dsp:cNvPr id="0" name=""/>
        <dsp:cNvSpPr/>
      </dsp:nvSpPr>
      <dsp:spPr>
        <a:xfrm>
          <a:off x="819" y="2366850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819" y="2366850"/>
        <a:ext cx="3196552" cy="1917931"/>
      </dsp:txXfrm>
    </dsp:sp>
    <dsp:sp modelId="{E852AFCB-1EDC-479B-AFC9-C72B243D0770}">
      <dsp:nvSpPr>
        <dsp:cNvPr id="0" name=""/>
        <dsp:cNvSpPr/>
      </dsp:nvSpPr>
      <dsp:spPr>
        <a:xfrm>
          <a:off x="3517027" y="2366850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517027" y="2366850"/>
        <a:ext cx="3196552" cy="1917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17200" y="1009440"/>
            <a:ext cx="5943600" cy="37389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Bahasa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pemrograman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umumnya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PHP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juga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memiliki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operator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(assignment)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strike="noStrike" kern="1200" spc="-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penjumlahan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pengurangan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perkalian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90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Bahasa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pemrograman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umumnya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PHP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juga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memiliki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operator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strike="noStrike" kern="1200" spc="-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ketentuan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terpenuhi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ketentuan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terpenuhi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ketentuan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ketentuan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dinyatakan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57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Budi Santoso disimpan (diassign) ke dalam variabel $namaSiswa dengan operator assignment =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Tipe data text atau string nilai variabelnya diapit tanda petik dua</a:t>
            </a: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Tipe data se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07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Untuk mencetak data variabel gunakan keyword echo, bisa juga print</a:t>
            </a: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Gunakan tanda petik tunggal atau petik ganda setelah perintah mencetak echo atau print</a:t>
            </a: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Untuk menggabungkan string dan  variable gunakan symbol titik sebagai penghubungnya (concate) ketika menggunakan tanda petik tunggal setelah echo</a:t>
            </a: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Untuk tanda petik dua setelah echo tidak perlu menggunakan concate titik untuk menghubungkan variabel dan string</a:t>
            </a: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762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Untuk mencetak data variabel di luar program PHP gunakan sintak: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&lt;?= … ?&gt;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76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Untuk mencetak data dan variabel di web browser ketikkan pada URL web browser: http://localhost/nama_folder_penyimpanan/nama_file_php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Contoh: localhost/belajarphp/latihan1.php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18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Variabel ada yang sudah didefinisikan langsung oleh PHP.</a:t>
            </a: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Ciri khas variabel milik PHP diawali dengan tanda underscore ( _ ) dan dibuat dengan huruf kapital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3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Variabel konstanta di dalam PHP bernilai tetap / tidak berubah.</a:t>
            </a: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Untuk membuat variabel konstanta gunakan fungsi define yang sudah disediakan oleh PHP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43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Untuk mencetak data dan variabel konstanta di web browser ketikkan pada URL web browser: http://localhost/nama_folder_penyimpanan/nama_file_php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Contoh: localhost/belajarphp/latihan2.php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15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0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4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e0581468e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685800"/>
            <a:ext cx="5441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e0581468e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en-US" sz="1200"/>
              <a:t>File PHP berekstensi .php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en-US" sz="1200"/>
              <a:t>Setiap statement (pernyataan program) diakhiri ; (titik koma)</a:t>
            </a:r>
            <a:endParaRPr lang="en-GB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2905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pembacaan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penulisan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lalu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oleh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variable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Georgia" panose="02040502050405020303" pitchFamily="18" charset="0"/>
              </a:rPr>
              <a:t>Variabe dalam pemrograman juga memiliki arti yang sama seperti dalam matematika.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Georgia" panose="02040502050405020303" pitchFamily="18" charset="0"/>
              </a:rPr>
              <a:t>Variabel adalah tempat kita menyimpan nilai sementara.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Georgia" panose="02040502050405020303" pitchFamily="18" charset="0"/>
              </a:rPr>
              <a:t>Variabel akan ada selama program dijalankan. Namun kita juga bisa menghapusnya dari memori.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794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/>
              <a:t>Di dalam pemrograman PHP ada berbagai macam jenis-jenis tipe data seperti: string (text), numerik (angka), boolean dan lain sebagainya.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63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2561909d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685800"/>
            <a:ext cx="5441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2561909d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Bahasa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pemrograman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umumnya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PHP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memiliki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operator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aritmatika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melakukan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operasi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matematika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strike="noStrike" kern="1200" spc="-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penjumlahan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pengurangan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perkalian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penambahan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pengurangan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05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Bahasa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pemrograman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umumnya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PHP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juga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memiliki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operator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pembanding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melakukan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perbandingan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strike="noStrike" kern="1200" spc="-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216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exact.</a:t>
            </a: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22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0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0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8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43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9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8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4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62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08998" y="654077"/>
            <a:ext cx="11180329" cy="8417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08998" y="1693854"/>
            <a:ext cx="11180329" cy="502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599938" lvl="0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1199876" lvl="1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799814" lvl="2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2399751" lvl="3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999689" lvl="4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3599627" lvl="5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4199565" lvl="6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4799503" lvl="7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5399441" lvl="8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11117159" y="6853777"/>
            <a:ext cx="719978" cy="5784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25580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886" y="393736"/>
            <a:ext cx="10348555" cy="715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6067" y="7006699"/>
            <a:ext cx="3148441" cy="402482"/>
          </a:xfrm>
          <a:prstGeom prst="rect">
            <a:avLst/>
          </a:prstGeom>
        </p:spPr>
        <p:txBody>
          <a:bodyPr/>
          <a:lstStyle/>
          <a:p>
            <a:fld id="{F0EF6058-70D2-4EF5-859D-DC1B5D996098}" type="datetime1">
              <a:rPr lang="id-ID" smtClean="0"/>
              <a:t>06/04/2022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74446" y="7006699"/>
            <a:ext cx="5722709" cy="40248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531" y="7114561"/>
            <a:ext cx="585819" cy="5207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6482C1B-7090-4C7E-91BC-100538A363C6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9696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d-ID" sz="1200" b="0" strike="noStrike" spc="-1">
                <a:solidFill>
                  <a:srgbClr val="DBF5F9"/>
                </a:solidFill>
                <a:latin typeface="Source Sans Pro"/>
              </a:rPr>
              <a:t>&lt;date/time&gt;</a:t>
            </a:r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164F0FB-78CA-466F-B6F6-2FF193D3A8A5}" type="slidenum">
              <a:rPr lang="en-US" sz="12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8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1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2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3.doc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1986521"/>
            <a:ext cx="10798560" cy="1793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 lnSpcReduction="10000"/>
          </a:bodyPr>
          <a:lstStyle/>
          <a:p>
            <a:pPr algn="ctr"/>
            <a:r>
              <a:rPr lang="en-US" sz="6000" b="1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Variabel, Tipe Data dan Operator</a:t>
            </a:r>
            <a:endParaRPr lang="en-US" sz="60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EB83E-E6BE-414B-A07B-19C864AB3F2F}"/>
              </a:ext>
            </a:extLst>
          </p:cNvPr>
          <p:cNvSpPr txBox="1"/>
          <p:nvPr/>
        </p:nvSpPr>
        <p:spPr>
          <a:xfrm>
            <a:off x="3001237" y="5894648"/>
            <a:ext cx="59958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</a:rPr>
              <a:t>Pemrograman PHP</a:t>
            </a:r>
            <a:endParaRPr lang="id-ID" sz="4400" b="1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Operator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Pembanding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A73858B-F4ED-45BE-9BB9-2620D66F6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787" y="2524938"/>
          <a:ext cx="10686749" cy="3719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4" imgW="5924809" imgH="2062440" progId="Word.Document.12">
                  <p:embed/>
                </p:oleObj>
              </mc:Choice>
              <mc:Fallback>
                <p:oleObj name="Document" r:id="rId4" imgW="5924809" imgH="2062440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BA73858B-F4ED-45BE-9BB9-2620D66F69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787" y="2524938"/>
                        <a:ext cx="10686749" cy="3719744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667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Operator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Pemberi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Nilai (Assignment)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09375FA-714F-4B26-A9EE-50E33FEBEA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432" y="2606890"/>
          <a:ext cx="11273460" cy="3189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4" imgW="5924809" imgH="1676160" progId="Word.Document.12">
                  <p:embed/>
                </p:oleObj>
              </mc:Choice>
              <mc:Fallback>
                <p:oleObj name="Document" r:id="rId4" imgW="5924809" imgH="1676160" progId="Word.Documen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09375FA-714F-4B26-A9EE-50E33FEBEA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2432" y="2606890"/>
                        <a:ext cx="11273460" cy="318991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78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Operator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Logika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58919A6-D5E5-43F8-8537-268AEB5D4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990" y="3480603"/>
          <a:ext cx="11376344" cy="2005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4" imgW="5924809" imgH="1044000" progId="Word.Document.12">
                  <p:embed/>
                </p:oleObj>
              </mc:Choice>
              <mc:Fallback>
                <p:oleObj name="Document" r:id="rId4" imgW="5924809" imgH="1044000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58919A6-D5E5-43F8-8537-268AEB5D4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0990" y="3480603"/>
                        <a:ext cx="11376344" cy="200579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60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Latihan Membuat Variabel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8F629-00DD-4CD0-AA8B-F0A24B75386A}"/>
              </a:ext>
            </a:extLst>
          </p:cNvPr>
          <p:cNvSpPr txBox="1"/>
          <p:nvPr/>
        </p:nvSpPr>
        <p:spPr>
          <a:xfrm>
            <a:off x="599039" y="1870973"/>
            <a:ext cx="107981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32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//belajar variabel</a:t>
            </a:r>
            <a:endParaRPr lang="en-US" sz="32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$namaSiswa 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"Budi Santoso"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$umur 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$berat_badan 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$_pekerjaan 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'Mahasiswa'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$tes 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$namaSiswa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$_pekerjaan;</a:t>
            </a:r>
          </a:p>
        </p:txBody>
      </p:sp>
    </p:spTree>
    <p:extLst>
      <p:ext uri="{BB962C8B-B14F-4D97-AF65-F5344CB8AC3E}">
        <p14:creationId xmlns:p14="http://schemas.microsoft.com/office/powerpoint/2010/main" val="80174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Latihan Mencetak Variabel dan String#1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64C8A-26D6-41F2-9B04-0BD692AD4745}"/>
              </a:ext>
            </a:extLst>
          </p:cNvPr>
          <p:cNvSpPr txBox="1"/>
          <p:nvPr/>
        </p:nvSpPr>
        <p:spPr>
          <a:xfrm>
            <a:off x="599040" y="1852321"/>
            <a:ext cx="10798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//cetak variabel di dalam program PHP</a:t>
            </a:r>
            <a:endParaRPr lang="en-US" sz="32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'Nama Siswa: '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$namaSiswa;</a:t>
            </a:r>
          </a:p>
          <a:p>
            <a:r>
              <a:rPr lang="en-US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'&lt;br/&gt;Umur: '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$umur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 tahun'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'&lt;br/&gt;Berat Badan 1: '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$berat_badan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 kg'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"&lt;br/&gt;Berat Badan 2: 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$berat_badan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 kg"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'&lt;br/&gt;Berat Badan 3: $berat_badan kg'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'&lt;br/&gt;Pekerjaan 1: '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$_pekerjaan;</a:t>
            </a:r>
          </a:p>
          <a:p>
            <a:r>
              <a:rPr lang="en-US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'&lt;br/&gt;Pekerjaan 2: '</a:t>
            </a:r>
            <a:r>
              <a:rPr lang="en-US" sz="3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$_pekerjaan;</a:t>
            </a:r>
          </a:p>
        </p:txBody>
      </p:sp>
    </p:spTree>
    <p:extLst>
      <p:ext uri="{BB962C8B-B14F-4D97-AF65-F5344CB8AC3E}">
        <p14:creationId xmlns:p14="http://schemas.microsoft.com/office/powerpoint/2010/main" val="1594723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Latihan Mencetak Variabel dan String#2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CCCC6-588F-436E-8A72-75307A2EA917}"/>
              </a:ext>
            </a:extLst>
          </p:cNvPr>
          <p:cNvSpPr txBox="1"/>
          <p:nvPr/>
        </p:nvSpPr>
        <p:spPr>
          <a:xfrm>
            <a:off x="599038" y="2163926"/>
            <a:ext cx="107981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Nama Siswa 1: &lt;?= $namaSiswa ?&gt;</a:t>
            </a:r>
          </a:p>
          <a:p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8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Nama Siswa 2: &lt;?= $namaSiswa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$_pekerjaan ?&gt;</a:t>
            </a:r>
          </a:p>
          <a:p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8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Umur: &lt;?= $umur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$berat_badan ?&gt; tahun</a:t>
            </a:r>
          </a:p>
          <a:p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8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Berat Badan : &lt;?= $berat_badan; ?&gt; kg</a:t>
            </a:r>
          </a:p>
          <a:p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8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Pekerjaan: &lt;?= $_pekerjaan; ?&gt;</a:t>
            </a:r>
          </a:p>
        </p:txBody>
      </p:sp>
    </p:spTree>
    <p:extLst>
      <p:ext uri="{BB962C8B-B14F-4D97-AF65-F5344CB8AC3E}">
        <p14:creationId xmlns:p14="http://schemas.microsoft.com/office/powerpoint/2010/main" val="386654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Menampilkan Data di Web Browser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6225A-51BC-40A3-8AD0-0C4B8A3DB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223" y="1939681"/>
            <a:ext cx="5423877" cy="49648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839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Variabel Milik PHP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22C36-DD3C-4726-A6F8-F961E68B7A3C}"/>
              </a:ext>
            </a:extLst>
          </p:cNvPr>
          <p:cNvSpPr txBox="1"/>
          <p:nvPr/>
        </p:nvSpPr>
        <p:spPr>
          <a:xfrm>
            <a:off x="599040" y="1933177"/>
            <a:ext cx="10798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4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//memanggil variabel milik php</a:t>
            </a:r>
            <a:endParaRPr lang="en-US" sz="24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'Dokumen php saya ada di: '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$_SERVER[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'DOCUMENT_ROOT'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'&lt;br/&gt;Nama file ini:  '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$_SERVER[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'SCRIPT_FILENAME'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02760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Variabel Konstanta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92FD3-7D6B-46D4-A556-742A380538F0}"/>
              </a:ext>
            </a:extLst>
          </p:cNvPr>
          <p:cNvSpPr txBox="1"/>
          <p:nvPr/>
        </p:nvSpPr>
        <p:spPr>
          <a:xfrm>
            <a:off x="599040" y="1928172"/>
            <a:ext cx="10798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8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//diketahui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$jari2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'PHI'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$luas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PHI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$jari2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$jari2;</a:t>
            </a:r>
          </a:p>
          <a:p>
            <a:r>
              <a:rPr lang="en-US" sz="28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//cetak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'&lt;hr/&gt;Luas lingkaran dengan jari-jari '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$jari2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 = '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$luas;</a:t>
            </a:r>
          </a:p>
        </p:txBody>
      </p:sp>
    </p:spTree>
    <p:extLst>
      <p:ext uri="{BB962C8B-B14F-4D97-AF65-F5344CB8AC3E}">
        <p14:creationId xmlns:p14="http://schemas.microsoft.com/office/powerpoint/2010/main" val="3392742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Menampilkan di Web Browser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47ECA-32C3-483B-8AE7-A7B151425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989" y="2675304"/>
            <a:ext cx="7724345" cy="3114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588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1637323" y="5922048"/>
            <a:ext cx="3637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nasrul99@gmail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.com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 tutorial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DCCC06-EE85-400B-A119-1880EC71325F}"/>
              </a:ext>
            </a:extLst>
          </p:cNvPr>
          <p:cNvGraphicFramePr/>
          <p:nvPr/>
        </p:nvGraphicFramePr>
        <p:xfrm>
          <a:off x="5122048" y="1658901"/>
          <a:ext cx="6714399" cy="441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BD2017B-45A0-475F-8B6F-F2282AAFDC3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16" y="1920240"/>
            <a:ext cx="3084393" cy="39497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D699E0-820F-4432-9973-C4377B6983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9076" y="6123167"/>
            <a:ext cx="498248" cy="498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CEEBE4-801D-4DC8-AB7D-44C81B5F34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76" y="6735501"/>
            <a:ext cx="473785" cy="4737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https://www.php.net/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89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Tujuan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CFE42-2985-4083-AC03-0CED6AB0A773}"/>
              </a:ext>
            </a:extLst>
          </p:cNvPr>
          <p:cNvSpPr txBox="1"/>
          <p:nvPr/>
        </p:nvSpPr>
        <p:spPr>
          <a:xfrm>
            <a:off x="660124" y="1920240"/>
            <a:ext cx="106780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Memahami dan mengerti tentang variabel dan tipe data di dalam bahasa pemrograman PHP.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Mampu membuat dan menggunakan variabel di dalam pemrograman PHP.</a:t>
            </a:r>
          </a:p>
        </p:txBody>
      </p:sp>
    </p:spTree>
    <p:extLst>
      <p:ext uri="{BB962C8B-B14F-4D97-AF65-F5344CB8AC3E}">
        <p14:creationId xmlns:p14="http://schemas.microsoft.com/office/powerpoint/2010/main" val="125426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0"/>
          <p:cNvSpPr txBox="1">
            <a:spLocks noGrp="1"/>
          </p:cNvSpPr>
          <p:nvPr>
            <p:ph type="title"/>
          </p:nvPr>
        </p:nvSpPr>
        <p:spPr>
          <a:xfrm>
            <a:off x="408998" y="407835"/>
            <a:ext cx="11180329" cy="75147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r>
              <a:rPr lang="en" sz="3937" b="1">
                <a:solidFill>
                  <a:schemeClr val="bg1"/>
                </a:solidFill>
              </a:rPr>
              <a:t>Sintak Dasar Pemrograman PHP</a:t>
            </a:r>
            <a:endParaRPr sz="3937" b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F81B6-676C-4A12-B07C-65150E2B7DAA}"/>
              </a:ext>
            </a:extLst>
          </p:cNvPr>
          <p:cNvSpPr txBox="1"/>
          <p:nvPr/>
        </p:nvSpPr>
        <p:spPr>
          <a:xfrm>
            <a:off x="408998" y="1850854"/>
            <a:ext cx="10131552" cy="5058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725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&lt;html&gt;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725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…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725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&lt;?php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725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	//</a:t>
            </a:r>
            <a:r>
              <a:rPr lang="en-GB" sz="290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komentar</a:t>
            </a:r>
            <a:endParaRPr kumimoji="0" lang="en-GB" sz="2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725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	echo ‘&lt;p&gt;Selamat Belajar PHP&lt;/p&gt;’;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725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?&gt;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725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…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725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&lt;/html&gt;</a:t>
            </a:r>
            <a:endParaRPr kumimoji="0" lang="en-GB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0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652" y="490076"/>
            <a:ext cx="10348555" cy="71572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Struktur </a:t>
            </a:r>
            <a:r>
              <a:rPr lang="en-US" b="1" dirty="0">
                <a:solidFill>
                  <a:schemeClr val="bg1"/>
                </a:solidFill>
              </a:rPr>
              <a:t>dan </a:t>
            </a:r>
            <a:r>
              <a:rPr lang="en-US" b="1" dirty="0" err="1">
                <a:solidFill>
                  <a:schemeClr val="bg1"/>
                </a:solidFill>
              </a:rPr>
              <a:t>Sintaks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52" y="1795975"/>
            <a:ext cx="11054914" cy="4370547"/>
          </a:xfrm>
        </p:spPr>
        <p:txBody>
          <a:bodyPr>
            <a:normAutofit/>
          </a:bodyPr>
          <a:lstStyle/>
          <a:p>
            <a:pPr>
              <a:lnSpc>
                <a:spcPct val="88000"/>
              </a:lnSpc>
              <a:buSzPct val="118000"/>
              <a:tabLst>
                <a:tab pos="774846" algn="l"/>
                <a:tab pos="1224757" algn="l"/>
                <a:tab pos="1674669" algn="l"/>
                <a:tab pos="2124580" algn="l"/>
                <a:tab pos="2574491" algn="l"/>
                <a:tab pos="3024402" algn="l"/>
                <a:tab pos="3474313" algn="l"/>
                <a:tab pos="3924224" algn="l"/>
                <a:tab pos="4374135" algn="l"/>
                <a:tab pos="4824046" algn="l"/>
                <a:tab pos="5273957" algn="l"/>
                <a:tab pos="5723868" algn="l"/>
                <a:tab pos="6173779" algn="l"/>
                <a:tab pos="6623690" algn="l"/>
                <a:tab pos="7073601" algn="l"/>
                <a:tab pos="7523512" algn="l"/>
                <a:tab pos="7973424" algn="l"/>
                <a:tab pos="8423335" algn="l"/>
                <a:tab pos="8873246" algn="l"/>
                <a:tab pos="9323157" algn="l"/>
              </a:tabLst>
            </a:pPr>
            <a:r>
              <a:rPr lang="en-GB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Sintaks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en-GB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mirip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Bahasa C</a:t>
            </a:r>
          </a:p>
          <a:p>
            <a:pPr>
              <a:lnSpc>
                <a:spcPct val="88000"/>
              </a:lnSpc>
              <a:buSzPct val="118000"/>
              <a:tabLst>
                <a:tab pos="774846" algn="l"/>
                <a:tab pos="1224757" algn="l"/>
                <a:tab pos="1674669" algn="l"/>
                <a:tab pos="2124580" algn="l"/>
                <a:tab pos="2574491" algn="l"/>
                <a:tab pos="3024402" algn="l"/>
                <a:tab pos="3474313" algn="l"/>
                <a:tab pos="3924224" algn="l"/>
                <a:tab pos="4374135" algn="l"/>
                <a:tab pos="4824046" algn="l"/>
                <a:tab pos="5273957" algn="l"/>
                <a:tab pos="5723868" algn="l"/>
                <a:tab pos="6173779" algn="l"/>
                <a:tab pos="6623690" algn="l"/>
                <a:tab pos="7073601" algn="l"/>
                <a:tab pos="7523512" algn="l"/>
                <a:tab pos="7973424" algn="l"/>
                <a:tab pos="8423335" algn="l"/>
                <a:tab pos="8873246" algn="l"/>
                <a:tab pos="9323157" algn="l"/>
              </a:tabLst>
            </a:pPr>
            <a:r>
              <a:rPr lang="en-GB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skrip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GB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diawal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&lt;?php dan </a:t>
            </a:r>
            <a:r>
              <a:rPr lang="en-GB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diakhiri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?&gt;</a:t>
            </a:r>
          </a:p>
          <a:p>
            <a:pPr>
              <a:lnSpc>
                <a:spcPct val="88000"/>
              </a:lnSpc>
              <a:buSzPct val="118000"/>
              <a:tabLst>
                <a:tab pos="774846" algn="l"/>
                <a:tab pos="1224757" algn="l"/>
                <a:tab pos="1674669" algn="l"/>
                <a:tab pos="2124580" algn="l"/>
                <a:tab pos="2574491" algn="l"/>
                <a:tab pos="3024402" algn="l"/>
                <a:tab pos="3474313" algn="l"/>
                <a:tab pos="3924224" algn="l"/>
                <a:tab pos="4374135" algn="l"/>
                <a:tab pos="4824046" algn="l"/>
                <a:tab pos="5273957" algn="l"/>
                <a:tab pos="5723868" algn="l"/>
                <a:tab pos="6173779" algn="l"/>
                <a:tab pos="6623690" algn="l"/>
                <a:tab pos="7073601" algn="l"/>
                <a:tab pos="7523512" algn="l"/>
                <a:tab pos="7973424" algn="l"/>
                <a:tab pos="8423335" algn="l"/>
                <a:tab pos="8873246" algn="l"/>
                <a:tab pos="9323157" algn="l"/>
              </a:tabLst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separator: ; (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8000"/>
              </a:lnSpc>
              <a:buSzPct val="118000"/>
              <a:tabLst>
                <a:tab pos="774846" algn="l"/>
                <a:tab pos="1224757" algn="l"/>
                <a:tab pos="1674669" algn="l"/>
                <a:tab pos="2124580" algn="l"/>
                <a:tab pos="2574491" algn="l"/>
                <a:tab pos="3024402" algn="l"/>
                <a:tab pos="3474313" algn="l"/>
                <a:tab pos="3924224" algn="l"/>
                <a:tab pos="4374135" algn="l"/>
                <a:tab pos="4824046" algn="l"/>
                <a:tab pos="5273957" algn="l"/>
                <a:tab pos="5723868" algn="l"/>
                <a:tab pos="6173779" algn="l"/>
                <a:tab pos="6623690" algn="l"/>
                <a:tab pos="7073601" algn="l"/>
                <a:tab pos="7523512" algn="l"/>
                <a:tab pos="7973424" algn="l"/>
                <a:tab pos="8423335" algn="l"/>
                <a:tab pos="8873246" algn="l"/>
                <a:tab pos="9323157" algn="l"/>
              </a:tabLst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Blok Kode: {  //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kurung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kurawal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(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)</a:t>
            </a:r>
          </a:p>
          <a:p>
            <a:pPr>
              <a:lnSpc>
                <a:spcPct val="88000"/>
              </a:lnSpc>
              <a:buSzPct val="118000"/>
              <a:tabLst>
                <a:tab pos="774846" algn="l"/>
                <a:tab pos="1224757" algn="l"/>
                <a:tab pos="1674669" algn="l"/>
                <a:tab pos="2124580" algn="l"/>
                <a:tab pos="2574491" algn="l"/>
                <a:tab pos="3024402" algn="l"/>
                <a:tab pos="3474313" algn="l"/>
                <a:tab pos="3924224" algn="l"/>
                <a:tab pos="4374135" algn="l"/>
                <a:tab pos="4824046" algn="l"/>
                <a:tab pos="5273957" algn="l"/>
                <a:tab pos="5723868" algn="l"/>
                <a:tab pos="6173779" algn="l"/>
                <a:tab pos="6623690" algn="l"/>
                <a:tab pos="7073601" algn="l"/>
                <a:tab pos="7523512" algn="l"/>
                <a:tab pos="7973424" algn="l"/>
                <a:tab pos="8423335" algn="l"/>
                <a:tab pos="8873246" algn="l"/>
                <a:tab pos="9323157" algn="l"/>
              </a:tabLst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Mengabaikan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8000"/>
              </a:lnSpc>
              <a:buSzPct val="118000"/>
              <a:tabLst>
                <a:tab pos="774846" algn="l"/>
                <a:tab pos="1224757" algn="l"/>
                <a:tab pos="1674669" algn="l"/>
                <a:tab pos="2124580" algn="l"/>
                <a:tab pos="2574491" algn="l"/>
                <a:tab pos="3024402" algn="l"/>
                <a:tab pos="3474313" algn="l"/>
                <a:tab pos="3924224" algn="l"/>
                <a:tab pos="4374135" algn="l"/>
                <a:tab pos="4824046" algn="l"/>
                <a:tab pos="5273957" algn="l"/>
                <a:tab pos="5723868" algn="l"/>
                <a:tab pos="6173779" algn="l"/>
                <a:tab pos="6623690" algn="l"/>
                <a:tab pos="7073601" algn="l"/>
                <a:tab pos="7523512" algn="l"/>
                <a:tab pos="7973424" algn="l"/>
                <a:tab pos="8423335" algn="l"/>
                <a:tab pos="8873246" algn="l"/>
                <a:tab pos="9323157" algn="l"/>
              </a:tabLst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program:</a:t>
            </a:r>
          </a:p>
          <a:p>
            <a:pPr marL="544159" lvl="1" indent="0">
              <a:lnSpc>
                <a:spcPct val="88000"/>
              </a:lnSpc>
              <a:buSzPct val="110000"/>
              <a:buNone/>
              <a:tabLst>
                <a:tab pos="774846" algn="l"/>
                <a:tab pos="1224757" algn="l"/>
                <a:tab pos="1674669" algn="l"/>
                <a:tab pos="2124580" algn="l"/>
                <a:tab pos="2574491" algn="l"/>
                <a:tab pos="3024402" algn="l"/>
                <a:tab pos="3474313" algn="l"/>
                <a:tab pos="3924224" algn="l"/>
                <a:tab pos="4374135" algn="l"/>
                <a:tab pos="4824046" algn="l"/>
                <a:tab pos="5273957" algn="l"/>
                <a:tab pos="5723868" algn="l"/>
                <a:tab pos="6173779" algn="l"/>
                <a:tab pos="6623690" algn="l"/>
                <a:tab pos="7073601" algn="l"/>
                <a:tab pos="7523512" algn="l"/>
                <a:tab pos="7973424" algn="l"/>
                <a:tab pos="8423335" algn="l"/>
                <a:tab pos="8873246" algn="l"/>
                <a:tab pos="9323157" algn="l"/>
              </a:tabLst>
            </a:pPr>
            <a:r>
              <a:rPr lang="en-GB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// single comment</a:t>
            </a:r>
          </a:p>
          <a:p>
            <a:pPr marL="544159" lvl="1" indent="0">
              <a:lnSpc>
                <a:spcPct val="88000"/>
              </a:lnSpc>
              <a:buSzPct val="110000"/>
              <a:buNone/>
              <a:tabLst>
                <a:tab pos="774846" algn="l"/>
                <a:tab pos="1224757" algn="l"/>
                <a:tab pos="1674669" algn="l"/>
                <a:tab pos="2124580" algn="l"/>
                <a:tab pos="2574491" algn="l"/>
                <a:tab pos="3024402" algn="l"/>
                <a:tab pos="3474313" algn="l"/>
                <a:tab pos="3924224" algn="l"/>
                <a:tab pos="4374135" algn="l"/>
                <a:tab pos="4824046" algn="l"/>
                <a:tab pos="5273957" algn="l"/>
                <a:tab pos="5723868" algn="l"/>
                <a:tab pos="6173779" algn="l"/>
                <a:tab pos="6623690" algn="l"/>
                <a:tab pos="7073601" algn="l"/>
                <a:tab pos="7523512" algn="l"/>
                <a:tab pos="7973424" algn="l"/>
                <a:tab pos="8423335" algn="l"/>
                <a:tab pos="8873246" algn="l"/>
                <a:tab pos="9323157" algn="l"/>
              </a:tabLst>
            </a:pPr>
            <a:r>
              <a:rPr lang="en-GB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/* multi comment */</a:t>
            </a:r>
            <a:endParaRPr lang="en-US" sz="3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85DB2-FAC7-43F0-8172-C83EB196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2C1B-7090-4C7E-91BC-100538A363C6}" type="slidenum">
              <a:rPr lang="id-ID" smtClean="0"/>
              <a:pPr/>
              <a:t>5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101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Apa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itu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Variabel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?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CEB1B7-1DFF-4D75-ACEC-294C1D000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679" y="2920309"/>
            <a:ext cx="9586966" cy="29286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645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Tipe Data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DBFE0-C3F2-4A23-9A68-8EC9BE577CB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7701" y="1635820"/>
            <a:ext cx="5202921" cy="585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5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2"/>
          <p:cNvSpPr txBox="1">
            <a:spLocks noGrp="1"/>
          </p:cNvSpPr>
          <p:nvPr>
            <p:ph type="body" idx="1"/>
          </p:nvPr>
        </p:nvSpPr>
        <p:spPr>
          <a:xfrm>
            <a:off x="408998" y="1917531"/>
            <a:ext cx="11094514" cy="448283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indent="-466618">
              <a:lnSpc>
                <a:spcPct val="100000"/>
              </a:lnSpc>
              <a:spcBef>
                <a:spcPts val="1312"/>
              </a:spcBef>
              <a:buClr>
                <a:schemeClr val="dk1"/>
              </a:buClr>
              <a:buSzPts val="2000"/>
              <a:buAutoNum type="arabicPeriod"/>
            </a:pPr>
            <a:r>
              <a:rPr lang="en" sz="2624">
                <a:solidFill>
                  <a:schemeClr val="dk1"/>
                </a:solidFill>
              </a:rPr>
              <a:t>Pembuatan variabel di dalam pemrograman PHP diawali dengan simbol $</a:t>
            </a:r>
          </a:p>
          <a:p>
            <a:pPr indent="-466618">
              <a:lnSpc>
                <a:spcPct val="100000"/>
              </a:lnSpc>
              <a:spcBef>
                <a:spcPts val="1312"/>
              </a:spcBef>
              <a:buClr>
                <a:schemeClr val="dk1"/>
              </a:buClr>
              <a:buSzPts val="2000"/>
              <a:buAutoNum type="arabicPeriod"/>
            </a:pPr>
            <a:r>
              <a:rPr lang="en" sz="2624">
                <a:solidFill>
                  <a:schemeClr val="dk1"/>
                </a:solidFill>
              </a:rPr>
              <a:t>Variabel dapat dibuat dengan huruf, garis bawah/underscore ( _ )</a:t>
            </a:r>
          </a:p>
          <a:p>
            <a:pPr indent="-466618">
              <a:lnSpc>
                <a:spcPct val="100000"/>
              </a:lnSpc>
              <a:spcBef>
                <a:spcPts val="1312"/>
              </a:spcBef>
              <a:buClr>
                <a:schemeClr val="dk1"/>
              </a:buClr>
              <a:buSzPts val="2000"/>
              <a:buAutoNum type="arabicPeriod"/>
            </a:pPr>
            <a:r>
              <a:rPr lang="en" sz="2624">
                <a:solidFill>
                  <a:schemeClr val="dk1"/>
                </a:solidFill>
              </a:rPr>
              <a:t>Variabel tidak boleh diawali angka</a:t>
            </a:r>
            <a:br>
              <a:rPr lang="en" sz="2624">
                <a:solidFill>
                  <a:schemeClr val="dk1"/>
                </a:solidFill>
              </a:rPr>
            </a:br>
            <a:r>
              <a:rPr lang="en" sz="2624" b="1">
                <a:solidFill>
                  <a:schemeClr val="dk1"/>
                </a:solidFill>
              </a:rPr>
              <a:t>$1a;</a:t>
            </a:r>
            <a:r>
              <a:rPr lang="en" sz="2624">
                <a:solidFill>
                  <a:schemeClr val="dk1"/>
                </a:solidFill>
              </a:rPr>
              <a:t> akan memberikan error karena nama variabel diawali angka</a:t>
            </a:r>
            <a:endParaRPr sz="2624">
              <a:solidFill>
                <a:schemeClr val="dk1"/>
              </a:solidFill>
            </a:endParaRPr>
          </a:p>
          <a:p>
            <a:pPr indent="-466618">
              <a:lnSpc>
                <a:spcPct val="100000"/>
              </a:lnSpc>
              <a:spcBef>
                <a:spcPts val="1312"/>
              </a:spcBef>
              <a:buClr>
                <a:schemeClr val="dk1"/>
              </a:buClr>
              <a:buSzPts val="2000"/>
              <a:buAutoNum type="arabicPeriod"/>
            </a:pPr>
            <a:r>
              <a:rPr lang="en" sz="2624">
                <a:solidFill>
                  <a:schemeClr val="dk1"/>
                </a:solidFill>
              </a:rPr>
              <a:t>Case sensitive</a:t>
            </a:r>
            <a:br>
              <a:rPr lang="en" sz="2624">
                <a:solidFill>
                  <a:schemeClr val="dk1"/>
                </a:solidFill>
              </a:rPr>
            </a:br>
            <a:r>
              <a:rPr lang="en" sz="2624">
                <a:solidFill>
                  <a:schemeClr val="dk1"/>
                </a:solidFill>
              </a:rPr>
              <a:t>Variabel a dan A akan dianggap 2 variabel berbeda</a:t>
            </a:r>
            <a:endParaRPr sz="2624">
              <a:solidFill>
                <a:schemeClr val="dk1"/>
              </a:solidFill>
            </a:endParaRPr>
          </a:p>
          <a:p>
            <a:pPr indent="-466618">
              <a:lnSpc>
                <a:spcPct val="100000"/>
              </a:lnSpc>
              <a:spcBef>
                <a:spcPts val="1312"/>
              </a:spcBef>
              <a:spcAft>
                <a:spcPts val="1312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624">
                <a:solidFill>
                  <a:schemeClr val="dk1"/>
                </a:solidFill>
              </a:rPr>
              <a:t>Keyword PHP tidak dapat digunakan sebagai nama variabel</a:t>
            </a:r>
            <a:endParaRPr sz="2624">
              <a:solidFill>
                <a:schemeClr val="dk1"/>
              </a:solidFill>
            </a:endParaRPr>
          </a:p>
        </p:txBody>
      </p:sp>
      <p:sp>
        <p:nvSpPr>
          <p:cNvPr id="462" name="Google Shape;462;p62"/>
          <p:cNvSpPr txBox="1">
            <a:spLocks noGrp="1"/>
          </p:cNvSpPr>
          <p:nvPr>
            <p:ph type="title"/>
          </p:nvPr>
        </p:nvSpPr>
        <p:spPr>
          <a:xfrm>
            <a:off x="408998" y="407835"/>
            <a:ext cx="11180329" cy="75147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r>
              <a:rPr lang="en" sz="3937" b="1">
                <a:solidFill>
                  <a:schemeClr val="bg1"/>
                </a:solidFill>
              </a:rPr>
              <a:t>Aturan Penamaan Variabel</a:t>
            </a:r>
            <a:endParaRPr sz="3937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Operator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Aritmatika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CD0B7E9-4BEA-4380-82C4-9F975C3BA6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509" y="2653992"/>
          <a:ext cx="11509306" cy="366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4" imgW="5924809" imgH="1887120" progId="Word.Document.12">
                  <p:embed/>
                </p:oleObj>
              </mc:Choice>
              <mc:Fallback>
                <p:oleObj name="Document" r:id="rId4" imgW="5924809" imgH="188712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CD0B7E9-4BEA-4380-82C4-9F975C3BA6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4509" y="2653992"/>
                        <a:ext cx="11509306" cy="3666819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69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duan_Menyusun_dan_Mereview_Modul_Pelatihan_NF_COMPUTER.pptx" id="{6A7C84BD-FECB-4F08-B00D-BB53D8CA55DF}" vid="{03FCB7D6-D073-4739-8F9D-085FDA19612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4568</TotalTime>
  <Words>1282</Words>
  <Application>Microsoft Office PowerPoint</Application>
  <PresentationFormat>Custom</PresentationFormat>
  <Paragraphs>186</Paragraphs>
  <Slides>20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STXinwei</vt:lpstr>
      <vt:lpstr>Arial</vt:lpstr>
      <vt:lpstr>Consolas</vt:lpstr>
      <vt:lpstr>Georgia</vt:lpstr>
      <vt:lpstr>Source Sans Pro</vt:lpstr>
      <vt:lpstr>Source Sans Pro Black</vt:lpstr>
      <vt:lpstr>Source Sans Pro Light</vt:lpstr>
      <vt:lpstr>Symbol</vt:lpstr>
      <vt:lpstr>Times New Roman</vt:lpstr>
      <vt:lpstr>Wingdings</vt:lpstr>
      <vt:lpstr>Office Theme</vt:lpstr>
      <vt:lpstr>1_Office Theme</vt:lpstr>
      <vt:lpstr>Document</vt:lpstr>
      <vt:lpstr>PowerPoint Presentation</vt:lpstr>
      <vt:lpstr>PowerPoint Presentation</vt:lpstr>
      <vt:lpstr>PowerPoint Presentation</vt:lpstr>
      <vt:lpstr>Sintak Dasar Pemrograman PHP</vt:lpstr>
      <vt:lpstr>Struktur dan Sintaks</vt:lpstr>
      <vt:lpstr>PowerPoint Presentation</vt:lpstr>
      <vt:lpstr>PowerPoint Presentation</vt:lpstr>
      <vt:lpstr>Aturan Penamaan Variabel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 ivan</cp:lastModifiedBy>
  <cp:revision>163</cp:revision>
  <cp:lastPrinted>2020-02-04T05:56:17Z</cp:lastPrinted>
  <dcterms:created xsi:type="dcterms:W3CDTF">2020-03-11T07:55:13Z</dcterms:created>
  <dcterms:modified xsi:type="dcterms:W3CDTF">2022-04-06T07:30:18Z</dcterms:modified>
  <dc:language>en-US</dc:language>
</cp:coreProperties>
</file>