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13"/>
  </p:notesMasterIdLst>
  <p:sldIdLst>
    <p:sldId id="685" r:id="rId4"/>
    <p:sldId id="684" r:id="rId5"/>
    <p:sldId id="507" r:id="rId6"/>
    <p:sldId id="516" r:id="rId7"/>
    <p:sldId id="518" r:id="rId8"/>
    <p:sldId id="690" r:id="rId9"/>
    <p:sldId id="691" r:id="rId10"/>
    <p:sldId id="688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514" autoAdjust="0"/>
  </p:normalViewPr>
  <p:slideViewPr>
    <p:cSldViewPr snapToGrid="0">
      <p:cViewPr varScale="1">
        <p:scale>
          <a:sx n="47" d="100"/>
          <a:sy n="47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743" y="117265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743" y="117265"/>
        <a:ext cx="2899854" cy="1739912"/>
      </dsp:txXfrm>
    </dsp:sp>
    <dsp:sp modelId="{A87BF6F2-DF1E-4054-B3D9-5A796278EB4F}">
      <dsp:nvSpPr>
        <dsp:cNvPr id="0" name=""/>
        <dsp:cNvSpPr/>
      </dsp:nvSpPr>
      <dsp:spPr>
        <a:xfrm>
          <a:off x="3190583" y="117265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190583" y="117265"/>
        <a:ext cx="2899854" cy="1739912"/>
      </dsp:txXfrm>
    </dsp:sp>
    <dsp:sp modelId="{E1688ABB-9B7B-450A-AC3B-DC709204A2DC}">
      <dsp:nvSpPr>
        <dsp:cNvPr id="0" name=""/>
        <dsp:cNvSpPr/>
      </dsp:nvSpPr>
      <dsp:spPr>
        <a:xfrm>
          <a:off x="743" y="2147163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743" y="2147163"/>
        <a:ext cx="2899854" cy="1739912"/>
      </dsp:txXfrm>
    </dsp:sp>
    <dsp:sp modelId="{E852AFCB-1EDC-479B-AFC9-C72B243D0770}">
      <dsp:nvSpPr>
        <dsp:cNvPr id="0" name=""/>
        <dsp:cNvSpPr/>
      </dsp:nvSpPr>
      <dsp:spPr>
        <a:xfrm>
          <a:off x="3190583" y="2147163"/>
          <a:ext cx="2899854" cy="17399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190583" y="2147163"/>
        <a:ext cx="2899854" cy="173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F7B1F-A410-4181-9041-BAE04186578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807A9-7CA1-4CF7-A4D6-3B6FD49F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24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29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1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7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0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66725" y="1009650"/>
            <a:ext cx="66452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2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FE6D92F-508A-47C4-A56B-F1D564762B3E}" type="slidenum">
              <a:rPr lang="en-GB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4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76353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104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0396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06137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79029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47884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6540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10959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73062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78975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2818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790882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44509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9137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940966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55862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17759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20686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279416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679897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638504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7438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766542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818545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373596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616742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17613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596361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320748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497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553" y="160451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41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497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553" y="3681925"/>
            <a:ext cx="35330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662272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  <a:prstGeom prst="rect">
            <a:avLst/>
          </a:prstGeom>
        </p:spPr>
        <p:txBody>
          <a:bodyPr/>
          <a:lstStyle/>
          <a:p>
            <a:fld id="{40EE45A1-6FFC-4620-A236-5D1B41E69B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2778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3600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41" y="273352"/>
            <a:ext cx="10972503" cy="53073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1078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57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8546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535437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57" y="368192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2735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41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57" y="1604515"/>
            <a:ext cx="5354377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41" y="3681925"/>
            <a:ext cx="1097250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5365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8709" y="175376"/>
            <a:ext cx="10972503" cy="114468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3992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84102" y="1244291"/>
            <a:ext cx="11415866" cy="49167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 algn="ctr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 algn="ctr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 algn="ctr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 algn="ctr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87881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ctr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8709" y="175376"/>
            <a:ext cx="10972503" cy="114468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92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399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9722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41" y="273352"/>
            <a:ext cx="10972503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41" y="1604514"/>
            <a:ext cx="1097250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633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14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27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slow">
    <p:push dir="u"/>
  </p:transition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1201952" y="5089625"/>
            <a:ext cx="9788093" cy="5082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 defTabSz="829544">
              <a:defRPr/>
            </a:pPr>
            <a:r>
              <a:rPr lang="en-US" sz="4355" b="1" spc="-1">
                <a:solidFill>
                  <a:srgbClr val="DBF5F9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4. CRUD # DETAIL</a:t>
            </a:r>
          </a:p>
          <a:p>
            <a:pPr algn="ctr" defTabSz="829544">
              <a:defRPr/>
            </a:pPr>
            <a:r>
              <a:rPr lang="en-US" sz="4355" b="1" spc="-1">
                <a:solidFill>
                  <a:srgbClr val="DBF5F9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DATA LENGKAP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B5729-C273-BD51-3A53-CE64B7F79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01" y="302342"/>
            <a:ext cx="6129797" cy="3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995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97107" y="110060"/>
            <a:ext cx="9795931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defTabSz="829544">
              <a:defRPr/>
            </a:pP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lang="en-US" sz="3992" b="1" spc="-1" dirty="0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lang="en-US" sz="3992" b="1" spc="-1" dirty="0" err="1">
                <a:solidFill>
                  <a:srgbClr val="FFFFFF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lang="id-ID" sz="3992" spc="-1" dirty="0">
              <a:solidFill>
                <a:prstClr val="black"/>
              </a:solidFill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85480" y="1742007"/>
            <a:ext cx="9953998" cy="42302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7978" algn="ctr" defTabSz="829544">
              <a:spcAft>
                <a:spcPts val="1276"/>
              </a:spcAft>
              <a:defRPr/>
            </a:pPr>
            <a:endParaRPr lang="id-ID" sz="2903" spc="-1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2139019" y="5372375"/>
            <a:ext cx="3300306" cy="120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>
              <a:lnSpc>
                <a:spcPct val="150000"/>
              </a:lnSpc>
              <a:defRPr/>
            </a:pPr>
            <a:r>
              <a:rPr lang="en-US" sz="2540" dirty="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lang="en-US" sz="254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defTabSz="829544">
              <a:lnSpc>
                <a:spcPct val="150000"/>
              </a:lnSpc>
              <a:defRPr/>
            </a:pPr>
            <a:r>
              <a:rPr lang="en-US" sz="2540">
                <a:solidFill>
                  <a:prstClr val="black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lang="en-US" sz="2540" dirty="0">
              <a:solidFill>
                <a:prstClr val="black"/>
              </a:solidFill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300299" y="1504926"/>
          <a:ext cx="6091181" cy="400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92" y="1742008"/>
            <a:ext cx="2798105" cy="35831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7018" y="5554826"/>
            <a:ext cx="452002" cy="452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9" y="6110325"/>
            <a:ext cx="429809" cy="429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39768" y="456352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CRUD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ECB79-62B4-43F4-A773-D23B5493E14E}"/>
              </a:ext>
            </a:extLst>
          </p:cNvPr>
          <p:cNvSpPr txBox="1"/>
          <p:nvPr/>
        </p:nvSpPr>
        <p:spPr>
          <a:xfrm>
            <a:off x="739768" y="1532610"/>
            <a:ext cx="108832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CRUD adalah akronim untuk </a:t>
            </a:r>
            <a:r>
              <a:rPr lang="en-US" sz="2800" b="1" i="1"/>
              <a:t>Create, Read, Update, </a:t>
            </a:r>
            <a:r>
              <a:rPr lang="en-US" sz="2800"/>
              <a:t>dan </a:t>
            </a:r>
            <a:r>
              <a:rPr lang="en-US" sz="2800" b="1" i="1"/>
              <a:t>Delete</a:t>
            </a:r>
            <a:r>
              <a:rPr lang="en-US" sz="2800"/>
              <a:t>. Operasi CRUD adalah manipulasi data dasar untuk database. Dalam pembelajaran ini kita akan membuat aplikasi </a:t>
            </a:r>
            <a:r>
              <a:rPr lang="en-US" sz="2800" b="1" i="1"/>
              <a:t>PHP</a:t>
            </a:r>
            <a:r>
              <a:rPr lang="en-US" sz="2800"/>
              <a:t> sederhana untuk melakukan semua operasi ini pada tabel database </a:t>
            </a:r>
            <a:r>
              <a:rPr lang="en-US" sz="2800" b="1" i="1"/>
              <a:t>MariaDB</a:t>
            </a:r>
            <a:r>
              <a:rPr lang="en-US" sz="2800"/>
              <a:t> yang sudah dibuat sebelumnya.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Kita akan membuat sebuah aplikasi  web sederhana dengan </a:t>
            </a:r>
            <a:r>
              <a:rPr lang="en-US" sz="2800" b="1" i="1"/>
              <a:t>RWD Bootstrap </a:t>
            </a:r>
            <a:r>
              <a:rPr lang="en-US" sz="2800"/>
              <a:t>. Terdapat beberapa tombol untuk menambah, mengubah, menghapus dan menampilkan data yang ada di database melalui </a:t>
            </a:r>
            <a:r>
              <a:rPr lang="en-US" sz="2800" b="1" i="1"/>
              <a:t>user interface</a:t>
            </a:r>
            <a:r>
              <a:rPr lang="en-US" sz="2800"/>
              <a:t> (antarmuka) yang kita buat. </a:t>
            </a:r>
          </a:p>
        </p:txBody>
      </p:sp>
    </p:spTree>
    <p:extLst>
      <p:ext uri="{BB962C8B-B14F-4D97-AF65-F5344CB8AC3E}">
        <p14:creationId xmlns:p14="http://schemas.microsoft.com/office/powerpoint/2010/main" val="1252034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18768" y="249600"/>
            <a:ext cx="10803056" cy="7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/>
          </a:bodyPr>
          <a:lstStyle/>
          <a:p>
            <a:pPr lvl="0">
              <a:defRPr/>
            </a:pPr>
            <a:r>
              <a:rPr lang="en-US" sz="3600" b="1" spc="-1">
                <a:solidFill>
                  <a:schemeClr val="bg1"/>
                </a:solidFill>
              </a:rPr>
              <a:t>Menambahkan Tombol-Tombol di Halaman Produk</a:t>
            </a:r>
            <a:endParaRPr lang="id-ID" sz="3600" spc="-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54DD2-74D2-32FB-824B-E6332E0ADFC6}"/>
              </a:ext>
            </a:extLst>
          </p:cNvPr>
          <p:cNvSpPr txBox="1"/>
          <p:nvPr/>
        </p:nvSpPr>
        <p:spPr>
          <a:xfrm>
            <a:off x="618768" y="2033121"/>
            <a:ext cx="109544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"25%"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"index.php?hal=detailProduk&amp;id=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 btn-info"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"index.php?hal=produk&amp;idedit=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 btn-warning"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Ubah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"index.php?hal=produk&amp;idedit=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$produk[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 btn-danger"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51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06264" y="400570"/>
            <a:ext cx="10652616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Tombol-Tombol di Halaman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803BE-18F3-680E-7242-23C65611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4" y="2322512"/>
            <a:ext cx="10407080" cy="2859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3688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06400" y="330880"/>
            <a:ext cx="7488832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Fungsi getProduk di Model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817C0-5F12-411C-98D5-3DC61F493D7E}"/>
              </a:ext>
            </a:extLst>
          </p:cNvPr>
          <p:cNvSpPr txBox="1"/>
          <p:nvPr/>
        </p:nvSpPr>
        <p:spPr>
          <a:xfrm>
            <a:off x="406400" y="1266329"/>
            <a:ext cx="11379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6F42C1"/>
                </a:solidFill>
                <a:latin typeface="Consolas" panose="020B0609020204030204" pitchFamily="49" charset="0"/>
              </a:rPr>
              <a:t>Produk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>
                <a:solidFill>
                  <a:srgbClr val="6A737D"/>
                </a:solidFill>
                <a:latin typeface="Consolas" panose="020B0609020204030204" pitchFamily="49" charset="0"/>
              </a:rPr>
              <a:t>//member3 method tampilkan detail data</a:t>
            </a:r>
          </a:p>
          <a:p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6F42C1"/>
                </a:solidFill>
                <a:latin typeface="Consolas" panose="020B0609020204030204" pitchFamily="49" charset="0"/>
              </a:rPr>
              <a:t>getProduk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($id){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$sql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SELECT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produk.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jenis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nama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AS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kategori 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				  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FROM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produk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INNER JOIN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jenis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ON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jenis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id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produk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idjenis</a:t>
            </a:r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WHERE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produk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.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id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?</a:t>
            </a:r>
            <a:r>
              <a:rPr lang="en-US" sz="240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>
                <a:solidFill>
                  <a:srgbClr val="6A737D"/>
                </a:solidFill>
                <a:latin typeface="Consolas" panose="020B0609020204030204" pitchFamily="49" charset="0"/>
              </a:rPr>
              <a:t>//prepare statement</a:t>
            </a:r>
            <a:endParaRPr lang="en-US" sz="24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$ps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koneksi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400">
                <a:solidFill>
                  <a:srgbClr val="6F42C1"/>
                </a:solidFill>
                <a:latin typeface="Consolas" panose="020B0609020204030204" pitchFamily="49" charset="0"/>
              </a:rPr>
              <a:t>prepare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($sql);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$ps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400">
                <a:solidFill>
                  <a:srgbClr val="6F42C1"/>
                </a:solidFill>
                <a:latin typeface="Consolas" panose="020B0609020204030204" pitchFamily="49" charset="0"/>
              </a:rPr>
              <a:t>execute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([$id]);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$rs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$ps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400">
                <a:solidFill>
                  <a:srgbClr val="6F42C1"/>
                </a:solidFill>
                <a:latin typeface="Consolas" panose="020B0609020204030204" pitchFamily="49" charset="0"/>
              </a:rPr>
              <a:t>fetch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$rs;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6514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77520" y="0"/>
            <a:ext cx="11236960" cy="108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Membuat View Halaman Detail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83BC5-30BC-7DA4-DDEB-2C037495D009}"/>
              </a:ext>
            </a:extLst>
          </p:cNvPr>
          <p:cNvSpPr txBox="1"/>
          <p:nvPr/>
        </p:nvSpPr>
        <p:spPr>
          <a:xfrm>
            <a:off x="477520" y="1744355"/>
            <a:ext cx="112369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//tangkap request id di url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$id = $_REQUEST[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$obj =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Produk();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$data = $obj-&gt;getProduk($id);</a:t>
            </a: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 18rem;"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$data[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'foto'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"card-img-top"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$data[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'nama'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?&gt;&lt;/h5&gt;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&gt;&lt;?=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$data[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'keterangan'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?&gt;&lt;/p&gt;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"index.php?hal=produk"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 btn-primary"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 Back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269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27328" y="412160"/>
            <a:ext cx="11137344" cy="610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lvl="0">
              <a:defRPr/>
            </a:pPr>
            <a:r>
              <a:rPr lang="en-US" sz="4400" b="1" spc="-1">
                <a:solidFill>
                  <a:schemeClr val="bg1"/>
                </a:solidFill>
              </a:rPr>
              <a:t>Tampilan Halaman Detil Produk</a:t>
            </a:r>
            <a:endParaRPr lang="id-ID" sz="4400" spc="-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9EF8D-CFA2-0ADC-A3DA-0ACCE29E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" y="1501136"/>
            <a:ext cx="5901055" cy="5188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1213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 anchor="ctr">
            <a:noAutofit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400" b="1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5760ED-EBA0-C9F9-E840-5996BD1DE8A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748" y="1735526"/>
            <a:ext cx="10972503" cy="11446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https://www.php.net/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Sirojul Munir, Modul PHP Dasar, NF Computer, 2011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510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STXinwei</vt:lpstr>
      <vt:lpstr>Arial</vt:lpstr>
      <vt:lpstr>Calibri</vt:lpstr>
      <vt:lpstr>Consolas</vt:lpstr>
      <vt:lpstr>Symbol</vt:lpstr>
      <vt:lpstr>Times New Roman</vt:lpstr>
      <vt:lpstr>Wingdings</vt:lpstr>
      <vt:lpstr>1_Office Theme</vt:lpstr>
      <vt:lpstr>3_Office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nasrul ivan</dc:creator>
  <cp:lastModifiedBy>nasrul ivan</cp:lastModifiedBy>
  <cp:revision>14</cp:revision>
  <dcterms:created xsi:type="dcterms:W3CDTF">2022-05-10T08:15:54Z</dcterms:created>
  <dcterms:modified xsi:type="dcterms:W3CDTF">2022-05-16T14:27:57Z</dcterms:modified>
</cp:coreProperties>
</file>