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77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9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6E61-1C7F-4D20-B3C4-AD873D76E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Agile </a:t>
            </a:r>
          </a:p>
        </p:txBody>
      </p:sp>
    </p:spTree>
    <p:extLst>
      <p:ext uri="{BB962C8B-B14F-4D97-AF65-F5344CB8AC3E}">
        <p14:creationId xmlns:p14="http://schemas.microsoft.com/office/powerpoint/2010/main" val="161728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F4F9E8-33D2-4567-9FAE-60039961B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65" y="295274"/>
            <a:ext cx="10761470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15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529B01-7340-47BB-99A8-7D5C0EBA4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48" y="1623718"/>
            <a:ext cx="11846303" cy="361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78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D7F92E-B5BF-435C-85EF-90F48F9BC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60" y="1617806"/>
            <a:ext cx="4038600" cy="6667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58D276-3D51-49C8-B79C-EE47F086A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478" y="149224"/>
            <a:ext cx="4159907" cy="27348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5DF860-1A94-4431-BC73-DE8879FAF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15" y="3324946"/>
            <a:ext cx="8127712" cy="323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69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AF928-FC35-45F8-BC54-E350F27E39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5636" y="1597891"/>
            <a:ext cx="7795491" cy="501534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Sprint Planning is timeboxed. For a two week sprint, it should last no more than two hours</a:t>
            </a:r>
          </a:p>
          <a:p>
            <a:r>
              <a:rPr lang="en-US" sz="1400" dirty="0">
                <a:solidFill>
                  <a:srgbClr val="C00000"/>
                </a:solidFill>
              </a:rPr>
              <a:t>It begins with the Team discussing the upcoming Sprint’s goals and priorities</a:t>
            </a:r>
          </a:p>
          <a:p>
            <a:r>
              <a:rPr lang="en-US" sz="1400" dirty="0">
                <a:solidFill>
                  <a:srgbClr val="C00000"/>
                </a:solidFill>
              </a:rPr>
              <a:t>one-by-one the Product Owner selects a single Story from the Backlog</a:t>
            </a:r>
          </a:p>
          <a:p>
            <a:r>
              <a:rPr lang="en-US" sz="1400" dirty="0">
                <a:solidFill>
                  <a:srgbClr val="C00000"/>
                </a:solidFill>
              </a:rPr>
              <a:t>The PO discusses the Story and works with the Team to negotiate and finalize the Definition of Done for the Story</a:t>
            </a:r>
          </a:p>
          <a:p>
            <a:r>
              <a:rPr lang="en-US" sz="1400" dirty="0">
                <a:solidFill>
                  <a:srgbClr val="C00000"/>
                </a:solidFill>
              </a:rPr>
              <a:t>Make sure that the acceptance criteria is clear</a:t>
            </a:r>
          </a:p>
          <a:p>
            <a:r>
              <a:rPr lang="en-US" sz="1400" dirty="0">
                <a:solidFill>
                  <a:srgbClr val="C00000"/>
                </a:solidFill>
              </a:rPr>
              <a:t>Negations</a:t>
            </a:r>
          </a:p>
          <a:p>
            <a:r>
              <a:rPr lang="en-US" sz="1400" dirty="0">
                <a:solidFill>
                  <a:srgbClr val="C00000"/>
                </a:solidFill>
              </a:rPr>
              <a:t>the Stories for the Sprint are established </a:t>
            </a:r>
          </a:p>
          <a:p>
            <a:r>
              <a:rPr lang="en-US" sz="1400" dirty="0">
                <a:solidFill>
                  <a:srgbClr val="C00000"/>
                </a:solidFill>
              </a:rPr>
              <a:t>Definitions of Done are complete </a:t>
            </a:r>
          </a:p>
          <a:p>
            <a:r>
              <a:rPr lang="en-US" sz="1400" dirty="0">
                <a:solidFill>
                  <a:srgbClr val="C00000"/>
                </a:solidFill>
              </a:rPr>
              <a:t>the Sprint Goal has agreed on</a:t>
            </a:r>
          </a:p>
          <a:p>
            <a:r>
              <a:rPr lang="en-US" sz="1400" dirty="0">
                <a:solidFill>
                  <a:srgbClr val="C00000"/>
                </a:solidFill>
              </a:rPr>
              <a:t>ready to start the Sprint.</a:t>
            </a:r>
          </a:p>
          <a:p>
            <a:endParaRPr lang="en-US" sz="1400" dirty="0">
              <a:solidFill>
                <a:srgbClr val="C00000"/>
              </a:solidFill>
            </a:endParaRPr>
          </a:p>
          <a:p>
            <a:endParaRPr lang="en-US" sz="1400" dirty="0">
              <a:solidFill>
                <a:srgbClr val="C00000"/>
              </a:solidFill>
            </a:endParaRPr>
          </a:p>
          <a:p>
            <a:endParaRPr lang="en-US" sz="1400" dirty="0">
              <a:solidFill>
                <a:srgbClr val="C00000"/>
              </a:solidFill>
            </a:endParaRPr>
          </a:p>
          <a:p>
            <a:endParaRPr lang="en-US" sz="1400" dirty="0">
              <a:solidFill>
                <a:srgbClr val="C00000"/>
              </a:solidFill>
            </a:endParaRPr>
          </a:p>
          <a:p>
            <a:endParaRPr lang="en-US" sz="1400" dirty="0">
              <a:solidFill>
                <a:srgbClr val="C00000"/>
              </a:solidFill>
            </a:endParaRPr>
          </a:p>
          <a:p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90798C-3EF1-430E-8445-3EF592E32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687" y="443345"/>
            <a:ext cx="3410202" cy="2179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9103B5-A1A0-4DBD-A503-14AA38006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160" y="629515"/>
            <a:ext cx="40386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91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6891BD-A14A-432D-B2FB-00ADB51BB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80" y="1542328"/>
            <a:ext cx="10335240" cy="461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26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E85CCD-AF0D-44BB-9C3D-8AC90B0CC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7325"/>
            <a:ext cx="12192000" cy="463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66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C92A81-F884-4BB9-B2E0-B1B36F333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433"/>
            <a:ext cx="12192000" cy="540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8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AB8A21-9E68-45C0-93B5-E177359A1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33512"/>
            <a:ext cx="118872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364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215047-55B7-440A-BE1C-CEE5C7AAB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" y="0"/>
            <a:ext cx="11360727" cy="676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35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9891A1-D124-45C8-96A5-5CED0B569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078"/>
            <a:ext cx="12192000" cy="374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11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BC26AC-86E0-4008-9FBB-31B12E3B16F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69326" y="2340610"/>
            <a:ext cx="10053348" cy="4275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4B195F-7FEE-45FE-9F63-6CE360BEF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74486"/>
            <a:ext cx="11003280" cy="20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22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3C3751-BBAE-4A8B-8E99-DA618EF8F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761" y="65325"/>
            <a:ext cx="4285239" cy="32238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E2297-149E-437A-9CEB-D4735C0932F0}"/>
              </a:ext>
            </a:extLst>
          </p:cNvPr>
          <p:cNvSpPr txBox="1">
            <a:spLocks/>
          </p:cNvSpPr>
          <p:nvPr/>
        </p:nvSpPr>
        <p:spPr>
          <a:xfrm>
            <a:off x="111270" y="1677240"/>
            <a:ext cx="8327880" cy="50153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C00000"/>
                </a:solidFill>
              </a:rPr>
              <a:t>learn from the good things so we can repeat them and learn from the bad so we can improve immediately</a:t>
            </a:r>
          </a:p>
          <a:p>
            <a:r>
              <a:rPr lang="en-US" sz="2400" dirty="0">
                <a:solidFill>
                  <a:srgbClr val="C00000"/>
                </a:solidFill>
              </a:rPr>
              <a:t>The entire Team including the ScrumMaster and the PO </a:t>
            </a:r>
          </a:p>
          <a:p>
            <a:r>
              <a:rPr lang="en-US" sz="2400" dirty="0">
                <a:solidFill>
                  <a:srgbClr val="C00000"/>
                </a:solidFill>
              </a:rPr>
              <a:t>time boxed meeting </a:t>
            </a:r>
          </a:p>
          <a:p>
            <a:r>
              <a:rPr lang="en-US" sz="2400" dirty="0">
                <a:solidFill>
                  <a:srgbClr val="C00000"/>
                </a:solidFill>
              </a:rPr>
              <a:t>what went well and what ways could be improved</a:t>
            </a:r>
            <a:endParaRPr lang="en-US" sz="1600" dirty="0">
              <a:solidFill>
                <a:srgbClr val="C00000"/>
              </a:solidFill>
            </a:endParaRPr>
          </a:p>
          <a:p>
            <a:endParaRPr lang="en-US" sz="1600" dirty="0">
              <a:solidFill>
                <a:srgbClr val="C00000"/>
              </a:solidFill>
            </a:endParaRPr>
          </a:p>
          <a:p>
            <a:endParaRPr lang="en-US" sz="1600" dirty="0">
              <a:solidFill>
                <a:srgbClr val="C00000"/>
              </a:solidFill>
            </a:endParaRPr>
          </a:p>
          <a:p>
            <a:endParaRPr lang="en-US" sz="1600" dirty="0">
              <a:solidFill>
                <a:srgbClr val="C00000"/>
              </a:solidFill>
            </a:endParaRPr>
          </a:p>
          <a:p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70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D91BEE-4318-479A-82E8-AE01A1EC3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190625"/>
            <a:ext cx="114681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55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2FAF2C-9A69-49E3-8E47-969EE68A2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417" y="730884"/>
            <a:ext cx="9642386" cy="555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68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E2F3B4-6D40-4DEC-A49D-6BC79BFC9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263" y="406400"/>
            <a:ext cx="4191562" cy="6045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DF1EC6-0A3B-4BD2-8CB3-FA6D29420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165100"/>
            <a:ext cx="545782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37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3FCC86-E067-4919-987F-7C674074E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65" y="731520"/>
            <a:ext cx="11774880" cy="48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93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B185D5-836F-4DF7-AAC2-BFC0929E5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07" y="508317"/>
            <a:ext cx="11024317" cy="347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45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B189AA-8285-40A7-B43B-34B19778E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263943"/>
            <a:ext cx="6309360" cy="63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9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5A2137-FE58-42DD-94ED-0C5DADE0A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10" y="1117282"/>
            <a:ext cx="11515579" cy="462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5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3C9B35-EABE-4265-A877-D09EC3D18F8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2352" y="407812"/>
            <a:ext cx="10827296" cy="258064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C5893-3496-4BFB-BAC5-C2A773D3D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52" y="3180080"/>
            <a:ext cx="10827296" cy="3352800"/>
          </a:xfrm>
        </p:spPr>
        <p:txBody>
          <a:bodyPr>
            <a:normAutofit fontScale="925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The PO is the Scrum Team’s eyes and ears to the outside world (to the Stakeholders).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He or she is the Scrum Team’s one point of formal contact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the PO is consumed with making sure the Scrum Team is getting the right feedback to make the right Product at the right pace.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We should also note that even though the word ‘Owner’ is in the title, the PO may not be the Product expert.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Granted, the PO has a whole lot of knowledge and skills, but the role is defined by the accountability, not by Product-specific skills.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 A good PO realizes there may be a wealth of smarts both inside and outside the Scrum Team and knows how to leverage this for both the Scrum Team’s good and the Product’s good.</a:t>
            </a:r>
          </a:p>
        </p:txBody>
      </p:sp>
    </p:spTree>
    <p:extLst>
      <p:ext uri="{BB962C8B-B14F-4D97-AF65-F5344CB8AC3E}">
        <p14:creationId xmlns:p14="http://schemas.microsoft.com/office/powerpoint/2010/main" val="226731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F5BED3-B855-4551-AF78-12564B499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77" y="866775"/>
            <a:ext cx="11373646" cy="496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2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51FFBCAF-E7CF-493B-ABB4-398B5863D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904" y="942974"/>
            <a:ext cx="673157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2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F7BFE2-7555-4435-B750-180DF6EAE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7554"/>
            <a:ext cx="12192000" cy="471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20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C40C42-7853-4159-A23D-6D05AD2D0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23949"/>
            <a:ext cx="121587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8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69A26E-2881-4DB4-B049-D16CE4314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9520"/>
            <a:ext cx="12192000" cy="475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57203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4667</TotalTime>
  <Words>282</Words>
  <Application>Microsoft Macintosh PowerPoint</Application>
  <PresentationFormat>Widescreen</PresentationFormat>
  <Paragraphs>27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Tw Cen MT</vt:lpstr>
      <vt:lpstr>Droplet</vt:lpstr>
      <vt:lpstr>Agile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</dc:title>
  <dc:creator>Nadir Shafiyev</dc:creator>
  <cp:lastModifiedBy>Nadir Shafiyev</cp:lastModifiedBy>
  <cp:revision>14</cp:revision>
  <dcterms:created xsi:type="dcterms:W3CDTF">2019-04-11T17:38:52Z</dcterms:created>
  <dcterms:modified xsi:type="dcterms:W3CDTF">2021-03-18T02:13:05Z</dcterms:modified>
</cp:coreProperties>
</file>